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2"/>
  </p:sldMasterIdLst>
  <p:notesMasterIdLst>
    <p:notesMasterId r:id="rId31"/>
  </p:notesMasterIdLst>
  <p:sldIdLst>
    <p:sldId id="257" r:id="rId3"/>
    <p:sldId id="279" r:id="rId4"/>
    <p:sldId id="256" r:id="rId5"/>
    <p:sldId id="272" r:id="rId6"/>
    <p:sldId id="258" r:id="rId7"/>
    <p:sldId id="275" r:id="rId8"/>
    <p:sldId id="260" r:id="rId9"/>
    <p:sldId id="259" r:id="rId10"/>
    <p:sldId id="263" r:id="rId11"/>
    <p:sldId id="264" r:id="rId12"/>
    <p:sldId id="265" r:id="rId13"/>
    <p:sldId id="261" r:id="rId14"/>
    <p:sldId id="262" r:id="rId15"/>
    <p:sldId id="282" r:id="rId16"/>
    <p:sldId id="267" r:id="rId17"/>
    <p:sldId id="286" r:id="rId18"/>
    <p:sldId id="276" r:id="rId19"/>
    <p:sldId id="283" r:id="rId20"/>
    <p:sldId id="269" r:id="rId21"/>
    <p:sldId id="270" r:id="rId22"/>
    <p:sldId id="277" r:id="rId23"/>
    <p:sldId id="278" r:id="rId24"/>
    <p:sldId id="271" r:id="rId25"/>
    <p:sldId id="273" r:id="rId26"/>
    <p:sldId id="280" r:id="rId27"/>
    <p:sldId id="274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195" autoAdjust="0"/>
  </p:normalViewPr>
  <p:slideViewPr>
    <p:cSldViewPr showGuides="1">
      <p:cViewPr varScale="1">
        <p:scale>
          <a:sx n="100" d="100"/>
          <a:sy n="10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4308E-80BC-451D-8AAE-3F426F57C1F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FED5-9FBA-45D8-8072-D454F89D8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0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smtClean="0"/>
              <a:t>Four-part teardrop graphic in perspective</a:t>
            </a:r>
          </a:p>
          <a:p>
            <a:r>
              <a:rPr lang="en-US" sz="1400" dirty="0" smtClean="0"/>
              <a:t>(Advanced)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effects on this slide, do the following: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Shapes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Teardrop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fourth option from the left). On the slide, drag to draw a teardrop shape.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35%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line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 Color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Format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first option from the left).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Circle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Surface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Warm Matte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option from the left).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Lighting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Balance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teardrop shape. Press and hold CTRL and SHIFT (to duplicate and constrain the duplicate shape to a perpendicular axis), and then drag the teardrop shape to the right on the slide to create a duplicate.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duplicate teardrop shape.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Flip 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and select both teardrop shapes.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CTRL and SHIFT (to duplicate and constrain the duplicate shapes to a perpendicular axis), and then drag the teardrop shapes to the right on the slide to create two duplicate teardrop shapes.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and hold SHIFT and select the two new teardrop shapes.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Flip 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slide, drag the two new duplicate teardrop shapes directly above the original teardrop shapes.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top left teardrop.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0.83”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Shapes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(first row, second option). On the slide, drag to draw an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Height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Width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2.11”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3, Darker 25%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seventh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Outline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Effects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point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 Diagonal Top Right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third option from the left)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oval and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Enter text in the text box, select the text, and then 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Trebuchet MS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list, click the button next to </a:t>
            </a:r>
            <a:r>
              <a:rPr lang="en-US" sz="1200" b="1" i="0" baseline="0" dirty="0" smtClean="0"/>
              <a:t>Font Color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Theme Colors </a:t>
            </a:r>
            <a:r>
              <a:rPr lang="en-US" sz="1200" i="0" baseline="0" dirty="0" smtClean="0"/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5%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(second row, first option from the left)</a:t>
            </a:r>
            <a:r>
              <a:rPr lang="en-US" sz="120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Center</a:t>
            </a:r>
            <a:r>
              <a:rPr lang="en-US" sz="1200" i="0" baseline="0" dirty="0" smtClean="0"/>
              <a:t> to center the text in the oval.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top right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0.83”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i="0" baseline="0" dirty="0" smtClean="0"/>
              <a:t>Select the oval on the top left teardrop shape. 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top right teardrop shape to create a second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second oval.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Purple, Accent 4, Darker 25%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(fifth row, eighth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text in the second oval, and then edit as needed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bottom left teardrop shape.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2.5”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oval on the top left teardrop shape. </a:t>
            </a:r>
            <a:r>
              <a:rPr lang="en-US" sz="1200" i="0" baseline="0" dirty="0" smtClean="0"/>
              <a:t>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bottom left teardrop shape to create a third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third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text in the third oval, and then edit as needed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the bottom right teardrop shape.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5.2”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the third oval on the bottom left teardrop shape. </a:t>
            </a:r>
            <a:r>
              <a:rPr lang="en-US" sz="1200" i="0" baseline="0" dirty="0" smtClean="0"/>
              <a:t>Press and hold CTRL and SHIFT (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duplicate and constrain the duplicate shape to a perpendicular axis), and then drag the oval onto the bottom right teardrop shape to create a fourth oval.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fourth oval.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Tools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in the right pane,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on slide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Horizontal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5.33”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3.7”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 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6, Darker 50%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option from the left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edit the text in the fourth oval, 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ight-click the oval and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 Text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CTRL+A to select all of the shapes on the slide. 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left pane, and then do the following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3-D Rotation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pane: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 Front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325°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325°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Perspective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click the button next to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Offset Center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on this slide, do the following: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Diagonal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</a:t>
            </a:r>
            <a:r>
              <a:rPr lang="en-US" sz="1200" b="1" dirty="0" smtClean="0"/>
              <a:t>°</a:t>
            </a:r>
            <a:r>
              <a:rPr lang="en-US" sz="1200" dirty="0" smtClean="0"/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left)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Darker 35%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(fifth row, first option from the left)</a:t>
            </a:r>
            <a:r>
              <a:rPr lang="en-US" sz="1200" dirty="0" smtClean="0"/>
              <a:t>. </a:t>
            </a:r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6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8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</a:t>
            </a:r>
            <a:r>
              <a:rPr lang="en-US" baseline="0" dirty="0" smtClean="0"/>
              <a:t> many of you withhold the continuation amendment because you haven’t received an invoice?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72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FFED5-9FBA-45D8-8072-D454F89D80D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09FDB0C2-1F3D-4594-BC97-D21C5CE96C4E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5/23/2017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248A5C28-A9AF-48F7-A492-117CD84F551A}" type="slidenum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US" sz="1200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5/23/2017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861766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DB0C2-1F3D-4594-BC97-D21C5CE96C4E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5/23/2017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48A5C28-A9AF-48F7-A492-117CD84F551A}" type="slidenum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5554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" y="311150"/>
            <a:ext cx="8600165" cy="441325"/>
          </a:xfrm>
        </p:spPr>
        <p:txBody>
          <a:bodyPr/>
          <a:lstStyle>
            <a:lvl1pPr>
              <a:defRPr sz="28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52D1-BC6F-48BB-8E8A-FF42D081A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66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9FDB0C2-1F3D-4594-BC97-D21C5CE96C4E}" type="datetimeFigureOut">
              <a:rPr lang="en-US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5/23/2017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48A5C28-A9AF-48F7-A492-117CD84F551A}" type="slidenum">
              <a:rPr lang="en-US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US" kern="1200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60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NUL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proofpoint.com/v2/url?u=https-3A__grants.nih.gov_grants_guide_pa-2Dfiles_PAR-2D16-2D084.html&amp;d=DQMFAg&amp;c=6vgNTiRn9_pqCD9hKx9JgXN1VapJQ8JVoF8oWH1AgfQ&amp;r=xdLKAFa_RMS2QmXLhnZx96wNJCVjtBybSUdLdHhrhQU&amp;m=IjJNyKlDIlIZqT3M7lC9qfrhU1zeN_u986lcHibwIoU&amp;s=Cu58sM6yCDGXHUbM0IihBEd1uxt79Ilw-vZg8sFixCU&amp;e=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098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LEADING YOUR PI TO SUCCESS: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Managing Research Projects from Proposal through Closeout</a:t>
            </a:r>
          </a:p>
        </p:txBody>
      </p:sp>
      <p:pic>
        <p:nvPicPr>
          <p:cNvPr id="3" name="Picture 2" descr="UTH_2c+uthsch_vert_pms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232236" y="5029200"/>
            <a:ext cx="1921164" cy="109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15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738" y="1400175"/>
            <a:ext cx="8462962" cy="4695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endParaRPr lang="en-US" altLang="en-US" sz="4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588513"/>
              </p:ext>
            </p:extLst>
          </p:nvPr>
        </p:nvGraphicFramePr>
        <p:xfrm>
          <a:off x="125181" y="685800"/>
          <a:ext cx="876776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3" imgW="11020586" imgH="8620218" progId="Excel.Sheet.12">
                  <p:embed/>
                </p:oleObj>
              </mc:Choice>
              <mc:Fallback>
                <p:oleObj name="Worksheet" r:id="rId3" imgW="11020586" imgH="8620218" progId="Excel.Sheet.12">
                  <p:embed/>
                  <p:pic>
                    <p:nvPicPr>
                      <p:cNvPr id="153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81" y="685800"/>
                        <a:ext cx="876776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674264" y="101025"/>
            <a:ext cx="70958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chemeClr val="bg1"/>
                </a:solidFill>
              </a:rPr>
              <a:t>Sample Timeline for </a:t>
            </a:r>
            <a:r>
              <a:rPr lang="en-US" altLang="en-US" sz="3200" dirty="0" smtClean="0">
                <a:solidFill>
                  <a:schemeClr val="bg1"/>
                </a:solidFill>
              </a:rPr>
              <a:t>Junior Faculty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1936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738" y="1400175"/>
            <a:ext cx="8462962" cy="4695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endParaRPr lang="en-US" altLang="en-US" sz="4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801407"/>
              </p:ext>
            </p:extLst>
          </p:nvPr>
        </p:nvGraphicFramePr>
        <p:xfrm>
          <a:off x="279400" y="1295400"/>
          <a:ext cx="8529638" cy="468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3" imgW="10410866" imgH="5343485" progId="Excel.Sheet.12">
                  <p:embed/>
                </p:oleObj>
              </mc:Choice>
              <mc:Fallback>
                <p:oleObj name="Worksheet" r:id="rId3" imgW="10410866" imgH="5343485" progId="Excel.Sheet.12">
                  <p:embed/>
                  <p:pic>
                    <p:nvPicPr>
                      <p:cNvPr id="163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1295400"/>
                        <a:ext cx="8529638" cy="468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5563" y="311150"/>
            <a:ext cx="8589673" cy="73659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 smtClean="0">
                <a:solidFill>
                  <a:schemeClr val="bg1"/>
                </a:solidFill>
              </a:rPr>
              <a:t>Sample Timeline for </a:t>
            </a:r>
            <a:r>
              <a:rPr lang="en-US" altLang="en-US" sz="3600" dirty="0" err="1" smtClean="0">
                <a:solidFill>
                  <a:schemeClr val="bg1"/>
                </a:solidFill>
              </a:rPr>
              <a:t>Sr</a:t>
            </a:r>
            <a:r>
              <a:rPr lang="en-US" altLang="en-US" sz="3600" dirty="0" smtClean="0">
                <a:solidFill>
                  <a:schemeClr val="bg1"/>
                </a:solidFill>
              </a:rPr>
              <a:t>/Experienced PI </a:t>
            </a:r>
            <a:r>
              <a:rPr lang="en-US" altLang="en-US" dirty="0" smtClean="0"/>
              <a:t>Investigator	</a:t>
            </a:r>
          </a:p>
        </p:txBody>
      </p:sp>
    </p:spTree>
    <p:extLst>
      <p:ext uri="{BB962C8B-B14F-4D97-AF65-F5344CB8AC3E}">
        <p14:creationId xmlns:p14="http://schemas.microsoft.com/office/powerpoint/2010/main" val="400292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sz="800" b="1" dirty="0" smtClean="0"/>
          </a:p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85800" y="1170434"/>
            <a:ext cx="81946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3200" b="1" u="sng" dirty="0"/>
              <a:t>Create an email to PI</a:t>
            </a:r>
          </a:p>
          <a:p>
            <a:pPr>
              <a:buFontTx/>
              <a:buChar char="-"/>
            </a:pPr>
            <a:r>
              <a:rPr lang="en-US" altLang="en-US" sz="3200" dirty="0"/>
              <a:t>Outline who will do what with timeline</a:t>
            </a:r>
          </a:p>
          <a:p>
            <a:pPr lvl="1">
              <a:buFontTx/>
              <a:buChar char="-"/>
            </a:pPr>
            <a:r>
              <a:rPr lang="en-US" altLang="en-US" sz="3200" dirty="0"/>
              <a:t>Consider PI level and experience </a:t>
            </a:r>
          </a:p>
          <a:p>
            <a:pPr marL="568325" lvl="1" indent="-111125">
              <a:buFontTx/>
              <a:buChar char="-"/>
            </a:pPr>
            <a:r>
              <a:rPr lang="en-US" altLang="en-US" sz="3200" dirty="0"/>
              <a:t>Be prepared to modify your template </a:t>
            </a:r>
            <a:r>
              <a:rPr lang="en-US" altLang="en-US" sz="3200" dirty="0" smtClean="0"/>
              <a:t> based </a:t>
            </a:r>
            <a:r>
              <a:rPr lang="en-US" altLang="en-US" sz="3200" dirty="0"/>
              <a:t>on the RFA and the PI</a:t>
            </a:r>
          </a:p>
          <a:p>
            <a:pPr>
              <a:buFontTx/>
              <a:buChar char="-"/>
            </a:pPr>
            <a:r>
              <a:rPr lang="en-US" altLang="en-US" sz="3200" dirty="0"/>
              <a:t>Include your PI questions from the RFA</a:t>
            </a:r>
          </a:p>
          <a:p>
            <a:pPr>
              <a:buFontTx/>
              <a:buChar char="-"/>
            </a:pPr>
            <a:r>
              <a:rPr lang="en-US" altLang="en-US" sz="3200" dirty="0"/>
              <a:t>Decide level of assistance needed from OSR/others</a:t>
            </a:r>
          </a:p>
          <a:p>
            <a:pPr>
              <a:buFontTx/>
              <a:buChar char="-"/>
            </a:pPr>
            <a:r>
              <a:rPr lang="en-US" altLang="en-US" sz="3200" dirty="0"/>
              <a:t>Ask PI to </a:t>
            </a:r>
            <a:r>
              <a:rPr lang="en-US" altLang="en-US" sz="3200" dirty="0" smtClean="0"/>
              <a:t>agree to the </a:t>
            </a:r>
            <a:r>
              <a:rPr lang="en-US" altLang="en-US" sz="3200" dirty="0"/>
              <a:t>plan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7356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Get everyone on board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27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sz="800" b="1" dirty="0" smtClean="0"/>
          </a:p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307975" y="243512"/>
            <a:ext cx="85725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Create an email to </a:t>
            </a:r>
            <a:r>
              <a:rPr lang="en-US" sz="2400" b="1" u="sng" dirty="0" smtClean="0">
                <a:solidFill>
                  <a:schemeClr val="accent3">
                    <a:lumMod val="75000"/>
                  </a:schemeClr>
                </a:solidFill>
              </a:rPr>
              <a:t>PI 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Hint: in the email subject, always state what you need.  For example:  URGENT: </a:t>
            </a:r>
            <a:r>
              <a:rPr lang="en-US" sz="2400" i="1" dirty="0" smtClean="0"/>
              <a:t>NIH Proposal -  Info needed from you to proceed</a:t>
            </a:r>
          </a:p>
          <a:p>
            <a:pPr>
              <a:buFontTx/>
              <a:buNone/>
              <a:defRPr/>
            </a:pPr>
            <a:endParaRPr lang="en-US" sz="2200" i="1" dirty="0" smtClean="0"/>
          </a:p>
          <a:p>
            <a:pPr>
              <a:buFontTx/>
              <a:buNone/>
              <a:defRPr/>
            </a:pPr>
            <a:r>
              <a:rPr lang="en-US" sz="2200" i="1" dirty="0" smtClean="0"/>
              <a:t>Dear </a:t>
            </a:r>
            <a:r>
              <a:rPr lang="en-US" sz="2200" i="1" dirty="0"/>
              <a:t>Dr. X</a:t>
            </a:r>
          </a:p>
          <a:p>
            <a:pPr>
              <a:defRPr/>
            </a:pPr>
            <a:r>
              <a:rPr lang="en-US" sz="2200" i="1" dirty="0"/>
              <a:t>I have reviewed the </a:t>
            </a:r>
            <a:r>
              <a:rPr lang="en-US" sz="2200" i="1" dirty="0" smtClean="0"/>
              <a:t>RFA for </a:t>
            </a:r>
            <a:r>
              <a:rPr lang="en-US" sz="2200" i="1" dirty="0"/>
              <a:t>your application due XX/XX/XXXX.  </a:t>
            </a:r>
            <a:r>
              <a:rPr lang="en-US" sz="2200" i="1" dirty="0" smtClean="0"/>
              <a:t>Attached is a plan outlining what needs to be completed, by whom and by when so </a:t>
            </a:r>
            <a:r>
              <a:rPr lang="en-US" sz="2200" i="1" dirty="0"/>
              <a:t>that we can meet </a:t>
            </a:r>
            <a:r>
              <a:rPr lang="en-US" sz="2200" i="1" dirty="0" smtClean="0"/>
              <a:t>the </a:t>
            </a:r>
            <a:r>
              <a:rPr lang="en-US" sz="2200" i="1" dirty="0"/>
              <a:t>deadline.  </a:t>
            </a:r>
            <a:r>
              <a:rPr lang="en-US" sz="2200" b="1" i="1" u="sng" dirty="0"/>
              <a:t>Please confirm that this </a:t>
            </a:r>
            <a:r>
              <a:rPr lang="en-US" sz="2200" b="1" i="1" u="sng" dirty="0" smtClean="0"/>
              <a:t>plan </a:t>
            </a:r>
            <a:r>
              <a:rPr lang="en-US" sz="2200" b="1" i="1" u="sng" dirty="0"/>
              <a:t>is acceptable.</a:t>
            </a:r>
            <a:r>
              <a:rPr lang="en-US" sz="2200" i="1" dirty="0"/>
              <a:t>  In addition,  please </a:t>
            </a:r>
            <a:r>
              <a:rPr lang="en-US" sz="2200" i="1" dirty="0" smtClean="0"/>
              <a:t> provide the following by </a:t>
            </a:r>
            <a:r>
              <a:rPr lang="en-US" sz="2200" i="1" dirty="0" smtClean="0">
                <a:solidFill>
                  <a:srgbClr val="FF0000"/>
                </a:solidFill>
              </a:rPr>
              <a:t>XX/XX:  </a:t>
            </a:r>
            <a:r>
              <a:rPr lang="en-US" sz="2200" dirty="0" smtClean="0">
                <a:solidFill>
                  <a:srgbClr val="FFFF00"/>
                </a:solidFill>
              </a:rPr>
              <a:t>(</a:t>
            </a:r>
            <a:r>
              <a:rPr lang="en-US" sz="2200" dirty="0">
                <a:solidFill>
                  <a:srgbClr val="FFFF00"/>
                </a:solidFill>
              </a:rPr>
              <a:t>list your questions and immediate needs):</a:t>
            </a:r>
          </a:p>
          <a:p>
            <a:pPr>
              <a:defRPr/>
            </a:pPr>
            <a:r>
              <a:rPr lang="en-US" sz="2200" i="1" dirty="0"/>
              <a:t>	1.  Collaborator name and contact info at [sub institution name]</a:t>
            </a:r>
          </a:p>
          <a:p>
            <a:pPr>
              <a:defRPr/>
            </a:pPr>
            <a:r>
              <a:rPr lang="en-US" sz="2200" i="1" dirty="0"/>
              <a:t>	2.  </a:t>
            </a:r>
            <a:r>
              <a:rPr lang="en-US" sz="2200" i="1" dirty="0" smtClean="0"/>
              <a:t>Enrollment plan by site by year.</a:t>
            </a:r>
            <a:endParaRPr lang="en-US" sz="2200" i="1" dirty="0"/>
          </a:p>
          <a:p>
            <a:pPr marL="1204913" indent="-290513">
              <a:buFontTx/>
              <a:buNone/>
              <a:defRPr/>
            </a:pPr>
            <a:r>
              <a:rPr lang="en-US" sz="2200" i="1" dirty="0"/>
              <a:t>3.  List of employees/Investigators who will work on project with project role and estimated effort.</a:t>
            </a:r>
          </a:p>
          <a:p>
            <a:pPr>
              <a:defRPr/>
            </a:pPr>
            <a:r>
              <a:rPr lang="en-US" sz="2200" i="1" dirty="0"/>
              <a:t>I am scheduling a </a:t>
            </a:r>
            <a:r>
              <a:rPr lang="en-US" sz="2200" i="1" dirty="0">
                <a:solidFill>
                  <a:srgbClr val="FF0000"/>
                </a:solidFill>
              </a:rPr>
              <a:t>meeting for us on XX/XX/XXXX </a:t>
            </a:r>
            <a:r>
              <a:rPr lang="en-US" sz="2200" i="1" dirty="0" smtClean="0"/>
              <a:t>to </a:t>
            </a:r>
            <a:r>
              <a:rPr lang="en-US" sz="2200" i="1" dirty="0"/>
              <a:t>discuss and finalize the budget and justification.  </a:t>
            </a:r>
          </a:p>
          <a:p>
            <a:pPr>
              <a:defRPr/>
            </a:pPr>
            <a:r>
              <a:rPr lang="en-US" sz="2200" i="1" dirty="0"/>
              <a:t>Happy to address any questions you may have about specific sections or the proposal preparation process.</a:t>
            </a:r>
          </a:p>
        </p:txBody>
      </p:sp>
    </p:spTree>
    <p:extLst>
      <p:ext uri="{BB962C8B-B14F-4D97-AF65-F5344CB8AC3E}">
        <p14:creationId xmlns:p14="http://schemas.microsoft.com/office/powerpoint/2010/main" val="2651007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7356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Keep frustrations to a minimum all around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705167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Develop a tool kit</a:t>
            </a:r>
          </a:p>
          <a:p>
            <a:pPr lvl="1"/>
            <a:r>
              <a:rPr lang="en-US" sz="3200" dirty="0" smtClean="0"/>
              <a:t>	Templates of emails, budgets, forms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Use your calendar/reminders/tasks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Work the plan</a:t>
            </a:r>
          </a:p>
          <a:p>
            <a:pPr marL="914400" indent="-228600"/>
            <a:r>
              <a:rPr lang="en-US" dirty="0" smtClean="0"/>
              <a:t>    </a:t>
            </a:r>
            <a:r>
              <a:rPr lang="en-US" sz="2800" dirty="0" smtClean="0"/>
              <a:t>Touch base 1 week and 1 day before something is due.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3200" dirty="0" smtClean="0"/>
              <a:t>Let the PI write</a:t>
            </a:r>
          </a:p>
          <a:p>
            <a:pPr lvl="1"/>
            <a:r>
              <a:rPr lang="en-US" sz="3200" dirty="0"/>
              <a:t>	</a:t>
            </a:r>
            <a:r>
              <a:rPr lang="en-US" sz="2800" dirty="0" smtClean="0"/>
              <a:t>Scheduled, targeted meetings/talks</a:t>
            </a:r>
          </a:p>
          <a:p>
            <a:endParaRPr lang="en-US" dirty="0"/>
          </a:p>
        </p:txBody>
      </p:sp>
      <p:pic>
        <p:nvPicPr>
          <p:cNvPr id="3074" name="Picture 2" descr="Doctors, Faces and Medicine 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1371600" cy="462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5998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1864" y="838200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738" y="1400175"/>
            <a:ext cx="8462962" cy="4695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endParaRPr lang="en-US" altLang="en-US" sz="4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563" y="311150"/>
            <a:ext cx="8599487" cy="8318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Working with Subs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400175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clear about what you need from your PI and what you need from the subs:</a:t>
            </a:r>
          </a:p>
          <a:p>
            <a:endParaRPr lang="en-US" sz="2400" dirty="0"/>
          </a:p>
          <a:p>
            <a:r>
              <a:rPr lang="en-US" sz="2800" dirty="0" smtClean="0"/>
              <a:t>-  Have you worked with them before?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Contact info?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Have the PI’s worked together before?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Budget Target?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Draft email template with specific list of required documents and due dates.</a:t>
            </a:r>
          </a:p>
          <a:p>
            <a:endParaRPr lang="en-US" sz="2400" dirty="0"/>
          </a:p>
          <a:p>
            <a:r>
              <a:rPr lang="en-US" sz="2800" dirty="0" smtClean="0"/>
              <a:t>Foreign sites or smaller institutions may need additional assistance/guidance.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86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1864" y="838200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2738" y="1400175"/>
            <a:ext cx="8462962" cy="4695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None/>
            </a:pPr>
            <a:endParaRPr lang="en-US" altLang="en-US" sz="4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563" y="311150"/>
            <a:ext cx="8599487" cy="8318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Working with Subs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83639"/>
              </p:ext>
            </p:extLst>
          </p:nvPr>
        </p:nvGraphicFramePr>
        <p:xfrm>
          <a:off x="629220" y="3453659"/>
          <a:ext cx="7391400" cy="897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060">
                  <a:extLst>
                    <a:ext uri="{9D8B030D-6E8A-4147-A177-3AD203B41FA5}">
                      <a16:colId xmlns:a16="http://schemas.microsoft.com/office/drawing/2014/main" val="3593336841"/>
                    </a:ext>
                  </a:extLst>
                </a:gridCol>
                <a:gridCol w="5944340">
                  <a:extLst>
                    <a:ext uri="{9D8B030D-6E8A-4147-A177-3AD203B41FA5}">
                      <a16:colId xmlns:a16="http://schemas.microsoft.com/office/drawing/2014/main" val="32074575"/>
                    </a:ext>
                  </a:extLst>
                </a:gridCol>
              </a:tblGrid>
              <a:tr h="22425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Title: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Drug Development and Precision Medicine Training: A UCR-CoH partnership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414870"/>
                  </a:ext>
                </a:extLst>
              </a:tr>
              <a:tr h="44851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 Announcement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P20 PAR-16-084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2"/>
                        </a:rPr>
                        <a:t>https://grants.nih.gov/grants/guide/pa-files/PAR-16-084.html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649850"/>
                  </a:ext>
                </a:extLst>
              </a:tr>
              <a:tr h="22425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Project Period: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09/01/2017-08/31/2021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63355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028" y="1066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 to sub:</a:t>
            </a:r>
          </a:p>
          <a:p>
            <a:endParaRPr lang="en-US" dirty="0" smtClean="0"/>
          </a:p>
          <a:p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smtClean="0"/>
              <a:t>Smith has agreed to participate as a PI </a:t>
            </a:r>
            <a:r>
              <a:rPr lang="en-US" dirty="0"/>
              <a:t>on Dr. </a:t>
            </a:r>
            <a:r>
              <a:rPr lang="en-US" dirty="0" smtClean="0"/>
              <a:t>Brown’s grant proposal that is due to NIH on  </a:t>
            </a:r>
            <a:r>
              <a:rPr lang="en-US" u="sng" dirty="0" smtClean="0"/>
              <a:t>XX/XX/XXXX</a:t>
            </a:r>
            <a:r>
              <a:rPr lang="en-US" dirty="0" smtClean="0"/>
              <a:t>.    Please provide the following sub </a:t>
            </a:r>
            <a:r>
              <a:rPr lang="en-US" dirty="0"/>
              <a:t>contract </a:t>
            </a:r>
            <a:r>
              <a:rPr lang="en-US" dirty="0" smtClean="0"/>
              <a:t>documents for Research University by </a:t>
            </a:r>
            <a:r>
              <a:rPr lang="en-US" b="1" dirty="0" smtClean="0">
                <a:solidFill>
                  <a:srgbClr val="FF0000"/>
                </a:solidFill>
              </a:rPr>
              <a:t>XX/XX/XXXX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smtClean="0"/>
              <a:t>Dr. Smith and Dr. Brown have agreed that Dr. Brown’s effort will be 20% for all years.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7308" y="4618672"/>
            <a:ext cx="6953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Signed letter of intent to enter into a consortium (attached)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Complete attachment 3B (attached)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Detailed budget not to exceed $200,000 total per year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Biosketch</a:t>
            </a:r>
            <a:r>
              <a:rPr lang="en-US" dirty="0" smtClean="0"/>
              <a:t> for Dr. Brown and any other key personnel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Sr./Key Profile information (attached worksheet)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159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969914"/>
              </p:ext>
            </p:extLst>
          </p:nvPr>
        </p:nvGraphicFramePr>
        <p:xfrm>
          <a:off x="914400" y="838200"/>
          <a:ext cx="7492354" cy="517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Worksheet" r:id="rId3" imgW="6981776" imgH="4819783" progId="Excel.Sheet.12">
                  <p:embed/>
                </p:oleObj>
              </mc:Choice>
              <mc:Fallback>
                <p:oleObj name="Worksheet" r:id="rId3" imgW="6981776" imgH="481978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838200"/>
                        <a:ext cx="7492354" cy="517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1826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59"/>
          <a:stretch/>
        </p:blipFill>
        <p:spPr>
          <a:xfrm>
            <a:off x="2057400" y="609600"/>
            <a:ext cx="4807299" cy="5257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867400"/>
            <a:ext cx="4800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“Nice work Doris.  I have another one </a:t>
            </a:r>
          </a:p>
          <a:p>
            <a:pPr algn="ctr"/>
            <a:r>
              <a:rPr lang="en-US" i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to submit in two weeks.”</a:t>
            </a:r>
            <a:endParaRPr lang="en-US" i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9444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flipH="1">
            <a:off x="2133600" y="990600"/>
            <a:ext cx="5181600" cy="4495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latin typeface="Trebuchet MS" pitchFamily="34" charset="0"/>
              </a:rPr>
              <a:t>Award</a:t>
            </a:r>
            <a:endParaRPr lang="en-US" sz="2800" dirty="0">
              <a:solidFill>
                <a:prstClr val="white">
                  <a:lumMod val="95000"/>
                </a:prst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2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Goals of Today’s Session:</a:t>
            </a:r>
          </a:p>
          <a:p>
            <a:endParaRPr lang="en-US" sz="4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Case Study for…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Setting yourself and your PI up for success…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From proposal through closeout….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And handling “sticky” situations along the way….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836341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98321"/>
            <a:ext cx="4267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Yippie</a:t>
            </a:r>
            <a:r>
              <a:rPr lang="en-US" sz="3200" dirty="0" smtClean="0"/>
              <a:t>!  4 months after submitting JIT documents, we receive the Notice of Award…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dirty="0"/>
          </a:p>
        </p:txBody>
      </p:sp>
      <p:pic>
        <p:nvPicPr>
          <p:cNvPr id="3" name="Picture 2" descr="Image result for teamwork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04" y="3649670"/>
            <a:ext cx="2552700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23135" y="1098321"/>
            <a:ext cx="33077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has a 14% budget cut and requires quarterly reporting.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09800" y="33445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It’s here, It’s here!</a:t>
            </a:r>
            <a:endParaRPr lang="en-US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2" descr="Image result for minions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11569"/>
            <a:ext cx="2524473" cy="252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963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What races through your mind?</a:t>
            </a:r>
          </a:p>
          <a:p>
            <a:endParaRPr lang="en-US" sz="2000" dirty="0"/>
          </a:p>
          <a:p>
            <a:pPr marL="514350" indent="-514350">
              <a:buAutoNum type="arabicPeriod"/>
            </a:pPr>
            <a:r>
              <a:rPr lang="en-US" sz="3200" dirty="0" smtClean="0"/>
              <a:t>Need to revise the budget</a:t>
            </a:r>
          </a:p>
          <a:p>
            <a:pPr marL="1371600" lvl="2" indent="-457200">
              <a:buFontTx/>
              <a:buChar char="-"/>
            </a:pPr>
            <a:r>
              <a:rPr lang="en-US" sz="3200" dirty="0" smtClean="0"/>
              <a:t>What do we cut?</a:t>
            </a:r>
          </a:p>
          <a:p>
            <a:pPr marL="1371600" lvl="2" indent="-457200">
              <a:buFontTx/>
              <a:buChar char="-"/>
            </a:pPr>
            <a:r>
              <a:rPr lang="en-US" sz="3200" dirty="0" smtClean="0"/>
              <a:t>Are Specific Aims affected?</a:t>
            </a:r>
          </a:p>
          <a:p>
            <a:pPr marL="1371600" lvl="2" indent="-457200">
              <a:buFontTx/>
              <a:buChar char="-"/>
            </a:pPr>
            <a:r>
              <a:rPr lang="en-US" sz="3200" dirty="0" smtClean="0"/>
              <a:t>Is enrollment affected?</a:t>
            </a:r>
          </a:p>
          <a:p>
            <a:pPr marL="1371600" lvl="2" indent="-457200">
              <a:buFontTx/>
              <a:buChar char="-"/>
            </a:pPr>
            <a:r>
              <a:rPr lang="en-US" sz="3200" dirty="0" smtClean="0"/>
              <a:t>Is effort reduced for anyone?</a:t>
            </a:r>
          </a:p>
          <a:p>
            <a:pPr marL="465138" lvl="1" indent="-465138">
              <a:buAutoNum type="arabicPeriod" startAt="2"/>
            </a:pPr>
            <a:r>
              <a:rPr lang="en-US" sz="3200" dirty="0" smtClean="0"/>
              <a:t>Sub-Awards</a:t>
            </a:r>
          </a:p>
          <a:p>
            <a:pPr marL="0" lvl="1"/>
            <a:r>
              <a:rPr lang="en-US" sz="3200" dirty="0"/>
              <a:t> </a:t>
            </a:r>
            <a:r>
              <a:rPr lang="en-US" sz="3200" dirty="0" smtClean="0"/>
              <a:t>   	-  Strict schedule for reporting and 	   	    invoicing</a:t>
            </a:r>
          </a:p>
          <a:p>
            <a:pPr marL="0" lvl="1"/>
            <a:r>
              <a:rPr lang="en-US" sz="3200" dirty="0"/>
              <a:t> </a:t>
            </a:r>
            <a:r>
              <a:rPr lang="en-US" sz="3200" dirty="0" smtClean="0"/>
              <a:t>    	-  Risk level for Mexico</a:t>
            </a:r>
          </a:p>
        </p:txBody>
      </p:sp>
    </p:spTree>
    <p:extLst>
      <p:ext uri="{BB962C8B-B14F-4D97-AF65-F5344CB8AC3E}">
        <p14:creationId xmlns:p14="http://schemas.microsoft.com/office/powerpoint/2010/main" val="3478777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Helping yourself and your PI:</a:t>
            </a:r>
          </a:p>
          <a:p>
            <a:endParaRPr lang="en-US" sz="3200" dirty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Offer budget options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Discuss with PI frequency for  communicating with Subs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Set up reminders for yourself to contact subs for invoices/reports.</a:t>
            </a:r>
          </a:p>
          <a:p>
            <a:pPr marL="457200" indent="-457200">
              <a:buFontTx/>
              <a:buChar char="-"/>
            </a:pPr>
            <a:endParaRPr lang="en-US" sz="3200" dirty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The telephone is an amazing tool.</a:t>
            </a:r>
          </a:p>
          <a:p>
            <a:pPr marL="457200" indent="-457200"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8453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90800" y="1600200"/>
            <a:ext cx="3708816" cy="3330314"/>
          </a:xfrm>
          <a:prstGeom prst="ellipse">
            <a:avLst/>
          </a:prstGeom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latin typeface="Trebuchet MS" pitchFamily="34" charset="0"/>
              </a:rPr>
              <a:t>Manage and Report</a:t>
            </a:r>
          </a:p>
        </p:txBody>
      </p:sp>
    </p:spTree>
    <p:extLst>
      <p:ext uri="{BB962C8B-B14F-4D97-AF65-F5344CB8AC3E}">
        <p14:creationId xmlns:p14="http://schemas.microsoft.com/office/powerpoint/2010/main" val="42347660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543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Preventative Maintenance: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Know your terms and conditions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Be Proactive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 Effort </a:t>
            </a:r>
            <a:r>
              <a:rPr lang="en-US" sz="3600" dirty="0"/>
              <a:t>D</a:t>
            </a:r>
            <a:r>
              <a:rPr lang="en-US" sz="3600" dirty="0" smtClean="0"/>
              <a:t>istribution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- Reconcile and Analyze</a:t>
            </a:r>
          </a:p>
          <a:p>
            <a:r>
              <a:rPr lang="en-US" sz="3600" dirty="0" smtClean="0"/>
              <a:t>	- Check the burn rate</a:t>
            </a:r>
          </a:p>
          <a:p>
            <a:r>
              <a:rPr lang="en-US" sz="3600" dirty="0" smtClean="0"/>
              <a:t>	- Check in with your PI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Verify expenses are appropriate</a:t>
            </a:r>
          </a:p>
          <a:p>
            <a:pPr marL="571500" indent="-571500">
              <a:buFontTx/>
              <a:buChar char="-"/>
            </a:pPr>
            <a:r>
              <a:rPr lang="en-US" sz="3600" dirty="0" smtClean="0"/>
              <a:t>When in doubt, ask for help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0637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792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Manage the subs: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Make sure the PI’s know their responsibilities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 smtClean="0"/>
              <a:t>Know how to identify an issue with a sub, more importantly </a:t>
            </a:r>
            <a:r>
              <a:rPr lang="en-US" sz="3600" dirty="0"/>
              <a:t>w</a:t>
            </a:r>
            <a:r>
              <a:rPr lang="en-US" sz="3600" dirty="0" smtClean="0"/>
              <a:t>ho can help resolve?  </a:t>
            </a:r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2800" dirty="0" smtClean="0"/>
              <a:t>OSR, PI’s, legal?</a:t>
            </a:r>
            <a:endParaRPr lang="en-US" sz="2800" dirty="0"/>
          </a:p>
          <a:p>
            <a:pPr marL="1485900" lvl="2" indent="-571500">
              <a:buFont typeface="Wingdings" panose="05000000000000000000" pitchFamily="2" charset="2"/>
              <a:buChar char="§"/>
            </a:pPr>
            <a:r>
              <a:rPr lang="en-US" sz="2800" dirty="0" smtClean="0"/>
              <a:t>Find your administrative partner at the sub site.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0213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1371600"/>
            <a:ext cx="4495800" cy="35814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>
                <a:solidFill>
                  <a:prstClr val="white">
                    <a:lumMod val="95000"/>
                  </a:prstClr>
                </a:solidFill>
                <a:latin typeface="Trebuchet MS" pitchFamily="34" charset="0"/>
              </a:rPr>
              <a:t>Closeout</a:t>
            </a:r>
          </a:p>
        </p:txBody>
      </p:sp>
    </p:spTree>
    <p:extLst>
      <p:ext uri="{BB962C8B-B14F-4D97-AF65-F5344CB8AC3E}">
        <p14:creationId xmlns:p14="http://schemas.microsoft.com/office/powerpoint/2010/main" val="135069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1430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Start 60-90 days before end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Again, contact subs that it is ending, invoices current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Plan where all your personnel are moving to before the last day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Clear outstanding obligations, encumbrances, blanket PO’s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Don’t order anything in the last month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Finalize the reconciliation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Make sure PI knows deadlines for final report and invention statement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Work closely with your grants accounting for FSR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If you have been proactive and timely, closeout will be easy: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14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3716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Stick to the plan</a:t>
            </a:r>
          </a:p>
          <a:p>
            <a:r>
              <a:rPr lang="en-US" sz="3200" dirty="0" smtClean="0"/>
              <a:t>Be proactive</a:t>
            </a:r>
          </a:p>
          <a:p>
            <a:r>
              <a:rPr lang="en-US" sz="3200" dirty="0" smtClean="0"/>
              <a:t>Strong relationships with your sub partners</a:t>
            </a:r>
          </a:p>
          <a:p>
            <a:r>
              <a:rPr lang="en-US" sz="3200" dirty="0" smtClean="0"/>
              <a:t>ID issues early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Then everyone </a:t>
            </a:r>
          </a:p>
          <a:p>
            <a:r>
              <a:rPr lang="en-US" sz="2800" dirty="0" smtClean="0"/>
              <a:t>is happy.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8056" y="457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Leading you and your PI to success: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581400"/>
            <a:ext cx="4882373" cy="268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80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1">
                <a:lumMod val="6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/>
          <p:nvPr/>
        </p:nvGrpSpPr>
        <p:grpSpPr>
          <a:xfrm>
            <a:off x="1981200" y="609600"/>
            <a:ext cx="5410200" cy="5334000"/>
            <a:chOff x="2286000" y="762000"/>
            <a:chExt cx="4705350" cy="470535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</p:grpSpPr>
        <p:sp>
          <p:nvSpPr>
            <p:cNvPr id="6" name="Teardrop 5"/>
            <p:cNvSpPr/>
            <p:nvPr/>
          </p:nvSpPr>
          <p:spPr>
            <a:xfrm rot="5400000">
              <a:off x="2286000" y="762000"/>
              <a:ext cx="2236970" cy="2236970"/>
            </a:xfrm>
            <a:prstGeom prst="teardrop">
              <a:avLst>
                <a:gd name="adj" fmla="val 100919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  <a:effectLst/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>
                <a:latin typeface="Trebuchet M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40274" y="916274"/>
              <a:ext cx="1928422" cy="1928422"/>
            </a:xfrm>
            <a:prstGeom prst="ellipse">
              <a:avLst/>
            </a:prstGeom>
            <a:solidFill>
              <a:srgbClr val="5E7B29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</a:schemeClr>
                  </a:solidFill>
                  <a:latin typeface="Trebuchet MS" pitchFamily="34" charset="0"/>
                </a:rPr>
                <a:t>Proposal</a:t>
              </a:r>
              <a:endParaRPr lang="en-US" sz="2800" dirty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Teardrop 10"/>
            <p:cNvSpPr/>
            <p:nvPr/>
          </p:nvSpPr>
          <p:spPr>
            <a:xfrm>
              <a:off x="2286000" y="3230380"/>
              <a:ext cx="2236970" cy="2236970"/>
            </a:xfrm>
            <a:prstGeom prst="teardrop">
              <a:avLst>
                <a:gd name="adj" fmla="val 100919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  <a:effectLst/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>
                <a:latin typeface="Trebuchet M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440274" y="3384654"/>
              <a:ext cx="1928422" cy="1928422"/>
            </a:xfrm>
            <a:prstGeom prst="ellipse">
              <a:avLst/>
            </a:prstGeom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 smtClean="0">
                  <a:solidFill>
                    <a:prstClr val="white">
                      <a:lumMod val="95000"/>
                    </a:prstClr>
                  </a:solidFill>
                  <a:latin typeface="Trebuchet MS" pitchFamily="34" charset="0"/>
                </a:rPr>
                <a:t>Manage and Report</a:t>
              </a:r>
            </a:p>
          </p:txBody>
        </p:sp>
        <p:sp>
          <p:nvSpPr>
            <p:cNvPr id="13" name="Teardrop 12"/>
            <p:cNvSpPr/>
            <p:nvPr/>
          </p:nvSpPr>
          <p:spPr>
            <a:xfrm rot="16200000">
              <a:off x="4754380" y="3230380"/>
              <a:ext cx="2236970" cy="2236970"/>
            </a:xfrm>
            <a:prstGeom prst="teardrop">
              <a:avLst>
                <a:gd name="adj" fmla="val 100919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  <a:effectLst/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>
                <a:latin typeface="Trebuchet M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908654" y="3384654"/>
              <a:ext cx="1928422" cy="192842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 smtClean="0">
                  <a:solidFill>
                    <a:prstClr val="white">
                      <a:lumMod val="95000"/>
                    </a:prstClr>
                  </a:solidFill>
                  <a:latin typeface="Trebuchet MS" pitchFamily="34" charset="0"/>
                </a:rPr>
                <a:t>Closeout</a:t>
              </a:r>
            </a:p>
          </p:txBody>
        </p:sp>
        <p:sp>
          <p:nvSpPr>
            <p:cNvPr id="17" name="Teardrop 16"/>
            <p:cNvSpPr/>
            <p:nvPr/>
          </p:nvSpPr>
          <p:spPr>
            <a:xfrm rot="10800000">
              <a:off x="4754380" y="762000"/>
              <a:ext cx="2236970" cy="2236970"/>
            </a:xfrm>
            <a:prstGeom prst="teardrop">
              <a:avLst>
                <a:gd name="adj" fmla="val 100919"/>
              </a:avLst>
            </a:prstGeom>
            <a:solidFill>
              <a:schemeClr val="tx1">
                <a:lumMod val="65000"/>
              </a:schemeClr>
            </a:solidFill>
            <a:ln>
              <a:noFill/>
            </a:ln>
            <a:effectLst/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2400" dirty="0">
                <a:latin typeface="Trebuchet M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908654" y="916274"/>
              <a:ext cx="1928422" cy="1928422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 smtClean="0">
                  <a:solidFill>
                    <a:prstClr val="white">
                      <a:lumMod val="95000"/>
                    </a:prstClr>
                  </a:solidFill>
                  <a:latin typeface="Trebuchet MS" pitchFamily="34" charset="0"/>
                </a:rPr>
                <a:t>Award</a:t>
              </a:r>
              <a:endParaRPr lang="en-US" sz="2800" dirty="0">
                <a:solidFill>
                  <a:prstClr val="white">
                    <a:lumMod val="95000"/>
                  </a:prst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2106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1371600"/>
            <a:ext cx="3708816" cy="3863714"/>
          </a:xfrm>
          <a:prstGeom prst="ellipse">
            <a:avLst/>
          </a:prstGeom>
          <a:solidFill>
            <a:srgbClr val="5E7B29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 fov="2400000">
              <a:rot lat="19500000" lon="19500000" rev="24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rebuchet MS" pitchFamily="34" charset="0"/>
              </a:rPr>
              <a:t>Proposal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968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" y="2078038"/>
            <a:ext cx="8585200" cy="47799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3200" b="1" dirty="0" smtClean="0"/>
              <a:t>When is it due?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3200" b="1" dirty="0" smtClean="0"/>
              <a:t>Who is the sponsor?/RFA# or instructions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3200" b="1" dirty="0" smtClean="0"/>
              <a:t>Are there external collaborators?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3200" b="1" dirty="0" smtClean="0"/>
              <a:t>Are their human subjects?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4400" b="1" dirty="0" smtClean="0"/>
              <a:t>Who is the PI?</a:t>
            </a:r>
            <a:endParaRPr lang="en-US" altLang="en-US" sz="3200" b="1" dirty="0" smtClean="0"/>
          </a:p>
          <a:p>
            <a:pPr lvl="1">
              <a:spcBef>
                <a:spcPct val="0"/>
              </a:spcBef>
            </a:pPr>
            <a:r>
              <a:rPr lang="en-US" altLang="en-US" sz="4400" b="1" dirty="0" smtClean="0"/>
              <a:t>What is the project? </a:t>
            </a:r>
          </a:p>
          <a:p>
            <a:pPr lvl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3600" dirty="0" smtClean="0"/>
              <a:t>			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599487" cy="148748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Getting Started:  </a:t>
            </a:r>
          </a:p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Ask the right questions</a:t>
            </a:r>
          </a:p>
        </p:txBody>
      </p:sp>
    </p:spTree>
    <p:extLst>
      <p:ext uri="{BB962C8B-B14F-4D97-AF65-F5344CB8AC3E}">
        <p14:creationId xmlns:p14="http://schemas.microsoft.com/office/powerpoint/2010/main" val="21878536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70856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We are preparing a multi-faceted NIH application:</a:t>
            </a:r>
          </a:p>
          <a:p>
            <a:endParaRPr lang="en-US" sz="3200" dirty="0" smtClean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Partnership between 3 institutions; 1 in Mexico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GMP at 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institution added in year 3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Total budget is limited to $5 million (± $1 mil/</a:t>
            </a:r>
            <a:r>
              <a:rPr lang="en-US" sz="3200" dirty="0" err="1" smtClean="0"/>
              <a:t>yr</a:t>
            </a:r>
            <a:r>
              <a:rPr lang="en-US" sz="3200" dirty="0" smtClean="0"/>
              <a:t>).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Multi PI   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  Simple clinical study, 1 blood draw, 300 patients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4572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The Case Study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87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38136" y="491333"/>
            <a:ext cx="8599487" cy="603250"/>
          </a:xfrm>
        </p:spPr>
        <p:txBody>
          <a:bodyPr>
            <a:noAutofit/>
          </a:bodyPr>
          <a:lstStyle/>
          <a:p>
            <a:r>
              <a:rPr lang="en-US" altLang="en-US" sz="4400" dirty="0" smtClean="0">
                <a:solidFill>
                  <a:schemeClr val="accent3">
                    <a:lumMod val="75000"/>
                  </a:schemeClr>
                </a:solidFill>
              </a:rPr>
              <a:t>Define Responsibilities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0175" y="1325563"/>
            <a:ext cx="8585200" cy="4779962"/>
          </a:xfrm>
        </p:spPr>
        <p:txBody>
          <a:bodyPr/>
          <a:lstStyle/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4800" b="1" dirty="0" smtClean="0"/>
              <a:t>PI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4800" b="1" dirty="0" smtClean="0"/>
              <a:t>Department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4800" b="1" dirty="0" smtClean="0"/>
              <a:t>OSR</a:t>
            </a:r>
          </a:p>
          <a:p>
            <a:pPr lvl="1">
              <a:spcBef>
                <a:spcPct val="0"/>
              </a:spcBef>
              <a:spcAft>
                <a:spcPts val="1200"/>
              </a:spcAft>
            </a:pPr>
            <a:r>
              <a:rPr lang="en-US" altLang="en-US" sz="4800" b="1" dirty="0" smtClean="0"/>
              <a:t>Anyone else?</a:t>
            </a:r>
            <a:endParaRPr lang="en-US" altLang="en-US" sz="4400" b="1" dirty="0" smtClean="0"/>
          </a:p>
        </p:txBody>
      </p:sp>
      <p:pic>
        <p:nvPicPr>
          <p:cNvPr id="3074" name="Picture 2" descr="Image result for teamwork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972" y="3200400"/>
            <a:ext cx="3504028" cy="237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06660" y="2677180"/>
            <a:ext cx="1660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 Team!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4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b="1" dirty="0" smtClean="0"/>
          </a:p>
          <a:p>
            <a:pPr>
              <a:buFontTx/>
              <a:buNone/>
              <a:defRPr/>
            </a:pPr>
            <a:r>
              <a:rPr lang="en-US" b="1" dirty="0" smtClean="0"/>
              <a:t>Read the RFA/Instructions</a:t>
            </a:r>
          </a:p>
          <a:p>
            <a:pPr>
              <a:buFontTx/>
              <a:buNone/>
              <a:defRPr/>
            </a:pPr>
            <a:r>
              <a:rPr lang="en-US" b="1" dirty="0" smtClean="0"/>
              <a:t>-   ID the usual and THE UNUSUAL</a:t>
            </a:r>
          </a:p>
          <a:p>
            <a:pPr>
              <a:buFontTx/>
              <a:buChar char="-"/>
              <a:defRPr/>
            </a:pPr>
            <a:r>
              <a:rPr lang="en-US" b="1" dirty="0" smtClean="0"/>
              <a:t>Know the budget limitations</a:t>
            </a:r>
          </a:p>
          <a:p>
            <a:pPr>
              <a:buFontTx/>
              <a:buChar char="-"/>
              <a:defRPr/>
            </a:pPr>
            <a:r>
              <a:rPr lang="en-US" b="1" dirty="0" smtClean="0"/>
              <a:t>Note your questions for the PI</a:t>
            </a:r>
          </a:p>
          <a:p>
            <a:pPr>
              <a:buFontTx/>
              <a:buNone/>
              <a:defRPr/>
            </a:pPr>
            <a:endParaRPr lang="en-US" sz="800" b="1" dirty="0" smtClean="0"/>
          </a:p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75444" y="3940229"/>
            <a:ext cx="6324600" cy="128587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36875" y="5410200"/>
            <a:ext cx="5943600" cy="8070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1" y="470006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Arm yourself with Info and Q’s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7975" y="838201"/>
            <a:ext cx="8572500" cy="55054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en-US" sz="2200" b="1" i="1" dirty="0" smtClean="0"/>
          </a:p>
          <a:p>
            <a:pPr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2359" y="1678306"/>
            <a:ext cx="8462962" cy="4695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Work backwards from due 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Fill in </a:t>
            </a:r>
            <a:r>
              <a:rPr lang="en-US" altLang="en-US" dirty="0" err="1" smtClean="0"/>
              <a:t>dept</a:t>
            </a:r>
            <a:r>
              <a:rPr lang="en-US" altLang="en-US" dirty="0" smtClean="0"/>
              <a:t>/non-science items first </a:t>
            </a:r>
            <a:endParaRPr lang="en-US" alt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Expand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or contrast into the time available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5 days, 5 weeks, or 5 months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The shorter the time the more help you will need.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Set rules but be flexible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 smtClean="0"/>
              <a:t>Long lead times first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dirty="0" smtClean="0"/>
              <a:t>Sub documents, quotes, </a:t>
            </a:r>
            <a:r>
              <a:rPr lang="en-US" altLang="en-US" dirty="0"/>
              <a:t>c</a:t>
            </a:r>
            <a:r>
              <a:rPr lang="en-US" altLang="en-US" dirty="0" smtClean="0"/>
              <a:t>linical pricing</a:t>
            </a:r>
          </a:p>
          <a:p>
            <a:pPr lvl="1">
              <a:buFont typeface="Arial" pitchFamily="34" charset="0"/>
              <a:buNone/>
            </a:pPr>
            <a:endParaRPr lang="en-US" altLang="en-US" sz="4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en-US" sz="4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438400" y="45348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Make a plan</a:t>
            </a:r>
            <a:endParaRPr lang="en-US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3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r-part_teardrop_graphic_in_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D1F4F0-089A-4549-8221-2513668B20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Four-part teardrop graphic in perspective</Template>
  <TotalTime>0</TotalTime>
  <Words>2617</Words>
  <Application>Microsoft Office PowerPoint</Application>
  <PresentationFormat>On-screen Show (4:3)</PresentationFormat>
  <Paragraphs>271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Rounded MT Bold</vt:lpstr>
      <vt:lpstr>Calibri</vt:lpstr>
      <vt:lpstr>Times New Roman</vt:lpstr>
      <vt:lpstr>Trebuchet MS</vt:lpstr>
      <vt:lpstr>Wingdings</vt:lpstr>
      <vt:lpstr>Four-part_teardrop_graphic_in_perspective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Define Responsibilities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2017-02-01T02:49:48Z</dcterms:created>
  <dcterms:modified xsi:type="dcterms:W3CDTF">2017-05-23T15:59:47Z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TC024265409991</vt:lpwstr>
  </property>
</Properties>
</file>