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4" r:id="rId2"/>
    <p:sldId id="324" r:id="rId3"/>
    <p:sldId id="2281" r:id="rId4"/>
    <p:sldId id="2293" r:id="rId5"/>
    <p:sldId id="2282" r:id="rId6"/>
    <p:sldId id="2283" r:id="rId7"/>
    <p:sldId id="2284" r:id="rId8"/>
    <p:sldId id="2286" r:id="rId9"/>
    <p:sldId id="2291" r:id="rId10"/>
    <p:sldId id="2288" r:id="rId11"/>
    <p:sldId id="2289" r:id="rId12"/>
    <p:sldId id="2290" r:id="rId13"/>
    <p:sldId id="2287" r:id="rId14"/>
    <p:sldId id="2292" r:id="rId15"/>
    <p:sldId id="2294" r:id="rId16"/>
    <p:sldId id="2295" r:id="rId17"/>
    <p:sldId id="2296" r:id="rId18"/>
    <p:sldId id="2297" r:id="rId19"/>
    <p:sldId id="1264"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der, Laura" initials="LL" lastIdx="1" clrIdx="0">
    <p:extLst>
      <p:ext uri="{19B8F6BF-5375-455C-9EA6-DF929625EA0E}">
        <p15:presenceInfo xmlns:p15="http://schemas.microsoft.com/office/powerpoint/2012/main" userId="S-1-5-21-1292428093-879983540-839522115-1564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400"/>
    <a:srgbClr val="B5BE00"/>
    <a:srgbClr val="017298"/>
    <a:srgbClr val="6BADC4"/>
    <a:srgbClr val="9F9CD7"/>
    <a:srgbClr val="EA6401"/>
    <a:srgbClr val="F7C710"/>
    <a:srgbClr val="BCC419"/>
    <a:srgbClr val="FFFF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19" autoAdjust="0"/>
    <p:restoredTop sz="96208" autoAdjust="0"/>
  </p:normalViewPr>
  <p:slideViewPr>
    <p:cSldViewPr snapToGrid="0">
      <p:cViewPr varScale="1">
        <p:scale>
          <a:sx n="111" d="100"/>
          <a:sy n="111" d="100"/>
        </p:scale>
        <p:origin x="990" y="9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2892AC-7B70-4A7B-817B-95585520EF5B}" type="datetimeFigureOut">
              <a:rPr lang="en-US" smtClean="0"/>
              <a:t>3/19/2025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A0CE54B-FE2C-46DE-8C3F-E8E6AFD4B52C}" type="slidenum">
              <a:rPr lang="en-US" smtClean="0"/>
              <a:t>‹#›</a:t>
            </a:fld>
            <a:endParaRPr lang="en-US" dirty="0"/>
          </a:p>
        </p:txBody>
      </p:sp>
    </p:spTree>
    <p:extLst>
      <p:ext uri="{BB962C8B-B14F-4D97-AF65-F5344CB8AC3E}">
        <p14:creationId xmlns:p14="http://schemas.microsoft.com/office/powerpoint/2010/main" val="1042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0CE54B-FE2C-46DE-8C3F-E8E6AFD4B5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323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10</a:t>
            </a:fld>
            <a:endParaRPr lang="en-US" dirty="0"/>
          </a:p>
        </p:txBody>
      </p:sp>
    </p:spTree>
    <p:extLst>
      <p:ext uri="{BB962C8B-B14F-4D97-AF65-F5344CB8AC3E}">
        <p14:creationId xmlns:p14="http://schemas.microsoft.com/office/powerpoint/2010/main" val="2230955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11</a:t>
            </a:fld>
            <a:endParaRPr lang="en-US" dirty="0"/>
          </a:p>
        </p:txBody>
      </p:sp>
    </p:spTree>
    <p:extLst>
      <p:ext uri="{BB962C8B-B14F-4D97-AF65-F5344CB8AC3E}">
        <p14:creationId xmlns:p14="http://schemas.microsoft.com/office/powerpoint/2010/main" val="2163706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12</a:t>
            </a:fld>
            <a:endParaRPr lang="en-US" dirty="0"/>
          </a:p>
        </p:txBody>
      </p:sp>
    </p:spTree>
    <p:extLst>
      <p:ext uri="{BB962C8B-B14F-4D97-AF65-F5344CB8AC3E}">
        <p14:creationId xmlns:p14="http://schemas.microsoft.com/office/powerpoint/2010/main" val="213076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13</a:t>
            </a:fld>
            <a:endParaRPr lang="en-US" dirty="0"/>
          </a:p>
        </p:txBody>
      </p:sp>
    </p:spTree>
    <p:extLst>
      <p:ext uri="{BB962C8B-B14F-4D97-AF65-F5344CB8AC3E}">
        <p14:creationId xmlns:p14="http://schemas.microsoft.com/office/powerpoint/2010/main" val="3352043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14</a:t>
            </a:fld>
            <a:endParaRPr lang="en-US" dirty="0"/>
          </a:p>
        </p:txBody>
      </p:sp>
    </p:spTree>
    <p:extLst>
      <p:ext uri="{BB962C8B-B14F-4D97-AF65-F5344CB8AC3E}">
        <p14:creationId xmlns:p14="http://schemas.microsoft.com/office/powerpoint/2010/main" val="2799734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15</a:t>
            </a:fld>
            <a:endParaRPr lang="en-US" dirty="0"/>
          </a:p>
        </p:txBody>
      </p:sp>
    </p:spTree>
    <p:extLst>
      <p:ext uri="{BB962C8B-B14F-4D97-AF65-F5344CB8AC3E}">
        <p14:creationId xmlns:p14="http://schemas.microsoft.com/office/powerpoint/2010/main" val="681473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16</a:t>
            </a:fld>
            <a:endParaRPr lang="en-US" dirty="0"/>
          </a:p>
        </p:txBody>
      </p:sp>
    </p:spTree>
    <p:extLst>
      <p:ext uri="{BB962C8B-B14F-4D97-AF65-F5344CB8AC3E}">
        <p14:creationId xmlns:p14="http://schemas.microsoft.com/office/powerpoint/2010/main" val="63373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17</a:t>
            </a:fld>
            <a:endParaRPr lang="en-US" dirty="0"/>
          </a:p>
        </p:txBody>
      </p:sp>
    </p:spTree>
    <p:extLst>
      <p:ext uri="{BB962C8B-B14F-4D97-AF65-F5344CB8AC3E}">
        <p14:creationId xmlns:p14="http://schemas.microsoft.com/office/powerpoint/2010/main" val="2973763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18</a:t>
            </a:fld>
            <a:endParaRPr lang="en-US" dirty="0"/>
          </a:p>
        </p:txBody>
      </p:sp>
    </p:spTree>
    <p:extLst>
      <p:ext uri="{BB962C8B-B14F-4D97-AF65-F5344CB8AC3E}">
        <p14:creationId xmlns:p14="http://schemas.microsoft.com/office/powerpoint/2010/main" val="1308443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19</a:t>
            </a:fld>
            <a:endParaRPr lang="en-US" dirty="0"/>
          </a:p>
        </p:txBody>
      </p:sp>
    </p:spTree>
    <p:extLst>
      <p:ext uri="{BB962C8B-B14F-4D97-AF65-F5344CB8AC3E}">
        <p14:creationId xmlns:p14="http://schemas.microsoft.com/office/powerpoint/2010/main" val="354252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2</a:t>
            </a:fld>
            <a:endParaRPr lang="en-US" dirty="0"/>
          </a:p>
        </p:txBody>
      </p:sp>
    </p:spTree>
    <p:extLst>
      <p:ext uri="{BB962C8B-B14F-4D97-AF65-F5344CB8AC3E}">
        <p14:creationId xmlns:p14="http://schemas.microsoft.com/office/powerpoint/2010/main" val="267127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3</a:t>
            </a:fld>
            <a:endParaRPr lang="en-US" dirty="0"/>
          </a:p>
        </p:txBody>
      </p:sp>
    </p:spTree>
    <p:extLst>
      <p:ext uri="{BB962C8B-B14F-4D97-AF65-F5344CB8AC3E}">
        <p14:creationId xmlns:p14="http://schemas.microsoft.com/office/powerpoint/2010/main" val="173636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4</a:t>
            </a:fld>
            <a:endParaRPr lang="en-US" dirty="0"/>
          </a:p>
        </p:txBody>
      </p:sp>
    </p:spTree>
    <p:extLst>
      <p:ext uri="{BB962C8B-B14F-4D97-AF65-F5344CB8AC3E}">
        <p14:creationId xmlns:p14="http://schemas.microsoft.com/office/powerpoint/2010/main" val="318966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5</a:t>
            </a:fld>
            <a:endParaRPr lang="en-US" dirty="0"/>
          </a:p>
        </p:txBody>
      </p:sp>
    </p:spTree>
    <p:extLst>
      <p:ext uri="{BB962C8B-B14F-4D97-AF65-F5344CB8AC3E}">
        <p14:creationId xmlns:p14="http://schemas.microsoft.com/office/powerpoint/2010/main" val="104453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6</a:t>
            </a:fld>
            <a:endParaRPr lang="en-US" dirty="0"/>
          </a:p>
        </p:txBody>
      </p:sp>
    </p:spTree>
    <p:extLst>
      <p:ext uri="{BB962C8B-B14F-4D97-AF65-F5344CB8AC3E}">
        <p14:creationId xmlns:p14="http://schemas.microsoft.com/office/powerpoint/2010/main" val="339915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7</a:t>
            </a:fld>
            <a:endParaRPr lang="en-US" dirty="0"/>
          </a:p>
        </p:txBody>
      </p:sp>
    </p:spTree>
    <p:extLst>
      <p:ext uri="{BB962C8B-B14F-4D97-AF65-F5344CB8AC3E}">
        <p14:creationId xmlns:p14="http://schemas.microsoft.com/office/powerpoint/2010/main" val="4438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8</a:t>
            </a:fld>
            <a:endParaRPr lang="en-US" dirty="0"/>
          </a:p>
        </p:txBody>
      </p:sp>
    </p:spTree>
    <p:extLst>
      <p:ext uri="{BB962C8B-B14F-4D97-AF65-F5344CB8AC3E}">
        <p14:creationId xmlns:p14="http://schemas.microsoft.com/office/powerpoint/2010/main" val="1166795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9</a:t>
            </a:fld>
            <a:endParaRPr lang="en-US" dirty="0"/>
          </a:p>
        </p:txBody>
      </p:sp>
    </p:spTree>
    <p:extLst>
      <p:ext uri="{BB962C8B-B14F-4D97-AF65-F5344CB8AC3E}">
        <p14:creationId xmlns:p14="http://schemas.microsoft.com/office/powerpoint/2010/main" val="47122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D6E5CE-8DA1-4A4C-A512-5793C4950325}" type="datetime1">
              <a:rPr lang="en-US" smtClean="0"/>
              <a:t>3/19/2025</a:t>
            </a:fld>
            <a:endParaRPr lang="en-US" dirty="0"/>
          </a:p>
        </p:txBody>
      </p:sp>
      <p:sp>
        <p:nvSpPr>
          <p:cNvPr id="5" name="Footer Placeholder 4"/>
          <p:cNvSpPr>
            <a:spLocks noGrp="1"/>
          </p:cNvSpPr>
          <p:nvPr>
            <p:ph type="ftr" sz="quarter" idx="11"/>
          </p:nvPr>
        </p:nvSpPr>
        <p:spPr/>
        <p:txBody>
          <a:bodyPr/>
          <a:lstStyle/>
          <a:p>
            <a:r>
              <a:rPr lang="en-US"/>
              <a:t>Procurement Services</a:t>
            </a:r>
            <a:endParaRPr lang="en-US" dirty="0"/>
          </a:p>
        </p:txBody>
      </p:sp>
      <p:sp>
        <p:nvSpPr>
          <p:cNvPr id="6" name="Slide Number Placeholder 5"/>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375731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4B1DEE-30C7-4702-999C-D5D6F25C3AF5}" type="datetime1">
              <a:rPr lang="en-US" smtClean="0"/>
              <a:t>3/19/2025</a:t>
            </a:fld>
            <a:endParaRPr lang="en-US" dirty="0"/>
          </a:p>
        </p:txBody>
      </p:sp>
      <p:sp>
        <p:nvSpPr>
          <p:cNvPr id="5" name="Footer Placeholder 4"/>
          <p:cNvSpPr>
            <a:spLocks noGrp="1"/>
          </p:cNvSpPr>
          <p:nvPr>
            <p:ph type="ftr" sz="quarter" idx="11"/>
          </p:nvPr>
        </p:nvSpPr>
        <p:spPr/>
        <p:txBody>
          <a:bodyPr/>
          <a:lstStyle/>
          <a:p>
            <a:r>
              <a:rPr lang="en-US"/>
              <a:t>Procurement Services</a:t>
            </a:r>
            <a:endParaRPr lang="en-US" dirty="0"/>
          </a:p>
        </p:txBody>
      </p:sp>
      <p:sp>
        <p:nvSpPr>
          <p:cNvPr id="6" name="Slide Number Placeholder 5"/>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67417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B3BDF-BF9C-4997-9C89-AE5AD8EF18EE}" type="datetime1">
              <a:rPr lang="en-US" smtClean="0"/>
              <a:t>3/19/2025</a:t>
            </a:fld>
            <a:endParaRPr lang="en-US" dirty="0"/>
          </a:p>
        </p:txBody>
      </p:sp>
      <p:sp>
        <p:nvSpPr>
          <p:cNvPr id="5" name="Footer Placeholder 4"/>
          <p:cNvSpPr>
            <a:spLocks noGrp="1"/>
          </p:cNvSpPr>
          <p:nvPr>
            <p:ph type="ftr" sz="quarter" idx="11"/>
          </p:nvPr>
        </p:nvSpPr>
        <p:spPr/>
        <p:txBody>
          <a:bodyPr/>
          <a:lstStyle/>
          <a:p>
            <a:r>
              <a:rPr lang="en-US"/>
              <a:t>Procurement Services</a:t>
            </a:r>
            <a:endParaRPr lang="en-US" dirty="0"/>
          </a:p>
        </p:txBody>
      </p:sp>
      <p:sp>
        <p:nvSpPr>
          <p:cNvPr id="6" name="Slide Number Placeholder 5"/>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150134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5EDD5-4CA9-4A0E-91D5-78340D7D98D2}" type="datetime1">
              <a:rPr lang="en-US" smtClean="0"/>
              <a:t>3/19/2025</a:t>
            </a:fld>
            <a:endParaRPr lang="en-US" dirty="0"/>
          </a:p>
        </p:txBody>
      </p:sp>
      <p:sp>
        <p:nvSpPr>
          <p:cNvPr id="5" name="Footer Placeholder 4"/>
          <p:cNvSpPr>
            <a:spLocks noGrp="1"/>
          </p:cNvSpPr>
          <p:nvPr>
            <p:ph type="ftr" sz="quarter" idx="11"/>
          </p:nvPr>
        </p:nvSpPr>
        <p:spPr/>
        <p:txBody>
          <a:bodyPr/>
          <a:lstStyle/>
          <a:p>
            <a:r>
              <a:rPr lang="en-US"/>
              <a:t>Procurement Services</a:t>
            </a:r>
            <a:endParaRPr lang="en-US" dirty="0"/>
          </a:p>
        </p:txBody>
      </p:sp>
      <p:sp>
        <p:nvSpPr>
          <p:cNvPr id="6" name="Slide Number Placeholder 5"/>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99135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D260AA-FBB2-4818-BE35-2A327CD7BD06}" type="datetime1">
              <a:rPr lang="en-US" smtClean="0"/>
              <a:t>3/19/2025</a:t>
            </a:fld>
            <a:endParaRPr lang="en-US" dirty="0"/>
          </a:p>
        </p:txBody>
      </p:sp>
      <p:sp>
        <p:nvSpPr>
          <p:cNvPr id="5" name="Footer Placeholder 4"/>
          <p:cNvSpPr>
            <a:spLocks noGrp="1"/>
          </p:cNvSpPr>
          <p:nvPr>
            <p:ph type="ftr" sz="quarter" idx="11"/>
          </p:nvPr>
        </p:nvSpPr>
        <p:spPr/>
        <p:txBody>
          <a:bodyPr/>
          <a:lstStyle/>
          <a:p>
            <a:r>
              <a:rPr lang="en-US"/>
              <a:t>Procurement Services</a:t>
            </a:r>
            <a:endParaRPr lang="en-US" dirty="0"/>
          </a:p>
        </p:txBody>
      </p:sp>
      <p:sp>
        <p:nvSpPr>
          <p:cNvPr id="6" name="Slide Number Placeholder 5"/>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390391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7F482A-BC34-4043-8E2A-BA3EE789E39C}" type="datetime1">
              <a:rPr lang="en-US" smtClean="0"/>
              <a:t>3/19/2025</a:t>
            </a:fld>
            <a:endParaRPr lang="en-US" dirty="0"/>
          </a:p>
        </p:txBody>
      </p:sp>
      <p:sp>
        <p:nvSpPr>
          <p:cNvPr id="6" name="Footer Placeholder 5"/>
          <p:cNvSpPr>
            <a:spLocks noGrp="1"/>
          </p:cNvSpPr>
          <p:nvPr>
            <p:ph type="ftr" sz="quarter" idx="11"/>
          </p:nvPr>
        </p:nvSpPr>
        <p:spPr/>
        <p:txBody>
          <a:bodyPr/>
          <a:lstStyle/>
          <a:p>
            <a:r>
              <a:rPr lang="en-US"/>
              <a:t>Procurement Services</a:t>
            </a:r>
            <a:endParaRPr lang="en-US" dirty="0"/>
          </a:p>
        </p:txBody>
      </p:sp>
      <p:sp>
        <p:nvSpPr>
          <p:cNvPr id="7" name="Slide Number Placeholder 6"/>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82821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7DE3B4-3F0D-4383-943D-D641E77510AF}" type="datetime1">
              <a:rPr lang="en-US" smtClean="0"/>
              <a:t>3/19/2025</a:t>
            </a:fld>
            <a:endParaRPr lang="en-US" dirty="0"/>
          </a:p>
        </p:txBody>
      </p:sp>
      <p:sp>
        <p:nvSpPr>
          <p:cNvPr id="8" name="Footer Placeholder 7"/>
          <p:cNvSpPr>
            <a:spLocks noGrp="1"/>
          </p:cNvSpPr>
          <p:nvPr>
            <p:ph type="ftr" sz="quarter" idx="11"/>
          </p:nvPr>
        </p:nvSpPr>
        <p:spPr/>
        <p:txBody>
          <a:bodyPr/>
          <a:lstStyle/>
          <a:p>
            <a:r>
              <a:rPr lang="en-US"/>
              <a:t>Procurement Services</a:t>
            </a:r>
            <a:endParaRPr lang="en-US" dirty="0"/>
          </a:p>
        </p:txBody>
      </p:sp>
      <p:sp>
        <p:nvSpPr>
          <p:cNvPr id="9" name="Slide Number Placeholder 8"/>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294847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C0836F-9270-4AE6-88DC-4A9FABE42A2C}" type="datetime1">
              <a:rPr lang="en-US" smtClean="0"/>
              <a:t>3/19/2025</a:t>
            </a:fld>
            <a:endParaRPr lang="en-US" dirty="0"/>
          </a:p>
        </p:txBody>
      </p:sp>
      <p:sp>
        <p:nvSpPr>
          <p:cNvPr id="4" name="Footer Placeholder 3"/>
          <p:cNvSpPr>
            <a:spLocks noGrp="1"/>
          </p:cNvSpPr>
          <p:nvPr>
            <p:ph type="ftr" sz="quarter" idx="11"/>
          </p:nvPr>
        </p:nvSpPr>
        <p:spPr/>
        <p:txBody>
          <a:bodyPr/>
          <a:lstStyle/>
          <a:p>
            <a:r>
              <a:rPr lang="en-US"/>
              <a:t>Procurement Services</a:t>
            </a:r>
            <a:endParaRPr lang="en-US" dirty="0"/>
          </a:p>
        </p:txBody>
      </p:sp>
      <p:sp>
        <p:nvSpPr>
          <p:cNvPr id="5" name="Slide Number Placeholder 4"/>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24041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DFE9D-272F-4BFE-9F4A-C6D5F3ACCA80}" type="datetime1">
              <a:rPr lang="en-US" smtClean="0"/>
              <a:t>3/19/2025</a:t>
            </a:fld>
            <a:endParaRPr lang="en-US" dirty="0"/>
          </a:p>
        </p:txBody>
      </p:sp>
      <p:sp>
        <p:nvSpPr>
          <p:cNvPr id="3" name="Footer Placeholder 2"/>
          <p:cNvSpPr>
            <a:spLocks noGrp="1"/>
          </p:cNvSpPr>
          <p:nvPr>
            <p:ph type="ftr" sz="quarter" idx="11"/>
          </p:nvPr>
        </p:nvSpPr>
        <p:spPr/>
        <p:txBody>
          <a:bodyPr/>
          <a:lstStyle/>
          <a:p>
            <a:r>
              <a:rPr lang="en-US"/>
              <a:t>Procurement Services</a:t>
            </a:r>
            <a:endParaRPr lang="en-US" dirty="0"/>
          </a:p>
        </p:txBody>
      </p:sp>
      <p:sp>
        <p:nvSpPr>
          <p:cNvPr id="4" name="Slide Number Placeholder 3"/>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296574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40DA7A-1783-429F-9B68-9248C6C20D2D}" type="datetime1">
              <a:rPr lang="en-US" smtClean="0"/>
              <a:t>3/19/2025</a:t>
            </a:fld>
            <a:endParaRPr lang="en-US" dirty="0"/>
          </a:p>
        </p:txBody>
      </p:sp>
      <p:sp>
        <p:nvSpPr>
          <p:cNvPr id="6" name="Footer Placeholder 5"/>
          <p:cNvSpPr>
            <a:spLocks noGrp="1"/>
          </p:cNvSpPr>
          <p:nvPr>
            <p:ph type="ftr" sz="quarter" idx="11"/>
          </p:nvPr>
        </p:nvSpPr>
        <p:spPr/>
        <p:txBody>
          <a:bodyPr/>
          <a:lstStyle/>
          <a:p>
            <a:r>
              <a:rPr lang="en-US"/>
              <a:t>Procurement Services</a:t>
            </a:r>
            <a:endParaRPr lang="en-US" dirty="0"/>
          </a:p>
        </p:txBody>
      </p:sp>
      <p:sp>
        <p:nvSpPr>
          <p:cNvPr id="7" name="Slide Number Placeholder 6"/>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296157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791B9B-640B-411C-928A-C4CA17C11654}" type="datetime1">
              <a:rPr lang="en-US" smtClean="0"/>
              <a:t>3/19/2025</a:t>
            </a:fld>
            <a:endParaRPr lang="en-US" dirty="0"/>
          </a:p>
        </p:txBody>
      </p:sp>
      <p:sp>
        <p:nvSpPr>
          <p:cNvPr id="6" name="Footer Placeholder 5"/>
          <p:cNvSpPr>
            <a:spLocks noGrp="1"/>
          </p:cNvSpPr>
          <p:nvPr>
            <p:ph type="ftr" sz="quarter" idx="11"/>
          </p:nvPr>
        </p:nvSpPr>
        <p:spPr/>
        <p:txBody>
          <a:bodyPr/>
          <a:lstStyle/>
          <a:p>
            <a:r>
              <a:rPr lang="en-US"/>
              <a:t>Procurement Services</a:t>
            </a:r>
            <a:endParaRPr lang="en-US" dirty="0"/>
          </a:p>
        </p:txBody>
      </p:sp>
      <p:sp>
        <p:nvSpPr>
          <p:cNvPr id="7" name="Slide Number Placeholder 6"/>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26512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3EF44-2E12-4C87-8A05-1E54CDBD7AC5}" type="datetime1">
              <a:rPr lang="en-US" smtClean="0"/>
              <a:t>3/19/2025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Procurement Services</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FEADE-98E6-4CC9-A26C-BF518991D8C2}" type="slidenum">
              <a:rPr lang="en-US" smtClean="0"/>
              <a:t>‹#›</a:t>
            </a:fld>
            <a:endParaRPr lang="en-US" dirty="0"/>
          </a:p>
        </p:txBody>
      </p:sp>
    </p:spTree>
    <p:extLst>
      <p:ext uri="{BB962C8B-B14F-4D97-AF65-F5344CB8AC3E}">
        <p14:creationId xmlns:p14="http://schemas.microsoft.com/office/powerpoint/2010/main" val="1489622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mp"/><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th.edu/buy/bid-list.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 y="5193748"/>
            <a:ext cx="12192000" cy="1664252"/>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UTH logo with UTHSCH desc white_vert.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3660" y="5379634"/>
            <a:ext cx="1955327" cy="1116449"/>
          </a:xfrm>
          <a:prstGeom prst="rect">
            <a:avLst/>
          </a:prstGeom>
        </p:spPr>
      </p:pic>
      <p:pic>
        <p:nvPicPr>
          <p:cNvPr id="7" name="Picture 6">
            <a:extLst>
              <a:ext uri="{FF2B5EF4-FFF2-40B4-BE49-F238E27FC236}">
                <a16:creationId xmlns:a16="http://schemas.microsoft.com/office/drawing/2014/main" id="{87EAE95F-1428-944D-81DE-941DE943DA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46740" y="5965222"/>
            <a:ext cx="2442519" cy="724614"/>
          </a:xfrm>
          <a:prstGeom prst="rect">
            <a:avLst/>
          </a:prstGeom>
        </p:spPr>
      </p:pic>
      <p:pic>
        <p:nvPicPr>
          <p:cNvPr id="8" name="Picture 7" descr="Screen Clipping">
            <a:extLst>
              <a:ext uri="{FF2B5EF4-FFF2-40B4-BE49-F238E27FC236}">
                <a16:creationId xmlns:a16="http://schemas.microsoft.com/office/drawing/2014/main" id="{D54CDF3C-B88E-CF4F-A769-56D31DA616A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8242" y="361916"/>
            <a:ext cx="9741094" cy="3267395"/>
          </a:xfrm>
          <a:prstGeom prst="rect">
            <a:avLst/>
          </a:prstGeom>
        </p:spPr>
      </p:pic>
      <p:sp>
        <p:nvSpPr>
          <p:cNvPr id="2" name="Title 1">
            <a:extLst>
              <a:ext uri="{FF2B5EF4-FFF2-40B4-BE49-F238E27FC236}">
                <a16:creationId xmlns:a16="http://schemas.microsoft.com/office/drawing/2014/main" id="{C3E39280-D3CA-8640-ADC9-5B786CE85D48}"/>
              </a:ext>
            </a:extLst>
          </p:cNvPr>
          <p:cNvSpPr>
            <a:spLocks noGrp="1"/>
          </p:cNvSpPr>
          <p:nvPr>
            <p:ph type="ctrTitle"/>
          </p:nvPr>
        </p:nvSpPr>
        <p:spPr>
          <a:xfrm>
            <a:off x="1552664" y="3355588"/>
            <a:ext cx="9144000" cy="919217"/>
          </a:xfrm>
        </p:spPr>
        <p:txBody>
          <a:bodyPr>
            <a:normAutofit fontScale="90000"/>
          </a:bodyPr>
          <a:lstStyle/>
          <a:p>
            <a:r>
              <a:rPr lang="en-US" sz="4400" dirty="0" err="1"/>
              <a:t>eSourcing</a:t>
            </a:r>
            <a:r>
              <a:rPr lang="en-US" sz="4400" dirty="0"/>
              <a:t> Training for Suppliers</a:t>
            </a:r>
            <a:br>
              <a:rPr lang="en-US" sz="4400" dirty="0"/>
            </a:br>
            <a:endParaRPr lang="en-US" sz="2000" dirty="0"/>
          </a:p>
        </p:txBody>
      </p:sp>
    </p:spTree>
    <p:extLst>
      <p:ext uri="{BB962C8B-B14F-4D97-AF65-F5344CB8AC3E}">
        <p14:creationId xmlns:p14="http://schemas.microsoft.com/office/powerpoint/2010/main" val="242959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(Delivery section)</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210962"/>
            <a:ext cx="11465834" cy="2154436"/>
          </a:xfrm>
          <a:prstGeom prst="rect">
            <a:avLst/>
          </a:prstGeom>
          <a:noFill/>
        </p:spPr>
        <p:txBody>
          <a:bodyPr wrap="square" rtlCol="0">
            <a:spAutoFit/>
          </a:bodyPr>
          <a:lstStyle/>
          <a:p>
            <a:r>
              <a:rPr lang="en-US" sz="2000" dirty="0">
                <a:cs typeface="Calibri" panose="020F0502020204030204" pitchFamily="34" charset="0"/>
              </a:rPr>
              <a:t>Complete the Delivery Form to provide the number of days to deliver goods/services and to provide the Prompt Payment Discount if applicable:</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6" name="Picture 5">
            <a:extLst>
              <a:ext uri="{FF2B5EF4-FFF2-40B4-BE49-F238E27FC236}">
                <a16:creationId xmlns:a16="http://schemas.microsoft.com/office/drawing/2014/main" id="{2CBED6D1-54A3-452C-866F-44EB2EB95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259" y="2121228"/>
            <a:ext cx="6849679" cy="4067610"/>
          </a:xfrm>
          <a:prstGeom prst="rect">
            <a:avLst/>
          </a:prstGeom>
        </p:spPr>
      </p:pic>
      <p:sp>
        <p:nvSpPr>
          <p:cNvPr id="7" name="Oval 6">
            <a:extLst>
              <a:ext uri="{FF2B5EF4-FFF2-40B4-BE49-F238E27FC236}">
                <a16:creationId xmlns:a16="http://schemas.microsoft.com/office/drawing/2014/main" id="{F018383A-C398-4FC9-826A-0569772BC559}"/>
              </a:ext>
            </a:extLst>
          </p:cNvPr>
          <p:cNvSpPr/>
          <p:nvPr/>
        </p:nvSpPr>
        <p:spPr>
          <a:xfrm>
            <a:off x="1923393" y="4456386"/>
            <a:ext cx="3394841" cy="18813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89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062"/>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(Pricing)</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210962"/>
            <a:ext cx="11465834" cy="2154436"/>
          </a:xfrm>
          <a:prstGeom prst="rect">
            <a:avLst/>
          </a:prstGeom>
          <a:noFill/>
        </p:spPr>
        <p:txBody>
          <a:bodyPr wrap="square" rtlCol="0">
            <a:spAutoFit/>
          </a:bodyPr>
          <a:lstStyle/>
          <a:p>
            <a:r>
              <a:rPr lang="en-US" sz="2000" dirty="0">
                <a:cs typeface="Calibri" panose="020F0502020204030204" pitchFamily="34" charset="0"/>
              </a:rPr>
              <a:t>Submit Pricing in the “Items and Lots” section of the event form by entering your line pricing under the “My Price” column:</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7" name="Picture 6">
            <a:extLst>
              <a:ext uri="{FF2B5EF4-FFF2-40B4-BE49-F238E27FC236}">
                <a16:creationId xmlns:a16="http://schemas.microsoft.com/office/drawing/2014/main" id="{A61DD3C2-DBE5-4B6F-929E-2A355543F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884" y="2031891"/>
            <a:ext cx="7759775" cy="3769820"/>
          </a:xfrm>
          <a:prstGeom prst="rect">
            <a:avLst/>
          </a:prstGeom>
        </p:spPr>
      </p:pic>
    </p:spTree>
    <p:extLst>
      <p:ext uri="{BB962C8B-B14F-4D97-AF65-F5344CB8AC3E}">
        <p14:creationId xmlns:p14="http://schemas.microsoft.com/office/powerpoint/2010/main" val="171091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8854"/>
            <a:ext cx="12192000" cy="1013254"/>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(Pricing)</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124175"/>
            <a:ext cx="11465834" cy="2462213"/>
          </a:xfrm>
          <a:prstGeom prst="rect">
            <a:avLst/>
          </a:prstGeom>
          <a:noFill/>
        </p:spPr>
        <p:txBody>
          <a:bodyPr wrap="square" rtlCol="0">
            <a:spAutoFit/>
          </a:bodyPr>
          <a:lstStyle/>
          <a:p>
            <a:r>
              <a:rPr lang="en-US" dirty="0">
                <a:cs typeface="Calibri" panose="020F0502020204030204" pitchFamily="34" charset="0"/>
              </a:rPr>
              <a:t>You can also use the “Export to Excel” button to download an Excel pricing template. Complete the Excel form, save the file, and then hit the “Import from Excel” button to upload your document:</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7" name="Picture 6">
            <a:extLst>
              <a:ext uri="{FF2B5EF4-FFF2-40B4-BE49-F238E27FC236}">
                <a16:creationId xmlns:a16="http://schemas.microsoft.com/office/drawing/2014/main" id="{FD022AEB-C1C8-4C04-BFF8-E39704BF1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592" y="1693022"/>
            <a:ext cx="6371568" cy="1368909"/>
          </a:xfrm>
          <a:prstGeom prst="rect">
            <a:avLst/>
          </a:prstGeom>
        </p:spPr>
      </p:pic>
      <p:sp>
        <p:nvSpPr>
          <p:cNvPr id="8" name="Arrow: Right 7">
            <a:extLst>
              <a:ext uri="{FF2B5EF4-FFF2-40B4-BE49-F238E27FC236}">
                <a16:creationId xmlns:a16="http://schemas.microsoft.com/office/drawing/2014/main" id="{7B41157F-0610-4A9B-B731-41382A4FB93D}"/>
              </a:ext>
            </a:extLst>
          </p:cNvPr>
          <p:cNvSpPr/>
          <p:nvPr/>
        </p:nvSpPr>
        <p:spPr>
          <a:xfrm>
            <a:off x="2984939" y="2760676"/>
            <a:ext cx="399392" cy="1891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4FF1D6F-7566-4C68-A030-0AAE0639D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270" y="3061931"/>
            <a:ext cx="8796300" cy="3433616"/>
          </a:xfrm>
          <a:prstGeom prst="rect">
            <a:avLst/>
          </a:prstGeom>
        </p:spPr>
      </p:pic>
      <p:sp>
        <p:nvSpPr>
          <p:cNvPr id="14" name="Oval 13">
            <a:extLst>
              <a:ext uri="{FF2B5EF4-FFF2-40B4-BE49-F238E27FC236}">
                <a16:creationId xmlns:a16="http://schemas.microsoft.com/office/drawing/2014/main" id="{34FE86ED-3150-494F-AB39-09C99F2F6E74}"/>
              </a:ext>
            </a:extLst>
          </p:cNvPr>
          <p:cNvSpPr/>
          <p:nvPr/>
        </p:nvSpPr>
        <p:spPr>
          <a:xfrm>
            <a:off x="3520966" y="4674774"/>
            <a:ext cx="3005958" cy="21832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56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(Submit)</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194686"/>
            <a:ext cx="11465834" cy="400110"/>
          </a:xfrm>
          <a:prstGeom prst="rect">
            <a:avLst/>
          </a:prstGeom>
          <a:noFill/>
        </p:spPr>
        <p:txBody>
          <a:bodyPr wrap="square" rtlCol="0">
            <a:spAutoFit/>
          </a:bodyPr>
          <a:lstStyle/>
          <a:p>
            <a:r>
              <a:rPr lang="en-US" sz="2000" dirty="0">
                <a:cs typeface="Calibri" panose="020F0502020204030204" pitchFamily="34" charset="0"/>
              </a:rPr>
              <a:t>After completing pricing, click the “Submit Response to Buyer”:</a:t>
            </a:r>
            <a:endParaRPr lang="en-US" sz="1400" dirty="0">
              <a:cs typeface="Calibri" panose="020F0502020204030204" pitchFamily="34" charset="0"/>
            </a:endParaRPr>
          </a:p>
        </p:txBody>
      </p:sp>
      <p:pic>
        <p:nvPicPr>
          <p:cNvPr id="11" name="Picture 10">
            <a:extLst>
              <a:ext uri="{FF2B5EF4-FFF2-40B4-BE49-F238E27FC236}">
                <a16:creationId xmlns:a16="http://schemas.microsoft.com/office/drawing/2014/main" id="{86664EDB-D413-46EB-8255-BA212C4B0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454" y="4033983"/>
            <a:ext cx="5006664" cy="2824017"/>
          </a:xfrm>
          <a:prstGeom prst="rect">
            <a:avLst/>
          </a:prstGeom>
        </p:spPr>
      </p:pic>
      <p:pic>
        <p:nvPicPr>
          <p:cNvPr id="13" name="Picture 12">
            <a:extLst>
              <a:ext uri="{FF2B5EF4-FFF2-40B4-BE49-F238E27FC236}">
                <a16:creationId xmlns:a16="http://schemas.microsoft.com/office/drawing/2014/main" id="{EB34E143-EF5E-42E7-AD7B-F46350640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326" y="1594796"/>
            <a:ext cx="7210251" cy="2041425"/>
          </a:xfrm>
          <a:prstGeom prst="rect">
            <a:avLst/>
          </a:prstGeom>
        </p:spPr>
      </p:pic>
      <p:sp>
        <p:nvSpPr>
          <p:cNvPr id="15" name="TextBox 14">
            <a:extLst>
              <a:ext uri="{FF2B5EF4-FFF2-40B4-BE49-F238E27FC236}">
                <a16:creationId xmlns:a16="http://schemas.microsoft.com/office/drawing/2014/main" id="{7DF6780A-0118-483B-B502-EC8929D05994}"/>
              </a:ext>
            </a:extLst>
          </p:cNvPr>
          <p:cNvSpPr txBox="1"/>
          <p:nvPr/>
        </p:nvSpPr>
        <p:spPr>
          <a:xfrm>
            <a:off x="651641" y="3710818"/>
            <a:ext cx="10447283" cy="646331"/>
          </a:xfrm>
          <a:prstGeom prst="rect">
            <a:avLst/>
          </a:prstGeom>
          <a:noFill/>
        </p:spPr>
        <p:txBody>
          <a:bodyPr wrap="square" rtlCol="0">
            <a:spAutoFit/>
          </a:bodyPr>
          <a:lstStyle/>
          <a:p>
            <a:r>
              <a:rPr lang="en-US" dirty="0">
                <a:cs typeface="Calibri" panose="020F0502020204030204" pitchFamily="34" charset="0"/>
              </a:rPr>
              <a:t>If any required Attachments were left off, you will receive an error message directing you to upload all required documents.</a:t>
            </a:r>
            <a:endParaRPr lang="en-US" dirty="0"/>
          </a:p>
        </p:txBody>
      </p:sp>
      <p:sp>
        <p:nvSpPr>
          <p:cNvPr id="16" name="Arrow: Left 15">
            <a:extLst>
              <a:ext uri="{FF2B5EF4-FFF2-40B4-BE49-F238E27FC236}">
                <a16:creationId xmlns:a16="http://schemas.microsoft.com/office/drawing/2014/main" id="{D32D06BD-6BEC-4382-84DD-C318902D821D}"/>
              </a:ext>
            </a:extLst>
          </p:cNvPr>
          <p:cNvSpPr/>
          <p:nvPr/>
        </p:nvSpPr>
        <p:spPr>
          <a:xfrm>
            <a:off x="8921577" y="3192116"/>
            <a:ext cx="578069" cy="2418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263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Response Submitted</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194686"/>
            <a:ext cx="11465834" cy="707886"/>
          </a:xfrm>
          <a:prstGeom prst="rect">
            <a:avLst/>
          </a:prstGeom>
          <a:noFill/>
        </p:spPr>
        <p:txBody>
          <a:bodyPr wrap="square" rtlCol="0">
            <a:spAutoFit/>
          </a:bodyPr>
          <a:lstStyle/>
          <a:p>
            <a:r>
              <a:rPr lang="en-US" sz="2000" dirty="0">
                <a:cs typeface="Calibri" panose="020F0502020204030204" pitchFamily="34" charset="0"/>
              </a:rPr>
              <a:t>After submitting response, Supplier will see the message below indicating the response was submitted to the Buyer:</a:t>
            </a:r>
            <a:endParaRPr lang="en-US" sz="1400" dirty="0">
              <a:cs typeface="Calibri" panose="020F0502020204030204" pitchFamily="34" charset="0"/>
            </a:endParaRPr>
          </a:p>
        </p:txBody>
      </p:sp>
      <p:pic>
        <p:nvPicPr>
          <p:cNvPr id="6" name="Picture 5">
            <a:extLst>
              <a:ext uri="{FF2B5EF4-FFF2-40B4-BE49-F238E27FC236}">
                <a16:creationId xmlns:a16="http://schemas.microsoft.com/office/drawing/2014/main" id="{8AC3E708-39F5-4600-B6EB-4545A5F88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815" y="1628054"/>
            <a:ext cx="5896522" cy="1428539"/>
          </a:xfrm>
          <a:prstGeom prst="rect">
            <a:avLst/>
          </a:prstGeom>
        </p:spPr>
      </p:pic>
      <p:sp>
        <p:nvSpPr>
          <p:cNvPr id="7" name="TextBox 6">
            <a:extLst>
              <a:ext uri="{FF2B5EF4-FFF2-40B4-BE49-F238E27FC236}">
                <a16:creationId xmlns:a16="http://schemas.microsoft.com/office/drawing/2014/main" id="{153D5823-958B-4519-9DF7-280D2613EF42}"/>
              </a:ext>
            </a:extLst>
          </p:cNvPr>
          <p:cNvSpPr txBox="1"/>
          <p:nvPr/>
        </p:nvSpPr>
        <p:spPr>
          <a:xfrm>
            <a:off x="554370" y="3428999"/>
            <a:ext cx="11385382" cy="646331"/>
          </a:xfrm>
          <a:prstGeom prst="rect">
            <a:avLst/>
          </a:prstGeom>
          <a:noFill/>
        </p:spPr>
        <p:txBody>
          <a:bodyPr wrap="square" rtlCol="0">
            <a:spAutoFit/>
          </a:bodyPr>
          <a:lstStyle/>
          <a:p>
            <a:r>
              <a:rPr lang="en-US" dirty="0"/>
              <a:t>To edit response after submitting, hit the “Edit Response” button, make the necessary edits, and then hit the “Submit Response to Buyer” button. (Note – you may only edit your response up to the time of the Bid Deadline):</a:t>
            </a:r>
          </a:p>
        </p:txBody>
      </p:sp>
      <p:pic>
        <p:nvPicPr>
          <p:cNvPr id="9" name="Picture 8">
            <a:extLst>
              <a:ext uri="{FF2B5EF4-FFF2-40B4-BE49-F238E27FC236}">
                <a16:creationId xmlns:a16="http://schemas.microsoft.com/office/drawing/2014/main" id="{39CD722F-07AD-4BED-8FFB-CD45F47C3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1792" y="4043799"/>
            <a:ext cx="7826568" cy="2128960"/>
          </a:xfrm>
          <a:prstGeom prst="rect">
            <a:avLst/>
          </a:prstGeom>
        </p:spPr>
      </p:pic>
      <p:sp>
        <p:nvSpPr>
          <p:cNvPr id="10" name="Arrow: Right 9">
            <a:extLst>
              <a:ext uri="{FF2B5EF4-FFF2-40B4-BE49-F238E27FC236}">
                <a16:creationId xmlns:a16="http://schemas.microsoft.com/office/drawing/2014/main" id="{A295FED6-2891-43A1-9645-69B0CD599601}"/>
              </a:ext>
            </a:extLst>
          </p:cNvPr>
          <p:cNvSpPr/>
          <p:nvPr/>
        </p:nvSpPr>
        <p:spPr>
          <a:xfrm>
            <a:off x="7924800" y="4380384"/>
            <a:ext cx="557048" cy="3097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E3B0B07-283D-4830-8D09-59DA267230BF}"/>
              </a:ext>
            </a:extLst>
          </p:cNvPr>
          <p:cNvSpPr/>
          <p:nvPr/>
        </p:nvSpPr>
        <p:spPr>
          <a:xfrm>
            <a:off x="2774731" y="2391719"/>
            <a:ext cx="2312276" cy="646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89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Shortlist (Follow-On Event)</a:t>
            </a:r>
          </a:p>
        </p:txBody>
      </p:sp>
      <p:sp>
        <p:nvSpPr>
          <p:cNvPr id="11" name="TextBox 10">
            <a:extLst>
              <a:ext uri="{FF2B5EF4-FFF2-40B4-BE49-F238E27FC236}">
                <a16:creationId xmlns:a16="http://schemas.microsoft.com/office/drawing/2014/main" id="{05904BF3-03CE-4ED7-AEE6-35160FC788EC}"/>
              </a:ext>
            </a:extLst>
          </p:cNvPr>
          <p:cNvSpPr txBox="1"/>
          <p:nvPr/>
        </p:nvSpPr>
        <p:spPr>
          <a:xfrm>
            <a:off x="554370" y="1394741"/>
            <a:ext cx="11465834" cy="1015663"/>
          </a:xfrm>
          <a:prstGeom prst="rect">
            <a:avLst/>
          </a:prstGeom>
          <a:noFill/>
        </p:spPr>
        <p:txBody>
          <a:bodyPr wrap="square" rtlCol="0">
            <a:spAutoFit/>
          </a:bodyPr>
          <a:lstStyle/>
          <a:p>
            <a:r>
              <a:rPr lang="en-US" sz="2000" dirty="0">
                <a:cs typeface="Calibri" panose="020F0502020204030204" pitchFamily="34" charset="0"/>
              </a:rPr>
              <a:t>After the initial round of evaluations, the team may decide to move into shortlist presentations. If your company is chosen to participate in the shortlist, you will receive an email notifying you of the follow on event. Click View Event from the email.</a:t>
            </a:r>
            <a:endParaRPr lang="en-US" sz="1400" dirty="0">
              <a:cs typeface="Calibri" panose="020F0502020204030204" pitchFamily="34" charset="0"/>
            </a:endParaRPr>
          </a:p>
        </p:txBody>
      </p:sp>
      <p:pic>
        <p:nvPicPr>
          <p:cNvPr id="13" name="Picture 12">
            <a:extLst>
              <a:ext uri="{FF2B5EF4-FFF2-40B4-BE49-F238E27FC236}">
                <a16:creationId xmlns:a16="http://schemas.microsoft.com/office/drawing/2014/main" id="{8EE594FB-FA70-4FF6-827B-BA1D758E6B05}"/>
              </a:ext>
            </a:extLst>
          </p:cNvPr>
          <p:cNvPicPr/>
          <p:nvPr/>
        </p:nvPicPr>
        <p:blipFill>
          <a:blip r:embed="rId3"/>
          <a:stretch>
            <a:fillRect/>
          </a:stretch>
        </p:blipFill>
        <p:spPr>
          <a:xfrm>
            <a:off x="3100276" y="2410404"/>
            <a:ext cx="4948569" cy="3767112"/>
          </a:xfrm>
          <a:prstGeom prst="rect">
            <a:avLst/>
          </a:prstGeom>
        </p:spPr>
      </p:pic>
    </p:spTree>
    <p:extLst>
      <p:ext uri="{BB962C8B-B14F-4D97-AF65-F5344CB8AC3E}">
        <p14:creationId xmlns:p14="http://schemas.microsoft.com/office/powerpoint/2010/main" val="141766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Shortlist (Follow-On Event)</a:t>
            </a:r>
          </a:p>
        </p:txBody>
      </p:sp>
      <p:sp>
        <p:nvSpPr>
          <p:cNvPr id="11" name="TextBox 10">
            <a:extLst>
              <a:ext uri="{FF2B5EF4-FFF2-40B4-BE49-F238E27FC236}">
                <a16:creationId xmlns:a16="http://schemas.microsoft.com/office/drawing/2014/main" id="{05904BF3-03CE-4ED7-AEE6-35160FC788EC}"/>
              </a:ext>
            </a:extLst>
          </p:cNvPr>
          <p:cNvSpPr txBox="1"/>
          <p:nvPr/>
        </p:nvSpPr>
        <p:spPr>
          <a:xfrm>
            <a:off x="554370" y="1394741"/>
            <a:ext cx="11465834" cy="707886"/>
          </a:xfrm>
          <a:prstGeom prst="rect">
            <a:avLst/>
          </a:prstGeom>
          <a:noFill/>
        </p:spPr>
        <p:txBody>
          <a:bodyPr wrap="square" rtlCol="0">
            <a:spAutoFit/>
          </a:bodyPr>
          <a:lstStyle/>
          <a:p>
            <a:pPr lvl="0"/>
            <a:r>
              <a:rPr lang="en-US" sz="2000" dirty="0">
                <a:cs typeface="Calibri" panose="020F0502020204030204" pitchFamily="34" charset="0"/>
              </a:rPr>
              <a:t>Supplier must check the box next to “I Intend to participate in this event” and select Yes to accept the terms and conditions. Then Enter Response.</a:t>
            </a:r>
          </a:p>
        </p:txBody>
      </p:sp>
      <p:pic>
        <p:nvPicPr>
          <p:cNvPr id="6" name="Picture 5">
            <a:extLst>
              <a:ext uri="{FF2B5EF4-FFF2-40B4-BE49-F238E27FC236}">
                <a16:creationId xmlns:a16="http://schemas.microsoft.com/office/drawing/2014/main" id="{554A92A0-ACC1-466D-930B-9FF1A1BCAB16}"/>
              </a:ext>
            </a:extLst>
          </p:cNvPr>
          <p:cNvPicPr/>
          <p:nvPr/>
        </p:nvPicPr>
        <p:blipFill>
          <a:blip r:embed="rId3"/>
          <a:stretch>
            <a:fillRect/>
          </a:stretch>
        </p:blipFill>
        <p:spPr>
          <a:xfrm>
            <a:off x="838200" y="2094153"/>
            <a:ext cx="4456814" cy="4566139"/>
          </a:xfrm>
          <a:prstGeom prst="rect">
            <a:avLst/>
          </a:prstGeom>
        </p:spPr>
      </p:pic>
      <p:pic>
        <p:nvPicPr>
          <p:cNvPr id="7" name="Picture 6">
            <a:extLst>
              <a:ext uri="{FF2B5EF4-FFF2-40B4-BE49-F238E27FC236}">
                <a16:creationId xmlns:a16="http://schemas.microsoft.com/office/drawing/2014/main" id="{A9710CE1-3E8E-4273-A70C-E99EBAAAB78A}"/>
              </a:ext>
            </a:extLst>
          </p:cNvPr>
          <p:cNvPicPr/>
          <p:nvPr/>
        </p:nvPicPr>
        <p:blipFill>
          <a:blip r:embed="rId4"/>
          <a:stretch>
            <a:fillRect/>
          </a:stretch>
        </p:blipFill>
        <p:spPr>
          <a:xfrm>
            <a:off x="5578844" y="2774455"/>
            <a:ext cx="5542812" cy="3041554"/>
          </a:xfrm>
          <a:prstGeom prst="rect">
            <a:avLst/>
          </a:prstGeom>
        </p:spPr>
      </p:pic>
    </p:spTree>
    <p:extLst>
      <p:ext uri="{BB962C8B-B14F-4D97-AF65-F5344CB8AC3E}">
        <p14:creationId xmlns:p14="http://schemas.microsoft.com/office/powerpoint/2010/main" val="141263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Shortlist (Follow-On Event)</a:t>
            </a:r>
          </a:p>
        </p:txBody>
      </p:sp>
      <p:sp>
        <p:nvSpPr>
          <p:cNvPr id="11" name="TextBox 10">
            <a:extLst>
              <a:ext uri="{FF2B5EF4-FFF2-40B4-BE49-F238E27FC236}">
                <a16:creationId xmlns:a16="http://schemas.microsoft.com/office/drawing/2014/main" id="{05904BF3-03CE-4ED7-AEE6-35160FC788EC}"/>
              </a:ext>
            </a:extLst>
          </p:cNvPr>
          <p:cNvSpPr txBox="1"/>
          <p:nvPr/>
        </p:nvSpPr>
        <p:spPr>
          <a:xfrm>
            <a:off x="554370" y="1394741"/>
            <a:ext cx="11465834" cy="707886"/>
          </a:xfrm>
          <a:prstGeom prst="rect">
            <a:avLst/>
          </a:prstGeom>
          <a:noFill/>
        </p:spPr>
        <p:txBody>
          <a:bodyPr wrap="square" rtlCol="0">
            <a:spAutoFit/>
          </a:bodyPr>
          <a:lstStyle/>
          <a:p>
            <a:pPr lvl="0"/>
            <a:r>
              <a:rPr lang="en-US" sz="2000" dirty="0">
                <a:cs typeface="Calibri" panose="020F0502020204030204" pitchFamily="34" charset="0"/>
              </a:rPr>
              <a:t>You must review the Shortlist Script attachment and provide a response to the questions in the Shortlist Scoring section, if applicable. Then hit Save.</a:t>
            </a:r>
          </a:p>
        </p:txBody>
      </p:sp>
      <p:pic>
        <p:nvPicPr>
          <p:cNvPr id="8" name="Picture 7">
            <a:extLst>
              <a:ext uri="{FF2B5EF4-FFF2-40B4-BE49-F238E27FC236}">
                <a16:creationId xmlns:a16="http://schemas.microsoft.com/office/drawing/2014/main" id="{EF3C9EEB-8302-4436-ADA6-D907A3A5097A}"/>
              </a:ext>
            </a:extLst>
          </p:cNvPr>
          <p:cNvPicPr/>
          <p:nvPr/>
        </p:nvPicPr>
        <p:blipFill>
          <a:blip r:embed="rId3"/>
          <a:stretch>
            <a:fillRect/>
          </a:stretch>
        </p:blipFill>
        <p:spPr>
          <a:xfrm>
            <a:off x="2257548" y="2102627"/>
            <a:ext cx="5833829" cy="4425764"/>
          </a:xfrm>
          <a:prstGeom prst="rect">
            <a:avLst/>
          </a:prstGeom>
        </p:spPr>
      </p:pic>
    </p:spTree>
    <p:extLst>
      <p:ext uri="{BB962C8B-B14F-4D97-AF65-F5344CB8AC3E}">
        <p14:creationId xmlns:p14="http://schemas.microsoft.com/office/powerpoint/2010/main" val="124237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Shortlist (Follow-On Event)</a:t>
            </a:r>
          </a:p>
        </p:txBody>
      </p:sp>
      <p:sp>
        <p:nvSpPr>
          <p:cNvPr id="11" name="TextBox 10">
            <a:extLst>
              <a:ext uri="{FF2B5EF4-FFF2-40B4-BE49-F238E27FC236}">
                <a16:creationId xmlns:a16="http://schemas.microsoft.com/office/drawing/2014/main" id="{05904BF3-03CE-4ED7-AEE6-35160FC788EC}"/>
              </a:ext>
            </a:extLst>
          </p:cNvPr>
          <p:cNvSpPr txBox="1"/>
          <p:nvPr/>
        </p:nvSpPr>
        <p:spPr>
          <a:xfrm>
            <a:off x="554370" y="1394741"/>
            <a:ext cx="11465834" cy="707886"/>
          </a:xfrm>
          <a:prstGeom prst="rect">
            <a:avLst/>
          </a:prstGeom>
          <a:noFill/>
        </p:spPr>
        <p:txBody>
          <a:bodyPr wrap="square" rtlCol="0">
            <a:spAutoFit/>
          </a:bodyPr>
          <a:lstStyle/>
          <a:p>
            <a:pPr lvl="0"/>
            <a:r>
              <a:rPr lang="en-US" sz="2000" dirty="0">
                <a:cs typeface="Calibri" panose="020F0502020204030204" pitchFamily="34" charset="0"/>
              </a:rPr>
              <a:t>Review the changes and check “I have reviewed the change to this event” box, and click the “Submit Response to Buyer” button.</a:t>
            </a:r>
          </a:p>
        </p:txBody>
      </p:sp>
      <p:pic>
        <p:nvPicPr>
          <p:cNvPr id="6" name="Picture 5">
            <a:extLst>
              <a:ext uri="{FF2B5EF4-FFF2-40B4-BE49-F238E27FC236}">
                <a16:creationId xmlns:a16="http://schemas.microsoft.com/office/drawing/2014/main" id="{B21905FC-6A7B-46C2-ADCA-418866051D53}"/>
              </a:ext>
            </a:extLst>
          </p:cNvPr>
          <p:cNvPicPr/>
          <p:nvPr/>
        </p:nvPicPr>
        <p:blipFill>
          <a:blip r:embed="rId3"/>
          <a:stretch>
            <a:fillRect/>
          </a:stretch>
        </p:blipFill>
        <p:spPr>
          <a:xfrm>
            <a:off x="3517604" y="1891442"/>
            <a:ext cx="5998535" cy="4768850"/>
          </a:xfrm>
          <a:prstGeom prst="rect">
            <a:avLst/>
          </a:prstGeom>
        </p:spPr>
      </p:pic>
    </p:spTree>
    <p:extLst>
      <p:ext uri="{BB962C8B-B14F-4D97-AF65-F5344CB8AC3E}">
        <p14:creationId xmlns:p14="http://schemas.microsoft.com/office/powerpoint/2010/main" val="213169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762005" cy="6858000"/>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latin typeface="+mj-lt"/>
                <a:cs typeface="Garamond"/>
              </a:rPr>
              <a:t>Thank You!</a:t>
            </a:r>
            <a:endParaRPr lang="en-US" sz="4000" b="1" i="1" dirty="0">
              <a:latin typeface="+mj-lt"/>
              <a:cs typeface="Garamond"/>
            </a:endParaRPr>
          </a:p>
        </p:txBody>
      </p:sp>
      <p:sp>
        <p:nvSpPr>
          <p:cNvPr id="2" name="TextBox 1"/>
          <p:cNvSpPr txBox="1"/>
          <p:nvPr/>
        </p:nvSpPr>
        <p:spPr>
          <a:xfrm>
            <a:off x="5738867" y="6554680"/>
            <a:ext cx="1334278" cy="246221"/>
          </a:xfrm>
          <a:prstGeom prst="rect">
            <a:avLst/>
          </a:prstGeom>
          <a:noFill/>
        </p:spPr>
        <p:txBody>
          <a:bodyPr wrap="square" rtlCol="0">
            <a:spAutoFit/>
          </a:bodyPr>
          <a:lstStyle/>
          <a:p>
            <a:r>
              <a:rPr lang="en-US" sz="1000" dirty="0"/>
              <a:t>Procurement Services </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38867" y="2240131"/>
            <a:ext cx="5451253" cy="2377738"/>
          </a:xfrm>
          <a:prstGeom prst="rect">
            <a:avLst/>
          </a:prstGeom>
        </p:spPr>
      </p:pic>
    </p:spTree>
    <p:extLst>
      <p:ext uri="{BB962C8B-B14F-4D97-AF65-F5344CB8AC3E}">
        <p14:creationId xmlns:p14="http://schemas.microsoft.com/office/powerpoint/2010/main" val="287565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What is Coupa?</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3724096"/>
          </a:xfrm>
          <a:prstGeom prst="rect">
            <a:avLst/>
          </a:prstGeom>
          <a:noFill/>
        </p:spPr>
        <p:txBody>
          <a:bodyPr wrap="square" rtlCol="0">
            <a:spAutoFit/>
          </a:bodyPr>
          <a:lstStyle/>
          <a:p>
            <a:pPr marL="285750" indent="-285750">
              <a:buFont typeface="Arial" panose="020B0604020202020204" pitchFamily="34" charset="0"/>
              <a:buChar char="•"/>
            </a:pPr>
            <a:r>
              <a:rPr lang="en-US" sz="2000" dirty="0"/>
              <a:t>Coupa is a cloud-based procurement platform. </a:t>
            </a:r>
            <a:r>
              <a:rPr lang="en-US" sz="2000" dirty="0" err="1"/>
              <a:t>Coupa</a:t>
            </a:r>
            <a:r>
              <a:rPr lang="en-US" sz="2000" dirty="0"/>
              <a:t> </a:t>
            </a:r>
            <a:r>
              <a:rPr lang="en-US" sz="2000" dirty="0" err="1"/>
              <a:t>eSourcing</a:t>
            </a:r>
            <a:r>
              <a:rPr lang="en-US" sz="2000" dirty="0"/>
              <a:t> </a:t>
            </a:r>
            <a:r>
              <a:rPr lang="en-US" sz="2000" dirty="0">
                <a:ea typeface="Arial"/>
                <a:cs typeface="Calibri" panose="020F0502020204030204" pitchFamily="34" charset="0"/>
                <a:sym typeface="Arial"/>
              </a:rPr>
              <a:t>facilitates finding, evaluating, and engaging suppliers and internal stakeholders for acquiring goods and/or services. </a:t>
            </a:r>
            <a:r>
              <a:rPr lang="en-US" sz="2000" dirty="0"/>
              <a:t>It will be used to facilitate the entire Sourcing process transparently from: </a:t>
            </a:r>
          </a:p>
          <a:p>
            <a:pPr marL="742950" lvl="1" indent="-285750">
              <a:buFont typeface="Arial" panose="020B0604020202020204" pitchFamily="34" charset="0"/>
              <a:buChar char="•"/>
              <a:tabLst/>
            </a:pPr>
            <a:r>
              <a:rPr lang="en-US" sz="1400" dirty="0">
                <a:cs typeface="Calibri" panose="020F0502020204030204" pitchFamily="34" charset="0"/>
              </a:rPr>
              <a:t>Opportunity identification</a:t>
            </a:r>
          </a:p>
          <a:p>
            <a:pPr marL="742950" lvl="1" indent="-285750">
              <a:buFont typeface="Arial" panose="020B0604020202020204" pitchFamily="34" charset="0"/>
              <a:buChar char="•"/>
              <a:tabLst/>
            </a:pPr>
            <a:r>
              <a:rPr lang="en-US" sz="1400" dirty="0">
                <a:cs typeface="Calibri" panose="020F0502020204030204" pitchFamily="34" charset="0"/>
              </a:rPr>
              <a:t>Bid creation</a:t>
            </a:r>
          </a:p>
          <a:p>
            <a:pPr marL="742950" lvl="1" indent="-285750">
              <a:buFont typeface="Arial" panose="020B0604020202020204" pitchFamily="34" charset="0"/>
              <a:buChar char="•"/>
              <a:tabLst/>
            </a:pPr>
            <a:r>
              <a:rPr lang="en-US" sz="1400" dirty="0">
                <a:cs typeface="Calibri" panose="020F0502020204030204" pitchFamily="34" charset="0"/>
              </a:rPr>
              <a:t>Supplier engagement</a:t>
            </a:r>
          </a:p>
          <a:p>
            <a:pPr marL="742950" lvl="1" indent="-285750">
              <a:buFont typeface="Arial" panose="020B0604020202020204" pitchFamily="34" charset="0"/>
              <a:buChar char="•"/>
              <a:tabLst/>
            </a:pPr>
            <a:r>
              <a:rPr lang="en-US" sz="1400" dirty="0">
                <a:cs typeface="Calibri" panose="020F0502020204030204" pitchFamily="34" charset="0"/>
              </a:rPr>
              <a:t>Bid evaluation and ranking</a:t>
            </a:r>
          </a:p>
          <a:p>
            <a:pPr marL="742950" lvl="1" indent="-285750">
              <a:buFont typeface="Arial" panose="020B0604020202020204" pitchFamily="34" charset="0"/>
              <a:buChar char="•"/>
              <a:tabLst/>
            </a:pPr>
            <a:r>
              <a:rPr lang="en-US" sz="1400" dirty="0">
                <a:cs typeface="Calibri" panose="020F0502020204030204" pitchFamily="34" charset="0"/>
              </a:rPr>
              <a:t>Bid award</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cs typeface="Calibri" panose="020F0502020204030204" pitchFamily="34" charset="0"/>
              </a:rPr>
              <a:t>Benefits of </a:t>
            </a:r>
            <a:r>
              <a:rPr lang="en-US" sz="2000" dirty="0" err="1">
                <a:cs typeface="Calibri" panose="020F0502020204030204" pitchFamily="34" charset="0"/>
              </a:rPr>
              <a:t>Coupa</a:t>
            </a:r>
            <a:r>
              <a:rPr lang="en-US" sz="2000" dirty="0">
                <a:cs typeface="Calibri" panose="020F0502020204030204" pitchFamily="34" charset="0"/>
              </a:rPr>
              <a:t> Sourcing:</a:t>
            </a:r>
          </a:p>
          <a:p>
            <a:pPr marL="742950" lvl="1" indent="-285750">
              <a:buFont typeface="Arial" panose="020B0604020202020204" pitchFamily="34" charset="0"/>
              <a:buChar char="•"/>
            </a:pPr>
            <a:r>
              <a:rPr lang="en-US" sz="1400" dirty="0">
                <a:cs typeface="Calibri" panose="020F0502020204030204" pitchFamily="34" charset="0"/>
              </a:rPr>
              <a:t>Elimination of current manual processes</a:t>
            </a:r>
          </a:p>
          <a:p>
            <a:pPr marL="742950" lvl="1" indent="-285750">
              <a:buFont typeface="Arial" panose="020B0604020202020204" pitchFamily="34" charset="0"/>
              <a:buChar char="•"/>
            </a:pPr>
            <a:r>
              <a:rPr lang="en-US" sz="1400" dirty="0">
                <a:cs typeface="Calibri" panose="020F0502020204030204" pitchFamily="34" charset="0"/>
              </a:rPr>
              <a:t>Portal for supplier bid submission</a:t>
            </a:r>
          </a:p>
          <a:p>
            <a:pPr marL="742950" lvl="1" indent="-285750">
              <a:buFont typeface="Arial" panose="020B0604020202020204" pitchFamily="34" charset="0"/>
              <a:buChar char="•"/>
            </a:pPr>
            <a:r>
              <a:rPr lang="en-US" sz="1400" dirty="0">
                <a:cs typeface="Calibri" panose="020F0502020204030204" pitchFamily="34" charset="0"/>
              </a:rPr>
              <a:t>HUB evaluation</a:t>
            </a:r>
          </a:p>
          <a:p>
            <a:pPr marL="742950" lvl="1" indent="-285750">
              <a:buFont typeface="Arial" panose="020B0604020202020204" pitchFamily="34" charset="0"/>
              <a:buChar char="•"/>
            </a:pPr>
            <a:r>
              <a:rPr lang="en-US" sz="1400" dirty="0">
                <a:cs typeface="Calibri" panose="020F0502020204030204" pitchFamily="34" charset="0"/>
              </a:rPr>
              <a:t>Supplier Bid scoring and evaluation</a:t>
            </a:r>
          </a:p>
          <a:p>
            <a:pPr marL="622300" lvl="1" indent="-165100">
              <a:buFont typeface="Arial" panose="020B0604020202020204" pitchFamily="34" charset="0"/>
              <a:buChar char="•"/>
              <a:tabLst/>
            </a:pPr>
            <a:endParaRPr lang="en-US" sz="1400" dirty="0">
              <a:cs typeface="Calibri" panose="020F0502020204030204" pitchFamily="34" charset="0"/>
            </a:endParaRPr>
          </a:p>
        </p:txBody>
      </p:sp>
    </p:spTree>
    <p:extLst>
      <p:ext uri="{BB962C8B-B14F-4D97-AF65-F5344CB8AC3E}">
        <p14:creationId xmlns:p14="http://schemas.microsoft.com/office/powerpoint/2010/main" val="152676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How to Participate in a Sourcing Event</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4585871"/>
          </a:xfrm>
          <a:prstGeom prst="rect">
            <a:avLst/>
          </a:prstGeom>
          <a:noFill/>
        </p:spPr>
        <p:txBody>
          <a:bodyPr wrap="square" rtlCol="0">
            <a:spAutoFit/>
          </a:bodyPr>
          <a:lstStyle/>
          <a:p>
            <a:pPr lvl="0"/>
            <a:r>
              <a:rPr lang="en-US" dirty="0"/>
              <a:t>All bid opportunities are posted on the UTHealth Bid Opportunities website (</a:t>
            </a:r>
            <a:r>
              <a:rPr lang="en-US" u="sng" dirty="0">
                <a:hlinkClick r:id="rId3"/>
              </a:rPr>
              <a:t>https://www.uth.edu/buy/bid-list.htm</a:t>
            </a:r>
            <a:r>
              <a:rPr lang="en-US" u="sng" dirty="0"/>
              <a:t>)</a:t>
            </a:r>
            <a:r>
              <a:rPr lang="en-US" dirty="0"/>
              <a:t>.</a:t>
            </a:r>
          </a:p>
          <a:p>
            <a:pPr lvl="0"/>
            <a:endParaRPr lang="en-US" dirty="0"/>
          </a:p>
          <a:p>
            <a:pPr lvl="0"/>
            <a:r>
              <a:rPr lang="en-US" dirty="0"/>
              <a:t>Review the list for any bid opportunities in which you would like to participate. Locate the name of the buyer in charge of that specific bid.</a:t>
            </a:r>
          </a:p>
          <a:p>
            <a:pPr lvl="0"/>
            <a:endParaRPr lang="en-US" dirty="0"/>
          </a:p>
          <a:p>
            <a:pPr lvl="0"/>
            <a:r>
              <a:rPr lang="en-US" dirty="0"/>
              <a:t>Please email the Buyer with your intention to participate in bid # RFP/ITB 744-xyz. </a:t>
            </a:r>
          </a:p>
          <a:p>
            <a:pPr lvl="0"/>
            <a:endParaRPr lang="en-US" dirty="0"/>
          </a:p>
          <a:p>
            <a:pPr lvl="0"/>
            <a:r>
              <a:rPr lang="en-US" dirty="0"/>
              <a:t>The Buyer will add you to the Bid/Event in the </a:t>
            </a:r>
            <a:r>
              <a:rPr lang="en-US" dirty="0" err="1"/>
              <a:t>Coupa</a:t>
            </a:r>
            <a:r>
              <a:rPr lang="en-US" dirty="0"/>
              <a:t> Portal. You will then receive an email that includes the event details and an invitation to participate in the sourcing event. </a:t>
            </a:r>
          </a:p>
          <a:p>
            <a:pPr lvl="0"/>
            <a:endParaRPr lang="en-US" dirty="0"/>
          </a:p>
          <a:p>
            <a:pPr lvl="0"/>
            <a:r>
              <a:rPr lang="en-US" dirty="0"/>
              <a:t>Follow the instructions on the email to access the Event. </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spTree>
    <p:extLst>
      <p:ext uri="{BB962C8B-B14F-4D97-AF65-F5344CB8AC3E}">
        <p14:creationId xmlns:p14="http://schemas.microsoft.com/office/powerpoint/2010/main" val="308774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Event invitation email</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1846659"/>
          </a:xfrm>
          <a:prstGeom prst="rect">
            <a:avLst/>
          </a:prstGeom>
          <a:noFill/>
        </p:spPr>
        <p:txBody>
          <a:bodyPr wrap="square" rtlCol="0">
            <a:spAutoFit/>
          </a:bodyPr>
          <a:lstStyle/>
          <a:p>
            <a:r>
              <a:rPr lang="en-US" sz="2000" dirty="0"/>
              <a:t>Once a buyer launches an event, Suppliers will receive an email that provides information about the bid:</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8" name="Picture 7">
            <a:extLst>
              <a:ext uri="{FF2B5EF4-FFF2-40B4-BE49-F238E27FC236}">
                <a16:creationId xmlns:a16="http://schemas.microsoft.com/office/drawing/2014/main" id="{67EA1293-8AC9-4740-9A45-3466B21BF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048" y="1908226"/>
            <a:ext cx="6723399" cy="4227409"/>
          </a:xfrm>
          <a:prstGeom prst="rect">
            <a:avLst/>
          </a:prstGeom>
        </p:spPr>
      </p:pic>
    </p:spTree>
    <p:extLst>
      <p:ext uri="{BB962C8B-B14F-4D97-AF65-F5344CB8AC3E}">
        <p14:creationId xmlns:p14="http://schemas.microsoft.com/office/powerpoint/2010/main" val="3998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Intent to Participate</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69" y="1231842"/>
            <a:ext cx="11490485" cy="2154436"/>
          </a:xfrm>
          <a:prstGeom prst="rect">
            <a:avLst/>
          </a:prstGeom>
          <a:noFill/>
        </p:spPr>
        <p:txBody>
          <a:bodyPr wrap="square" rtlCol="0">
            <a:spAutoFit/>
          </a:bodyPr>
          <a:lstStyle/>
          <a:p>
            <a:r>
              <a:rPr lang="en-US" dirty="0"/>
              <a:t>At the bottom of the invitation email, Suppliers have the option to indicate their intent to submit a bid response by clicking the “I intend to Participate button” below:</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9" name="Picture 8">
            <a:extLst>
              <a:ext uri="{FF2B5EF4-FFF2-40B4-BE49-F238E27FC236}">
                <a16:creationId xmlns:a16="http://schemas.microsoft.com/office/drawing/2014/main" id="{C4CC9C28-B144-485C-88CF-1D08C34A5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455" y="1937735"/>
            <a:ext cx="7162801" cy="1429793"/>
          </a:xfrm>
          <a:prstGeom prst="rect">
            <a:avLst/>
          </a:prstGeom>
        </p:spPr>
      </p:pic>
      <p:pic>
        <p:nvPicPr>
          <p:cNvPr id="12" name="Picture 11">
            <a:extLst>
              <a:ext uri="{FF2B5EF4-FFF2-40B4-BE49-F238E27FC236}">
                <a16:creationId xmlns:a16="http://schemas.microsoft.com/office/drawing/2014/main" id="{6971E5DF-9C0E-4B1A-BA97-41A69213F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2882" y="4162808"/>
            <a:ext cx="7914290" cy="2392381"/>
          </a:xfrm>
          <a:prstGeom prst="rect">
            <a:avLst/>
          </a:prstGeom>
        </p:spPr>
      </p:pic>
      <p:sp>
        <p:nvSpPr>
          <p:cNvPr id="16" name="Arrow: Right 15">
            <a:extLst>
              <a:ext uri="{FF2B5EF4-FFF2-40B4-BE49-F238E27FC236}">
                <a16:creationId xmlns:a16="http://schemas.microsoft.com/office/drawing/2014/main" id="{52C6806D-188D-4698-BF25-24ED23026A56}"/>
              </a:ext>
            </a:extLst>
          </p:cNvPr>
          <p:cNvSpPr/>
          <p:nvPr/>
        </p:nvSpPr>
        <p:spPr>
          <a:xfrm>
            <a:off x="1581806" y="4818445"/>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 19">
            <a:extLst>
              <a:ext uri="{FF2B5EF4-FFF2-40B4-BE49-F238E27FC236}">
                <a16:creationId xmlns:a16="http://schemas.microsoft.com/office/drawing/2014/main" id="{5012BCA6-8248-447D-944F-5B0981D9772D}"/>
              </a:ext>
            </a:extLst>
          </p:cNvPr>
          <p:cNvSpPr/>
          <p:nvPr/>
        </p:nvSpPr>
        <p:spPr>
          <a:xfrm>
            <a:off x="8008883" y="5824085"/>
            <a:ext cx="735724" cy="2965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08191A7-52D4-45FA-9D04-6CCDD0F0ADC8}"/>
              </a:ext>
            </a:extLst>
          </p:cNvPr>
          <p:cNvSpPr txBox="1"/>
          <p:nvPr/>
        </p:nvSpPr>
        <p:spPr>
          <a:xfrm>
            <a:off x="627993" y="3504060"/>
            <a:ext cx="9879724" cy="646331"/>
          </a:xfrm>
          <a:prstGeom prst="rect">
            <a:avLst/>
          </a:prstGeom>
          <a:noFill/>
        </p:spPr>
        <p:txBody>
          <a:bodyPr wrap="square" rtlCol="0">
            <a:spAutoFit/>
          </a:bodyPr>
          <a:lstStyle/>
          <a:p>
            <a:r>
              <a:rPr lang="en-US" dirty="0"/>
              <a:t>This will take you to the event page. You must click the checkbox next to “I intend to participate in this event”, review the Terms &amp; Conditions document, and accept the T&amp;Cs to proceed with the event.</a:t>
            </a:r>
          </a:p>
        </p:txBody>
      </p:sp>
      <p:sp>
        <p:nvSpPr>
          <p:cNvPr id="22" name="Arrow: Right 21">
            <a:extLst>
              <a:ext uri="{FF2B5EF4-FFF2-40B4-BE49-F238E27FC236}">
                <a16:creationId xmlns:a16="http://schemas.microsoft.com/office/drawing/2014/main" id="{292CAAE9-59E5-40CD-B531-0DF60FB825F6}"/>
              </a:ext>
            </a:extLst>
          </p:cNvPr>
          <p:cNvSpPr/>
          <p:nvPr/>
        </p:nvSpPr>
        <p:spPr>
          <a:xfrm>
            <a:off x="1623847" y="5784904"/>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481A7F32-CA53-4BE9-A7BC-C1438F17CB05}"/>
              </a:ext>
            </a:extLst>
          </p:cNvPr>
          <p:cNvSpPr/>
          <p:nvPr/>
        </p:nvSpPr>
        <p:spPr>
          <a:xfrm>
            <a:off x="4435365" y="2963369"/>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61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View Event</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2400657"/>
          </a:xfrm>
          <a:prstGeom prst="rect">
            <a:avLst/>
          </a:prstGeom>
          <a:noFill/>
        </p:spPr>
        <p:txBody>
          <a:bodyPr wrap="square" rtlCol="0">
            <a:spAutoFit/>
          </a:bodyPr>
          <a:lstStyle/>
          <a:p>
            <a:r>
              <a:rPr lang="en-US" dirty="0"/>
              <a:t>If a Supplier is ready to respond to the event, they can click on “View Event” from the email. You will still need to accept the Terms and Conditions to proceed to the response section of the event:</a:t>
            </a:r>
            <a:br>
              <a:rPr lang="en-US" dirty="0"/>
            </a:br>
            <a:endParaRPr lang="en-US" sz="2000" dirty="0"/>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6" name="Picture 5">
            <a:extLst>
              <a:ext uri="{FF2B5EF4-FFF2-40B4-BE49-F238E27FC236}">
                <a16:creationId xmlns:a16="http://schemas.microsoft.com/office/drawing/2014/main" id="{0443A35B-CD85-4A78-9457-3CFAF6E06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455" y="2458830"/>
            <a:ext cx="7162801" cy="1429793"/>
          </a:xfrm>
          <a:prstGeom prst="rect">
            <a:avLst/>
          </a:prstGeom>
        </p:spPr>
      </p:pic>
      <p:sp>
        <p:nvSpPr>
          <p:cNvPr id="3" name="Arrow: Left 2">
            <a:extLst>
              <a:ext uri="{FF2B5EF4-FFF2-40B4-BE49-F238E27FC236}">
                <a16:creationId xmlns:a16="http://schemas.microsoft.com/office/drawing/2014/main" id="{1CBCC1A1-FF2F-429B-8332-5E6A02CFDAE8}"/>
              </a:ext>
            </a:extLst>
          </p:cNvPr>
          <p:cNvSpPr/>
          <p:nvPr/>
        </p:nvSpPr>
        <p:spPr>
          <a:xfrm>
            <a:off x="9149256" y="3408646"/>
            <a:ext cx="777765" cy="35106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94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(Attachments)</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2677656"/>
          </a:xfrm>
          <a:prstGeom prst="rect">
            <a:avLst/>
          </a:prstGeom>
          <a:noFill/>
        </p:spPr>
        <p:txBody>
          <a:bodyPr wrap="square" rtlCol="0">
            <a:spAutoFit/>
          </a:bodyPr>
          <a:lstStyle/>
          <a:p>
            <a:r>
              <a:rPr lang="en-US" dirty="0"/>
              <a:t>If a Supplier is ready to respond to the event, they can click on “View Event” from the email. You will still need to accept the Terms and Conditions to proceed to the response section of the event. </a:t>
            </a:r>
            <a:br>
              <a:rPr lang="en-US" dirty="0"/>
            </a:br>
            <a:r>
              <a:rPr lang="en-US" dirty="0"/>
              <a:t>You will then see the Attachments associated with the event:</a:t>
            </a:r>
            <a:br>
              <a:rPr lang="en-US" dirty="0"/>
            </a:br>
            <a:endParaRPr lang="en-US" sz="2000" dirty="0"/>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8" name="Picture 7">
            <a:extLst>
              <a:ext uri="{FF2B5EF4-FFF2-40B4-BE49-F238E27FC236}">
                <a16:creationId xmlns:a16="http://schemas.microsoft.com/office/drawing/2014/main" id="{B562E7B8-2016-4D8B-8097-CE62B7FBF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553" y="2514128"/>
            <a:ext cx="7530010" cy="3116537"/>
          </a:xfrm>
          <a:prstGeom prst="rect">
            <a:avLst/>
          </a:prstGeom>
        </p:spPr>
      </p:pic>
      <p:sp>
        <p:nvSpPr>
          <p:cNvPr id="9" name="TextBox 8">
            <a:extLst>
              <a:ext uri="{FF2B5EF4-FFF2-40B4-BE49-F238E27FC236}">
                <a16:creationId xmlns:a16="http://schemas.microsoft.com/office/drawing/2014/main" id="{A5ECD086-8917-4E1C-9C90-E1F8C3653419}"/>
              </a:ext>
            </a:extLst>
          </p:cNvPr>
          <p:cNvSpPr txBox="1"/>
          <p:nvPr/>
        </p:nvSpPr>
        <p:spPr>
          <a:xfrm>
            <a:off x="1303281" y="5735769"/>
            <a:ext cx="2774731" cy="646331"/>
          </a:xfrm>
          <a:prstGeom prst="rect">
            <a:avLst/>
          </a:prstGeom>
          <a:noFill/>
        </p:spPr>
        <p:txBody>
          <a:bodyPr wrap="square" rtlCol="0">
            <a:spAutoFit/>
          </a:bodyPr>
          <a:lstStyle/>
          <a:p>
            <a:r>
              <a:rPr lang="en-US" sz="1200" dirty="0">
                <a:solidFill>
                  <a:srgbClr val="FF0000"/>
                </a:solidFill>
              </a:rPr>
              <a:t>You must download the document, respond to the questions and save your document.</a:t>
            </a:r>
          </a:p>
        </p:txBody>
      </p:sp>
      <p:sp>
        <p:nvSpPr>
          <p:cNvPr id="10" name="Arrow: Right 9">
            <a:extLst>
              <a:ext uri="{FF2B5EF4-FFF2-40B4-BE49-F238E27FC236}">
                <a16:creationId xmlns:a16="http://schemas.microsoft.com/office/drawing/2014/main" id="{0C4C68A7-86E2-4C36-809F-47FD791D7052}"/>
              </a:ext>
            </a:extLst>
          </p:cNvPr>
          <p:cNvSpPr/>
          <p:nvPr/>
        </p:nvSpPr>
        <p:spPr>
          <a:xfrm>
            <a:off x="1669284" y="5354150"/>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B8302E8-FCD9-4EC8-A7F0-47DEF90D6584}"/>
              </a:ext>
            </a:extLst>
          </p:cNvPr>
          <p:cNvSpPr txBox="1"/>
          <p:nvPr/>
        </p:nvSpPr>
        <p:spPr>
          <a:xfrm>
            <a:off x="8345214" y="4562020"/>
            <a:ext cx="1954487" cy="461665"/>
          </a:xfrm>
          <a:prstGeom prst="rect">
            <a:avLst/>
          </a:prstGeom>
          <a:noFill/>
        </p:spPr>
        <p:txBody>
          <a:bodyPr wrap="square" rtlCol="0">
            <a:spAutoFit/>
          </a:bodyPr>
          <a:lstStyle/>
          <a:p>
            <a:r>
              <a:rPr lang="en-US" sz="1200" dirty="0">
                <a:solidFill>
                  <a:srgbClr val="FF0000"/>
                </a:solidFill>
              </a:rPr>
              <a:t>Upload your completed Execution of Offer file here</a:t>
            </a:r>
          </a:p>
        </p:txBody>
      </p:sp>
      <p:sp>
        <p:nvSpPr>
          <p:cNvPr id="12" name="Arrow: Left 11">
            <a:extLst>
              <a:ext uri="{FF2B5EF4-FFF2-40B4-BE49-F238E27FC236}">
                <a16:creationId xmlns:a16="http://schemas.microsoft.com/office/drawing/2014/main" id="{42D83DBD-EF28-4151-9BC1-3EC095487897}"/>
              </a:ext>
            </a:extLst>
          </p:cNvPr>
          <p:cNvSpPr/>
          <p:nvPr/>
        </p:nvSpPr>
        <p:spPr>
          <a:xfrm>
            <a:off x="7767145" y="4636087"/>
            <a:ext cx="578069" cy="282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79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(Attachments)</a:t>
            </a:r>
          </a:p>
        </p:txBody>
      </p:sp>
      <p:sp>
        <p:nvSpPr>
          <p:cNvPr id="5" name="TextBox 4">
            <a:extLst>
              <a:ext uri="{FF2B5EF4-FFF2-40B4-BE49-F238E27FC236}">
                <a16:creationId xmlns:a16="http://schemas.microsoft.com/office/drawing/2014/main" id="{AE8C6A75-36FB-5041-89C2-7B200C8EFAC0}"/>
              </a:ext>
            </a:extLst>
          </p:cNvPr>
          <p:cNvSpPr txBox="1"/>
          <p:nvPr/>
        </p:nvSpPr>
        <p:spPr>
          <a:xfrm>
            <a:off x="838199" y="1196870"/>
            <a:ext cx="11465834" cy="1846659"/>
          </a:xfrm>
          <a:prstGeom prst="rect">
            <a:avLst/>
          </a:prstGeom>
          <a:noFill/>
        </p:spPr>
        <p:txBody>
          <a:bodyPr wrap="square" rtlCol="0">
            <a:spAutoFit/>
          </a:bodyPr>
          <a:lstStyle/>
          <a:p>
            <a:r>
              <a:rPr lang="en-US" sz="2000" dirty="0">
                <a:cs typeface="Calibri" panose="020F0502020204030204" pitchFamily="34" charset="0"/>
              </a:rPr>
              <a:t>Repeat these steps with the remaining attachments:</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11" name="Picture 10">
            <a:extLst>
              <a:ext uri="{FF2B5EF4-FFF2-40B4-BE49-F238E27FC236}">
                <a16:creationId xmlns:a16="http://schemas.microsoft.com/office/drawing/2014/main" id="{CF9D3402-F275-4CC1-AB72-489829DC2565}"/>
              </a:ext>
            </a:extLst>
          </p:cNvPr>
          <p:cNvPicPr>
            <a:picLocks noChangeAspect="1"/>
          </p:cNvPicPr>
          <p:nvPr/>
        </p:nvPicPr>
        <p:blipFill>
          <a:blip r:embed="rId3"/>
          <a:stretch>
            <a:fillRect/>
          </a:stretch>
        </p:blipFill>
        <p:spPr>
          <a:xfrm>
            <a:off x="2124733" y="3170632"/>
            <a:ext cx="7074010" cy="1879094"/>
          </a:xfrm>
          <a:prstGeom prst="rect">
            <a:avLst/>
          </a:prstGeom>
        </p:spPr>
      </p:pic>
      <p:pic>
        <p:nvPicPr>
          <p:cNvPr id="13" name="Picture 12">
            <a:extLst>
              <a:ext uri="{FF2B5EF4-FFF2-40B4-BE49-F238E27FC236}">
                <a16:creationId xmlns:a16="http://schemas.microsoft.com/office/drawing/2014/main" id="{93D54B59-A475-4A04-A7FC-0FF114101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717" y="5041246"/>
            <a:ext cx="6498020" cy="1816754"/>
          </a:xfrm>
          <a:prstGeom prst="rect">
            <a:avLst/>
          </a:prstGeom>
        </p:spPr>
      </p:pic>
      <p:pic>
        <p:nvPicPr>
          <p:cNvPr id="15" name="Picture 14">
            <a:extLst>
              <a:ext uri="{FF2B5EF4-FFF2-40B4-BE49-F238E27FC236}">
                <a16:creationId xmlns:a16="http://schemas.microsoft.com/office/drawing/2014/main" id="{B5360F5D-249D-4811-AE28-FDDC7651B4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733" y="1531589"/>
            <a:ext cx="6371988" cy="1729353"/>
          </a:xfrm>
          <a:prstGeom prst="rect">
            <a:avLst/>
          </a:prstGeom>
        </p:spPr>
      </p:pic>
      <p:sp>
        <p:nvSpPr>
          <p:cNvPr id="16" name="Arrow: Right 15">
            <a:extLst>
              <a:ext uri="{FF2B5EF4-FFF2-40B4-BE49-F238E27FC236}">
                <a16:creationId xmlns:a16="http://schemas.microsoft.com/office/drawing/2014/main" id="{1A9D258E-A1F6-467F-93D5-287DE13159BF}"/>
              </a:ext>
            </a:extLst>
          </p:cNvPr>
          <p:cNvSpPr/>
          <p:nvPr/>
        </p:nvSpPr>
        <p:spPr>
          <a:xfrm>
            <a:off x="1641257" y="2901511"/>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F541D80E-ED0B-425A-B2B8-1685BB5A60CE}"/>
              </a:ext>
            </a:extLst>
          </p:cNvPr>
          <p:cNvSpPr/>
          <p:nvPr/>
        </p:nvSpPr>
        <p:spPr>
          <a:xfrm>
            <a:off x="1621972" y="4748007"/>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04503BFA-2A06-4F2E-A284-EC07E0252BD8}"/>
              </a:ext>
            </a:extLst>
          </p:cNvPr>
          <p:cNvSpPr/>
          <p:nvPr/>
        </p:nvSpPr>
        <p:spPr>
          <a:xfrm>
            <a:off x="1665657" y="6473535"/>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38F903-189A-4344-9596-58B1320481F5}"/>
              </a:ext>
            </a:extLst>
          </p:cNvPr>
          <p:cNvSpPr txBox="1"/>
          <p:nvPr/>
        </p:nvSpPr>
        <p:spPr>
          <a:xfrm>
            <a:off x="7135631" y="5334588"/>
            <a:ext cx="2722179" cy="738664"/>
          </a:xfrm>
          <a:prstGeom prst="rect">
            <a:avLst/>
          </a:prstGeom>
          <a:noFill/>
        </p:spPr>
        <p:txBody>
          <a:bodyPr wrap="square" rtlCol="0">
            <a:spAutoFit/>
          </a:bodyPr>
          <a:lstStyle/>
          <a:p>
            <a:r>
              <a:rPr lang="en-US" sz="1400" dirty="0">
                <a:solidFill>
                  <a:srgbClr val="FF0000"/>
                </a:solidFill>
              </a:rPr>
              <a:t>Review the UTHealth Agreement and mark up any requested changes if applicable.</a:t>
            </a:r>
          </a:p>
        </p:txBody>
      </p:sp>
      <p:sp>
        <p:nvSpPr>
          <p:cNvPr id="20" name="Arrow: Left 19">
            <a:extLst>
              <a:ext uri="{FF2B5EF4-FFF2-40B4-BE49-F238E27FC236}">
                <a16:creationId xmlns:a16="http://schemas.microsoft.com/office/drawing/2014/main" id="{22B53051-71CC-4E22-A692-34EA5AEEE8C9}"/>
              </a:ext>
            </a:extLst>
          </p:cNvPr>
          <p:cNvSpPr/>
          <p:nvPr/>
        </p:nvSpPr>
        <p:spPr>
          <a:xfrm>
            <a:off x="6453018" y="5519753"/>
            <a:ext cx="578069" cy="2418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5AC75B2-0FC9-4A2C-8819-55993A78D65A}"/>
              </a:ext>
            </a:extLst>
          </p:cNvPr>
          <p:cNvSpPr txBox="1"/>
          <p:nvPr/>
        </p:nvSpPr>
        <p:spPr>
          <a:xfrm>
            <a:off x="7135631" y="3644274"/>
            <a:ext cx="2102962" cy="954107"/>
          </a:xfrm>
          <a:prstGeom prst="rect">
            <a:avLst/>
          </a:prstGeom>
          <a:noFill/>
        </p:spPr>
        <p:txBody>
          <a:bodyPr wrap="square" rtlCol="0">
            <a:spAutoFit/>
          </a:bodyPr>
          <a:lstStyle/>
          <a:p>
            <a:r>
              <a:rPr lang="en-US" sz="1400" dirty="0">
                <a:solidFill>
                  <a:srgbClr val="FF0000"/>
                </a:solidFill>
              </a:rPr>
              <a:t>Upload your HUB Subcontracting Plan here if one is required for the bid.</a:t>
            </a:r>
            <a:endParaRPr lang="en-US" sz="1400" dirty="0"/>
          </a:p>
        </p:txBody>
      </p:sp>
      <p:sp>
        <p:nvSpPr>
          <p:cNvPr id="22" name="Arrow: Left 21">
            <a:extLst>
              <a:ext uri="{FF2B5EF4-FFF2-40B4-BE49-F238E27FC236}">
                <a16:creationId xmlns:a16="http://schemas.microsoft.com/office/drawing/2014/main" id="{98BC11B8-3542-4E7B-A583-8015F94117F8}"/>
              </a:ext>
            </a:extLst>
          </p:cNvPr>
          <p:cNvSpPr/>
          <p:nvPr/>
        </p:nvSpPr>
        <p:spPr>
          <a:xfrm>
            <a:off x="6453018" y="3788278"/>
            <a:ext cx="578069" cy="2418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867DFD6-A02D-428C-81FF-BA1CF5AD4C8F}"/>
              </a:ext>
            </a:extLst>
          </p:cNvPr>
          <p:cNvSpPr txBox="1"/>
          <p:nvPr/>
        </p:nvSpPr>
        <p:spPr>
          <a:xfrm>
            <a:off x="7157087" y="1953960"/>
            <a:ext cx="2177833" cy="954107"/>
          </a:xfrm>
          <a:prstGeom prst="rect">
            <a:avLst/>
          </a:prstGeom>
          <a:noFill/>
        </p:spPr>
        <p:txBody>
          <a:bodyPr wrap="square" rtlCol="0">
            <a:spAutoFit/>
          </a:bodyPr>
          <a:lstStyle/>
          <a:p>
            <a:r>
              <a:rPr lang="en-US" sz="1400" dirty="0">
                <a:solidFill>
                  <a:srgbClr val="FF0000"/>
                </a:solidFill>
              </a:rPr>
              <a:t>Download the Questionnaire, complete the form and upload your response here.</a:t>
            </a:r>
          </a:p>
        </p:txBody>
      </p:sp>
      <p:sp>
        <p:nvSpPr>
          <p:cNvPr id="24" name="Arrow: Left 23">
            <a:extLst>
              <a:ext uri="{FF2B5EF4-FFF2-40B4-BE49-F238E27FC236}">
                <a16:creationId xmlns:a16="http://schemas.microsoft.com/office/drawing/2014/main" id="{B0B0E39D-B5EE-4E64-86A3-335181D84605}"/>
              </a:ext>
            </a:extLst>
          </p:cNvPr>
          <p:cNvSpPr/>
          <p:nvPr/>
        </p:nvSpPr>
        <p:spPr>
          <a:xfrm>
            <a:off x="6489470" y="2038602"/>
            <a:ext cx="578069" cy="2418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97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Message Feature</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707886"/>
          </a:xfrm>
          <a:prstGeom prst="rect">
            <a:avLst/>
          </a:prstGeom>
          <a:noFill/>
        </p:spPr>
        <p:txBody>
          <a:bodyPr wrap="square" rtlCol="0">
            <a:spAutoFit/>
          </a:bodyPr>
          <a:lstStyle/>
          <a:p>
            <a:r>
              <a:rPr lang="en-US" sz="2000" dirty="0">
                <a:cs typeface="Calibri" panose="020F0502020204030204" pitchFamily="34" charset="0"/>
              </a:rPr>
              <a:t>On the bottom left of the screen, there is a “Messages” box. Click this to open a window to send the Buyer a message.</a:t>
            </a:r>
            <a:endParaRPr lang="en-US" sz="1400" dirty="0">
              <a:cs typeface="Calibri" panose="020F0502020204030204" pitchFamily="34" charset="0"/>
            </a:endParaRPr>
          </a:p>
        </p:txBody>
      </p:sp>
      <p:pic>
        <p:nvPicPr>
          <p:cNvPr id="6" name="Picture 5">
            <a:extLst>
              <a:ext uri="{FF2B5EF4-FFF2-40B4-BE49-F238E27FC236}">
                <a16:creationId xmlns:a16="http://schemas.microsoft.com/office/drawing/2014/main" id="{E19AA32D-26E7-4A27-9734-8EEFDFC6C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691" y="2102627"/>
            <a:ext cx="4927053" cy="3520314"/>
          </a:xfrm>
          <a:prstGeom prst="rect">
            <a:avLst/>
          </a:prstGeom>
        </p:spPr>
      </p:pic>
      <p:sp>
        <p:nvSpPr>
          <p:cNvPr id="9" name="Arrow: Right 8">
            <a:extLst>
              <a:ext uri="{FF2B5EF4-FFF2-40B4-BE49-F238E27FC236}">
                <a16:creationId xmlns:a16="http://schemas.microsoft.com/office/drawing/2014/main" id="{9486759C-DA4A-4EAE-B534-A4E5EB5B6E57}"/>
              </a:ext>
            </a:extLst>
          </p:cNvPr>
          <p:cNvSpPr/>
          <p:nvPr/>
        </p:nvSpPr>
        <p:spPr>
          <a:xfrm>
            <a:off x="2479360" y="4666593"/>
            <a:ext cx="970331" cy="4939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5874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939</Words>
  <Application>Microsoft Office PowerPoint</Application>
  <PresentationFormat>Widescreen</PresentationFormat>
  <Paragraphs>129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Garamond</vt:lpstr>
      <vt:lpstr>1_Office Theme</vt:lpstr>
      <vt:lpstr>eSourcing Training for Suppliers </vt:lpstr>
      <vt:lpstr>What is Coupa?</vt:lpstr>
      <vt:lpstr>How to Participate in a Sourcing Event</vt:lpstr>
      <vt:lpstr>Event invitation email</vt:lpstr>
      <vt:lpstr>Intent to Participate</vt:lpstr>
      <vt:lpstr>View Event</vt:lpstr>
      <vt:lpstr>Bid Response (Attachments)</vt:lpstr>
      <vt:lpstr>Bid Response (Attachments)</vt:lpstr>
      <vt:lpstr>Message Feature</vt:lpstr>
      <vt:lpstr>Bid Response (Delivery section)</vt:lpstr>
      <vt:lpstr>Bid Response (Pricing)</vt:lpstr>
      <vt:lpstr>Bid Response (Pricing)</vt:lpstr>
      <vt:lpstr>Bid Response (Submit)</vt:lpstr>
      <vt:lpstr>Response Submitted</vt:lpstr>
      <vt:lpstr>Shortlist (Follow-On Event)</vt:lpstr>
      <vt:lpstr>Shortlist (Follow-On Event)</vt:lpstr>
      <vt:lpstr>Shortlist (Follow-On Event)</vt:lpstr>
      <vt:lpstr>Shortlist (Follow-On Event)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Stakeholder Advisory Team Kickoff June 2, 2020</dc:title>
  <dc:creator>Jamie Barbour</dc:creator>
  <cp:lastModifiedBy>Rodriguez, Ismael</cp:lastModifiedBy>
  <cp:revision>167</cp:revision>
  <cp:lastPrinted>2020-05-30T13:09:06Z</cp:lastPrinted>
  <dcterms:created xsi:type="dcterms:W3CDTF">2020-05-28T21:34:21Z</dcterms:created>
  <dcterms:modified xsi:type="dcterms:W3CDTF">2025-03-19T12:23:47Z</dcterms:modified>
</cp:coreProperties>
</file>