
<file path=[Content_Types].xml><?xml version="1.0" encoding="utf-8"?>
<Types xmlns="http://schemas.openxmlformats.org/package/2006/content-types">
  <Default Extension="png" ContentType="image/png"/>
  <Default Extension="tmp" ContentType="image/png"/>
  <Default Extension="rels" ContentType="application/vnd.openxmlformats-package.relationships+xml"/>
  <Default Extension="xml" ContentType="application/xml"/>
  <Default Extension="tiff" ContentType="image/tif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1"/>
  </p:notesMasterIdLst>
  <p:sldIdLst>
    <p:sldId id="304" r:id="rId2"/>
    <p:sldId id="324" r:id="rId3"/>
    <p:sldId id="2281" r:id="rId4"/>
    <p:sldId id="2293" r:id="rId5"/>
    <p:sldId id="2282" r:id="rId6"/>
    <p:sldId id="2283" r:id="rId7"/>
    <p:sldId id="2284" r:id="rId8"/>
    <p:sldId id="2286" r:id="rId9"/>
    <p:sldId id="2291" r:id="rId10"/>
    <p:sldId id="2288" r:id="rId11"/>
    <p:sldId id="2289" r:id="rId12"/>
    <p:sldId id="2290" r:id="rId13"/>
    <p:sldId id="2287" r:id="rId14"/>
    <p:sldId id="2292" r:id="rId15"/>
    <p:sldId id="2294" r:id="rId16"/>
    <p:sldId id="2295" r:id="rId17"/>
    <p:sldId id="2296" r:id="rId18"/>
    <p:sldId id="2297" r:id="rId19"/>
    <p:sldId id="1264" r:id="rId20"/>
  </p:sldIdLst>
  <p:sldSz cx="12192000" cy="6858000"/>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Lander, Laura" initials="LL" lastIdx="1" clrIdx="0">
    <p:extLst>
      <p:ext uri="{19B8F6BF-5375-455C-9EA6-DF929625EA0E}">
        <p15:presenceInfo xmlns:p15="http://schemas.microsoft.com/office/powerpoint/2012/main" userId="S-1-5-21-1292428093-879983540-839522115-156473"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A6400"/>
    <a:srgbClr val="B5BE00"/>
    <a:srgbClr val="017298"/>
    <a:srgbClr val="6BADC4"/>
    <a:srgbClr val="9F9CD7"/>
    <a:srgbClr val="EA6401"/>
    <a:srgbClr val="F7C710"/>
    <a:srgbClr val="BCC419"/>
    <a:srgbClr val="FFFFCC"/>
    <a:srgbClr val="CC99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16DA210-FB5B-4158-B5E0-FEB733F419BA}" styleName="Light Style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8119" autoAdjust="0"/>
    <p:restoredTop sz="96208" autoAdjust="0"/>
  </p:normalViewPr>
  <p:slideViewPr>
    <p:cSldViewPr snapToGrid="0">
      <p:cViewPr varScale="1">
        <p:scale>
          <a:sx n="114" d="100"/>
          <a:sy n="114" d="100"/>
        </p:scale>
        <p:origin x="870" y="114"/>
      </p:cViewPr>
      <p:guideLst/>
    </p:cSldViewPr>
  </p:slideViewPr>
  <p:notesTextViewPr>
    <p:cViewPr>
      <p:scale>
        <a:sx n="1" d="1"/>
        <a:sy n="1" d="1"/>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commentAuthors" Target="commentAuthor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dirty="0"/>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A52892AC-7B70-4A7B-817B-95585520EF5B}" type="datetimeFigureOut">
              <a:rPr lang="en-US" smtClean="0"/>
              <a:t>2/4/2022</a:t>
            </a:fld>
            <a:endParaRPr lang="en-US" dirty="0"/>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3177" tIns="46589" rIns="93177" bIns="46589" rtlCol="0" anchor="ctr"/>
          <a:lstStyle/>
          <a:p>
            <a:endParaRPr lang="en-US" dirty="0"/>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4A0CE54B-FE2C-46DE-8C3F-E8E6AFD4B52C}" type="slidenum">
              <a:rPr lang="en-US" smtClean="0"/>
              <a:t>‹#›</a:t>
            </a:fld>
            <a:endParaRPr lang="en-US" dirty="0"/>
          </a:p>
        </p:txBody>
      </p:sp>
    </p:spTree>
    <p:extLst>
      <p:ext uri="{BB962C8B-B14F-4D97-AF65-F5344CB8AC3E}">
        <p14:creationId xmlns:p14="http://schemas.microsoft.com/office/powerpoint/2010/main" val="1042879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ERIC</a:t>
            </a: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A0CE54B-FE2C-46DE-8C3F-E8E6AFD4B52C}"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01832384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SEGAY</a:t>
            </a:r>
          </a:p>
          <a:p>
            <a:endParaRPr lang="en-US" dirty="0"/>
          </a:p>
        </p:txBody>
      </p:sp>
      <p:sp>
        <p:nvSpPr>
          <p:cNvPr id="4" name="Slide Number Placeholder 3"/>
          <p:cNvSpPr>
            <a:spLocks noGrp="1"/>
          </p:cNvSpPr>
          <p:nvPr>
            <p:ph type="sldNum" sz="quarter" idx="10"/>
          </p:nvPr>
        </p:nvSpPr>
        <p:spPr/>
        <p:txBody>
          <a:bodyPr/>
          <a:lstStyle/>
          <a:p>
            <a:fld id="{4A0CE54B-FE2C-46DE-8C3F-E8E6AFD4B52C}" type="slidenum">
              <a:rPr lang="en-US" smtClean="0"/>
              <a:t>10</a:t>
            </a:fld>
            <a:endParaRPr lang="en-US" dirty="0"/>
          </a:p>
        </p:txBody>
      </p:sp>
    </p:spTree>
    <p:extLst>
      <p:ext uri="{BB962C8B-B14F-4D97-AF65-F5344CB8AC3E}">
        <p14:creationId xmlns:p14="http://schemas.microsoft.com/office/powerpoint/2010/main" val="223095562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SEGAY</a:t>
            </a:r>
          </a:p>
          <a:p>
            <a:endParaRPr lang="en-US" dirty="0"/>
          </a:p>
        </p:txBody>
      </p:sp>
      <p:sp>
        <p:nvSpPr>
          <p:cNvPr id="4" name="Slide Number Placeholder 3"/>
          <p:cNvSpPr>
            <a:spLocks noGrp="1"/>
          </p:cNvSpPr>
          <p:nvPr>
            <p:ph type="sldNum" sz="quarter" idx="10"/>
          </p:nvPr>
        </p:nvSpPr>
        <p:spPr/>
        <p:txBody>
          <a:bodyPr/>
          <a:lstStyle/>
          <a:p>
            <a:fld id="{4A0CE54B-FE2C-46DE-8C3F-E8E6AFD4B52C}" type="slidenum">
              <a:rPr lang="en-US" smtClean="0"/>
              <a:t>11</a:t>
            </a:fld>
            <a:endParaRPr lang="en-US" dirty="0"/>
          </a:p>
        </p:txBody>
      </p:sp>
    </p:spTree>
    <p:extLst>
      <p:ext uri="{BB962C8B-B14F-4D97-AF65-F5344CB8AC3E}">
        <p14:creationId xmlns:p14="http://schemas.microsoft.com/office/powerpoint/2010/main" val="216370627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SEGAY</a:t>
            </a:r>
          </a:p>
          <a:p>
            <a:endParaRPr lang="en-US" dirty="0"/>
          </a:p>
        </p:txBody>
      </p:sp>
      <p:sp>
        <p:nvSpPr>
          <p:cNvPr id="4" name="Slide Number Placeholder 3"/>
          <p:cNvSpPr>
            <a:spLocks noGrp="1"/>
          </p:cNvSpPr>
          <p:nvPr>
            <p:ph type="sldNum" sz="quarter" idx="10"/>
          </p:nvPr>
        </p:nvSpPr>
        <p:spPr/>
        <p:txBody>
          <a:bodyPr/>
          <a:lstStyle/>
          <a:p>
            <a:fld id="{4A0CE54B-FE2C-46DE-8C3F-E8E6AFD4B52C}" type="slidenum">
              <a:rPr lang="en-US" smtClean="0"/>
              <a:t>12</a:t>
            </a:fld>
            <a:endParaRPr lang="en-US" dirty="0"/>
          </a:p>
        </p:txBody>
      </p:sp>
    </p:spTree>
    <p:extLst>
      <p:ext uri="{BB962C8B-B14F-4D97-AF65-F5344CB8AC3E}">
        <p14:creationId xmlns:p14="http://schemas.microsoft.com/office/powerpoint/2010/main" val="213076746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SEGAY</a:t>
            </a:r>
          </a:p>
          <a:p>
            <a:endParaRPr lang="en-US" dirty="0"/>
          </a:p>
        </p:txBody>
      </p:sp>
      <p:sp>
        <p:nvSpPr>
          <p:cNvPr id="4" name="Slide Number Placeholder 3"/>
          <p:cNvSpPr>
            <a:spLocks noGrp="1"/>
          </p:cNvSpPr>
          <p:nvPr>
            <p:ph type="sldNum" sz="quarter" idx="10"/>
          </p:nvPr>
        </p:nvSpPr>
        <p:spPr/>
        <p:txBody>
          <a:bodyPr/>
          <a:lstStyle/>
          <a:p>
            <a:fld id="{4A0CE54B-FE2C-46DE-8C3F-E8E6AFD4B52C}" type="slidenum">
              <a:rPr lang="en-US" smtClean="0"/>
              <a:t>13</a:t>
            </a:fld>
            <a:endParaRPr lang="en-US" dirty="0"/>
          </a:p>
        </p:txBody>
      </p:sp>
    </p:spTree>
    <p:extLst>
      <p:ext uri="{BB962C8B-B14F-4D97-AF65-F5344CB8AC3E}">
        <p14:creationId xmlns:p14="http://schemas.microsoft.com/office/powerpoint/2010/main" val="335204377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SEGAY</a:t>
            </a:r>
          </a:p>
          <a:p>
            <a:endParaRPr lang="en-US" dirty="0"/>
          </a:p>
        </p:txBody>
      </p:sp>
      <p:sp>
        <p:nvSpPr>
          <p:cNvPr id="4" name="Slide Number Placeholder 3"/>
          <p:cNvSpPr>
            <a:spLocks noGrp="1"/>
          </p:cNvSpPr>
          <p:nvPr>
            <p:ph type="sldNum" sz="quarter" idx="10"/>
          </p:nvPr>
        </p:nvSpPr>
        <p:spPr/>
        <p:txBody>
          <a:bodyPr/>
          <a:lstStyle/>
          <a:p>
            <a:fld id="{4A0CE54B-FE2C-46DE-8C3F-E8E6AFD4B52C}" type="slidenum">
              <a:rPr lang="en-US" smtClean="0"/>
              <a:t>14</a:t>
            </a:fld>
            <a:endParaRPr lang="en-US" dirty="0"/>
          </a:p>
        </p:txBody>
      </p:sp>
    </p:spTree>
    <p:extLst>
      <p:ext uri="{BB962C8B-B14F-4D97-AF65-F5344CB8AC3E}">
        <p14:creationId xmlns:p14="http://schemas.microsoft.com/office/powerpoint/2010/main" val="279973433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SEGAY</a:t>
            </a:r>
          </a:p>
          <a:p>
            <a:endParaRPr lang="en-US" dirty="0"/>
          </a:p>
        </p:txBody>
      </p:sp>
      <p:sp>
        <p:nvSpPr>
          <p:cNvPr id="4" name="Slide Number Placeholder 3"/>
          <p:cNvSpPr>
            <a:spLocks noGrp="1"/>
          </p:cNvSpPr>
          <p:nvPr>
            <p:ph type="sldNum" sz="quarter" idx="10"/>
          </p:nvPr>
        </p:nvSpPr>
        <p:spPr/>
        <p:txBody>
          <a:bodyPr/>
          <a:lstStyle/>
          <a:p>
            <a:fld id="{4A0CE54B-FE2C-46DE-8C3F-E8E6AFD4B52C}" type="slidenum">
              <a:rPr lang="en-US" smtClean="0"/>
              <a:t>15</a:t>
            </a:fld>
            <a:endParaRPr lang="en-US" dirty="0"/>
          </a:p>
        </p:txBody>
      </p:sp>
    </p:spTree>
    <p:extLst>
      <p:ext uri="{BB962C8B-B14F-4D97-AF65-F5344CB8AC3E}">
        <p14:creationId xmlns:p14="http://schemas.microsoft.com/office/powerpoint/2010/main" val="68147341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SEGAY</a:t>
            </a:r>
          </a:p>
          <a:p>
            <a:endParaRPr lang="en-US" dirty="0"/>
          </a:p>
        </p:txBody>
      </p:sp>
      <p:sp>
        <p:nvSpPr>
          <p:cNvPr id="4" name="Slide Number Placeholder 3"/>
          <p:cNvSpPr>
            <a:spLocks noGrp="1"/>
          </p:cNvSpPr>
          <p:nvPr>
            <p:ph type="sldNum" sz="quarter" idx="10"/>
          </p:nvPr>
        </p:nvSpPr>
        <p:spPr/>
        <p:txBody>
          <a:bodyPr/>
          <a:lstStyle/>
          <a:p>
            <a:fld id="{4A0CE54B-FE2C-46DE-8C3F-E8E6AFD4B52C}" type="slidenum">
              <a:rPr lang="en-US" smtClean="0"/>
              <a:t>16</a:t>
            </a:fld>
            <a:endParaRPr lang="en-US" dirty="0"/>
          </a:p>
        </p:txBody>
      </p:sp>
    </p:spTree>
    <p:extLst>
      <p:ext uri="{BB962C8B-B14F-4D97-AF65-F5344CB8AC3E}">
        <p14:creationId xmlns:p14="http://schemas.microsoft.com/office/powerpoint/2010/main" val="6337353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SEGAY</a:t>
            </a:r>
          </a:p>
          <a:p>
            <a:endParaRPr lang="en-US" dirty="0"/>
          </a:p>
        </p:txBody>
      </p:sp>
      <p:sp>
        <p:nvSpPr>
          <p:cNvPr id="4" name="Slide Number Placeholder 3"/>
          <p:cNvSpPr>
            <a:spLocks noGrp="1"/>
          </p:cNvSpPr>
          <p:nvPr>
            <p:ph type="sldNum" sz="quarter" idx="10"/>
          </p:nvPr>
        </p:nvSpPr>
        <p:spPr/>
        <p:txBody>
          <a:bodyPr/>
          <a:lstStyle/>
          <a:p>
            <a:fld id="{4A0CE54B-FE2C-46DE-8C3F-E8E6AFD4B52C}" type="slidenum">
              <a:rPr lang="en-US" smtClean="0"/>
              <a:t>17</a:t>
            </a:fld>
            <a:endParaRPr lang="en-US" dirty="0"/>
          </a:p>
        </p:txBody>
      </p:sp>
    </p:spTree>
    <p:extLst>
      <p:ext uri="{BB962C8B-B14F-4D97-AF65-F5344CB8AC3E}">
        <p14:creationId xmlns:p14="http://schemas.microsoft.com/office/powerpoint/2010/main" val="297376336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SEGAY</a:t>
            </a:r>
          </a:p>
          <a:p>
            <a:endParaRPr lang="en-US" dirty="0"/>
          </a:p>
        </p:txBody>
      </p:sp>
      <p:sp>
        <p:nvSpPr>
          <p:cNvPr id="4" name="Slide Number Placeholder 3"/>
          <p:cNvSpPr>
            <a:spLocks noGrp="1"/>
          </p:cNvSpPr>
          <p:nvPr>
            <p:ph type="sldNum" sz="quarter" idx="10"/>
          </p:nvPr>
        </p:nvSpPr>
        <p:spPr/>
        <p:txBody>
          <a:bodyPr/>
          <a:lstStyle/>
          <a:p>
            <a:fld id="{4A0CE54B-FE2C-46DE-8C3F-E8E6AFD4B52C}" type="slidenum">
              <a:rPr lang="en-US" smtClean="0"/>
              <a:t>18</a:t>
            </a:fld>
            <a:endParaRPr lang="en-US" dirty="0"/>
          </a:p>
        </p:txBody>
      </p:sp>
    </p:spTree>
    <p:extLst>
      <p:ext uri="{BB962C8B-B14F-4D97-AF65-F5344CB8AC3E}">
        <p14:creationId xmlns:p14="http://schemas.microsoft.com/office/powerpoint/2010/main" val="130844393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A0CE54B-FE2C-46DE-8C3F-E8E6AFD4B52C}" type="slidenum">
              <a:rPr lang="en-US" smtClean="0"/>
              <a:t>19</a:t>
            </a:fld>
            <a:endParaRPr lang="en-US" dirty="0"/>
          </a:p>
        </p:txBody>
      </p:sp>
    </p:spTree>
    <p:extLst>
      <p:ext uri="{BB962C8B-B14F-4D97-AF65-F5344CB8AC3E}">
        <p14:creationId xmlns:p14="http://schemas.microsoft.com/office/powerpoint/2010/main" val="354252604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SEGAY</a:t>
            </a:r>
          </a:p>
          <a:p>
            <a:endParaRPr lang="en-US" dirty="0"/>
          </a:p>
        </p:txBody>
      </p:sp>
      <p:sp>
        <p:nvSpPr>
          <p:cNvPr id="4" name="Slide Number Placeholder 3"/>
          <p:cNvSpPr>
            <a:spLocks noGrp="1"/>
          </p:cNvSpPr>
          <p:nvPr>
            <p:ph type="sldNum" sz="quarter" idx="10"/>
          </p:nvPr>
        </p:nvSpPr>
        <p:spPr/>
        <p:txBody>
          <a:bodyPr/>
          <a:lstStyle/>
          <a:p>
            <a:fld id="{4A0CE54B-FE2C-46DE-8C3F-E8E6AFD4B52C}" type="slidenum">
              <a:rPr lang="en-US" smtClean="0"/>
              <a:t>2</a:t>
            </a:fld>
            <a:endParaRPr lang="en-US" dirty="0"/>
          </a:p>
        </p:txBody>
      </p:sp>
    </p:spTree>
    <p:extLst>
      <p:ext uri="{BB962C8B-B14F-4D97-AF65-F5344CB8AC3E}">
        <p14:creationId xmlns:p14="http://schemas.microsoft.com/office/powerpoint/2010/main" val="267127688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SEGAY</a:t>
            </a:r>
          </a:p>
          <a:p>
            <a:endParaRPr lang="en-US" dirty="0"/>
          </a:p>
        </p:txBody>
      </p:sp>
      <p:sp>
        <p:nvSpPr>
          <p:cNvPr id="4" name="Slide Number Placeholder 3"/>
          <p:cNvSpPr>
            <a:spLocks noGrp="1"/>
          </p:cNvSpPr>
          <p:nvPr>
            <p:ph type="sldNum" sz="quarter" idx="10"/>
          </p:nvPr>
        </p:nvSpPr>
        <p:spPr/>
        <p:txBody>
          <a:bodyPr/>
          <a:lstStyle/>
          <a:p>
            <a:fld id="{4A0CE54B-FE2C-46DE-8C3F-E8E6AFD4B52C}" type="slidenum">
              <a:rPr lang="en-US" smtClean="0"/>
              <a:t>3</a:t>
            </a:fld>
            <a:endParaRPr lang="en-US" dirty="0"/>
          </a:p>
        </p:txBody>
      </p:sp>
    </p:spTree>
    <p:extLst>
      <p:ext uri="{BB962C8B-B14F-4D97-AF65-F5344CB8AC3E}">
        <p14:creationId xmlns:p14="http://schemas.microsoft.com/office/powerpoint/2010/main" val="173636200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SEGAY</a:t>
            </a:r>
          </a:p>
          <a:p>
            <a:endParaRPr lang="en-US" dirty="0"/>
          </a:p>
        </p:txBody>
      </p:sp>
      <p:sp>
        <p:nvSpPr>
          <p:cNvPr id="4" name="Slide Number Placeholder 3"/>
          <p:cNvSpPr>
            <a:spLocks noGrp="1"/>
          </p:cNvSpPr>
          <p:nvPr>
            <p:ph type="sldNum" sz="quarter" idx="10"/>
          </p:nvPr>
        </p:nvSpPr>
        <p:spPr/>
        <p:txBody>
          <a:bodyPr/>
          <a:lstStyle/>
          <a:p>
            <a:fld id="{4A0CE54B-FE2C-46DE-8C3F-E8E6AFD4B52C}" type="slidenum">
              <a:rPr lang="en-US" smtClean="0"/>
              <a:t>4</a:t>
            </a:fld>
            <a:endParaRPr lang="en-US" dirty="0"/>
          </a:p>
        </p:txBody>
      </p:sp>
    </p:spTree>
    <p:extLst>
      <p:ext uri="{BB962C8B-B14F-4D97-AF65-F5344CB8AC3E}">
        <p14:creationId xmlns:p14="http://schemas.microsoft.com/office/powerpoint/2010/main" val="318966997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SEGAY</a:t>
            </a:r>
          </a:p>
          <a:p>
            <a:endParaRPr lang="en-US" dirty="0"/>
          </a:p>
        </p:txBody>
      </p:sp>
      <p:sp>
        <p:nvSpPr>
          <p:cNvPr id="4" name="Slide Number Placeholder 3"/>
          <p:cNvSpPr>
            <a:spLocks noGrp="1"/>
          </p:cNvSpPr>
          <p:nvPr>
            <p:ph type="sldNum" sz="quarter" idx="10"/>
          </p:nvPr>
        </p:nvSpPr>
        <p:spPr/>
        <p:txBody>
          <a:bodyPr/>
          <a:lstStyle/>
          <a:p>
            <a:fld id="{4A0CE54B-FE2C-46DE-8C3F-E8E6AFD4B52C}" type="slidenum">
              <a:rPr lang="en-US" smtClean="0"/>
              <a:t>5</a:t>
            </a:fld>
            <a:endParaRPr lang="en-US" dirty="0"/>
          </a:p>
        </p:txBody>
      </p:sp>
    </p:spTree>
    <p:extLst>
      <p:ext uri="{BB962C8B-B14F-4D97-AF65-F5344CB8AC3E}">
        <p14:creationId xmlns:p14="http://schemas.microsoft.com/office/powerpoint/2010/main" val="104453155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SEGAY</a:t>
            </a:r>
          </a:p>
          <a:p>
            <a:endParaRPr lang="en-US" dirty="0"/>
          </a:p>
        </p:txBody>
      </p:sp>
      <p:sp>
        <p:nvSpPr>
          <p:cNvPr id="4" name="Slide Number Placeholder 3"/>
          <p:cNvSpPr>
            <a:spLocks noGrp="1"/>
          </p:cNvSpPr>
          <p:nvPr>
            <p:ph type="sldNum" sz="quarter" idx="10"/>
          </p:nvPr>
        </p:nvSpPr>
        <p:spPr/>
        <p:txBody>
          <a:bodyPr/>
          <a:lstStyle/>
          <a:p>
            <a:fld id="{4A0CE54B-FE2C-46DE-8C3F-E8E6AFD4B52C}" type="slidenum">
              <a:rPr lang="en-US" smtClean="0"/>
              <a:t>6</a:t>
            </a:fld>
            <a:endParaRPr lang="en-US" dirty="0"/>
          </a:p>
        </p:txBody>
      </p:sp>
    </p:spTree>
    <p:extLst>
      <p:ext uri="{BB962C8B-B14F-4D97-AF65-F5344CB8AC3E}">
        <p14:creationId xmlns:p14="http://schemas.microsoft.com/office/powerpoint/2010/main" val="339915040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SEGAY</a:t>
            </a:r>
          </a:p>
          <a:p>
            <a:endParaRPr lang="en-US" dirty="0"/>
          </a:p>
        </p:txBody>
      </p:sp>
      <p:sp>
        <p:nvSpPr>
          <p:cNvPr id="4" name="Slide Number Placeholder 3"/>
          <p:cNvSpPr>
            <a:spLocks noGrp="1"/>
          </p:cNvSpPr>
          <p:nvPr>
            <p:ph type="sldNum" sz="quarter" idx="10"/>
          </p:nvPr>
        </p:nvSpPr>
        <p:spPr/>
        <p:txBody>
          <a:bodyPr/>
          <a:lstStyle/>
          <a:p>
            <a:fld id="{4A0CE54B-FE2C-46DE-8C3F-E8E6AFD4B52C}" type="slidenum">
              <a:rPr lang="en-US" smtClean="0"/>
              <a:t>7</a:t>
            </a:fld>
            <a:endParaRPr lang="en-US" dirty="0"/>
          </a:p>
        </p:txBody>
      </p:sp>
    </p:spTree>
    <p:extLst>
      <p:ext uri="{BB962C8B-B14F-4D97-AF65-F5344CB8AC3E}">
        <p14:creationId xmlns:p14="http://schemas.microsoft.com/office/powerpoint/2010/main" val="4438906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SEGAY</a:t>
            </a:r>
          </a:p>
          <a:p>
            <a:endParaRPr lang="en-US" dirty="0"/>
          </a:p>
        </p:txBody>
      </p:sp>
      <p:sp>
        <p:nvSpPr>
          <p:cNvPr id="4" name="Slide Number Placeholder 3"/>
          <p:cNvSpPr>
            <a:spLocks noGrp="1"/>
          </p:cNvSpPr>
          <p:nvPr>
            <p:ph type="sldNum" sz="quarter" idx="10"/>
          </p:nvPr>
        </p:nvSpPr>
        <p:spPr/>
        <p:txBody>
          <a:bodyPr/>
          <a:lstStyle/>
          <a:p>
            <a:fld id="{4A0CE54B-FE2C-46DE-8C3F-E8E6AFD4B52C}" type="slidenum">
              <a:rPr lang="en-US" smtClean="0"/>
              <a:t>8</a:t>
            </a:fld>
            <a:endParaRPr lang="en-US" dirty="0"/>
          </a:p>
        </p:txBody>
      </p:sp>
    </p:spTree>
    <p:extLst>
      <p:ext uri="{BB962C8B-B14F-4D97-AF65-F5344CB8AC3E}">
        <p14:creationId xmlns:p14="http://schemas.microsoft.com/office/powerpoint/2010/main" val="116679574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SEGAY</a:t>
            </a:r>
          </a:p>
          <a:p>
            <a:endParaRPr lang="en-US" dirty="0"/>
          </a:p>
        </p:txBody>
      </p:sp>
      <p:sp>
        <p:nvSpPr>
          <p:cNvPr id="4" name="Slide Number Placeholder 3"/>
          <p:cNvSpPr>
            <a:spLocks noGrp="1"/>
          </p:cNvSpPr>
          <p:nvPr>
            <p:ph type="sldNum" sz="quarter" idx="10"/>
          </p:nvPr>
        </p:nvSpPr>
        <p:spPr/>
        <p:txBody>
          <a:bodyPr/>
          <a:lstStyle/>
          <a:p>
            <a:fld id="{4A0CE54B-FE2C-46DE-8C3F-E8E6AFD4B52C}" type="slidenum">
              <a:rPr lang="en-US" smtClean="0"/>
              <a:t>9</a:t>
            </a:fld>
            <a:endParaRPr lang="en-US" dirty="0"/>
          </a:p>
        </p:txBody>
      </p:sp>
    </p:spTree>
    <p:extLst>
      <p:ext uri="{BB962C8B-B14F-4D97-AF65-F5344CB8AC3E}">
        <p14:creationId xmlns:p14="http://schemas.microsoft.com/office/powerpoint/2010/main" val="47122631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18D6E5CE-8DA1-4A4C-A512-5793C4950325}" type="datetime1">
              <a:rPr lang="en-US" smtClean="0"/>
              <a:t>2/4/2022</a:t>
            </a:fld>
            <a:endParaRPr lang="en-US" dirty="0"/>
          </a:p>
        </p:txBody>
      </p:sp>
      <p:sp>
        <p:nvSpPr>
          <p:cNvPr id="5" name="Footer Placeholder 4"/>
          <p:cNvSpPr>
            <a:spLocks noGrp="1"/>
          </p:cNvSpPr>
          <p:nvPr>
            <p:ph type="ftr" sz="quarter" idx="11"/>
          </p:nvPr>
        </p:nvSpPr>
        <p:spPr/>
        <p:txBody>
          <a:bodyPr/>
          <a:lstStyle/>
          <a:p>
            <a:r>
              <a:rPr lang="en-US"/>
              <a:t>Procurement Services</a:t>
            </a:r>
            <a:endParaRPr lang="en-US" dirty="0"/>
          </a:p>
        </p:txBody>
      </p:sp>
      <p:sp>
        <p:nvSpPr>
          <p:cNvPr id="6" name="Slide Number Placeholder 5"/>
          <p:cNvSpPr>
            <a:spLocks noGrp="1"/>
          </p:cNvSpPr>
          <p:nvPr>
            <p:ph type="sldNum" sz="quarter" idx="12"/>
          </p:nvPr>
        </p:nvSpPr>
        <p:spPr/>
        <p:txBody>
          <a:bodyPr/>
          <a:lstStyle/>
          <a:p>
            <a:fld id="{178FEADE-98E6-4CC9-A26C-BF518991D8C2}" type="slidenum">
              <a:rPr lang="en-US" smtClean="0"/>
              <a:t>‹#›</a:t>
            </a:fld>
            <a:endParaRPr lang="en-US" dirty="0"/>
          </a:p>
        </p:txBody>
      </p:sp>
    </p:spTree>
    <p:extLst>
      <p:ext uri="{BB962C8B-B14F-4D97-AF65-F5344CB8AC3E}">
        <p14:creationId xmlns:p14="http://schemas.microsoft.com/office/powerpoint/2010/main" val="375731178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E4B1DEE-30C7-4702-999C-D5D6F25C3AF5}" type="datetime1">
              <a:rPr lang="en-US" smtClean="0"/>
              <a:t>2/4/2022</a:t>
            </a:fld>
            <a:endParaRPr lang="en-US" dirty="0"/>
          </a:p>
        </p:txBody>
      </p:sp>
      <p:sp>
        <p:nvSpPr>
          <p:cNvPr id="5" name="Footer Placeholder 4"/>
          <p:cNvSpPr>
            <a:spLocks noGrp="1"/>
          </p:cNvSpPr>
          <p:nvPr>
            <p:ph type="ftr" sz="quarter" idx="11"/>
          </p:nvPr>
        </p:nvSpPr>
        <p:spPr/>
        <p:txBody>
          <a:bodyPr/>
          <a:lstStyle/>
          <a:p>
            <a:r>
              <a:rPr lang="en-US"/>
              <a:t>Procurement Services</a:t>
            </a:r>
            <a:endParaRPr lang="en-US" dirty="0"/>
          </a:p>
        </p:txBody>
      </p:sp>
      <p:sp>
        <p:nvSpPr>
          <p:cNvPr id="6" name="Slide Number Placeholder 5"/>
          <p:cNvSpPr>
            <a:spLocks noGrp="1"/>
          </p:cNvSpPr>
          <p:nvPr>
            <p:ph type="sldNum" sz="quarter" idx="12"/>
          </p:nvPr>
        </p:nvSpPr>
        <p:spPr/>
        <p:txBody>
          <a:bodyPr/>
          <a:lstStyle/>
          <a:p>
            <a:fld id="{178FEADE-98E6-4CC9-A26C-BF518991D8C2}" type="slidenum">
              <a:rPr lang="en-US" smtClean="0"/>
              <a:t>‹#›</a:t>
            </a:fld>
            <a:endParaRPr lang="en-US" dirty="0"/>
          </a:p>
        </p:txBody>
      </p:sp>
    </p:spTree>
    <p:extLst>
      <p:ext uri="{BB962C8B-B14F-4D97-AF65-F5344CB8AC3E}">
        <p14:creationId xmlns:p14="http://schemas.microsoft.com/office/powerpoint/2010/main" val="67417117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F4B3BDF-BF9C-4997-9C89-AE5AD8EF18EE}" type="datetime1">
              <a:rPr lang="en-US" smtClean="0"/>
              <a:t>2/4/2022</a:t>
            </a:fld>
            <a:endParaRPr lang="en-US" dirty="0"/>
          </a:p>
        </p:txBody>
      </p:sp>
      <p:sp>
        <p:nvSpPr>
          <p:cNvPr id="5" name="Footer Placeholder 4"/>
          <p:cNvSpPr>
            <a:spLocks noGrp="1"/>
          </p:cNvSpPr>
          <p:nvPr>
            <p:ph type="ftr" sz="quarter" idx="11"/>
          </p:nvPr>
        </p:nvSpPr>
        <p:spPr/>
        <p:txBody>
          <a:bodyPr/>
          <a:lstStyle/>
          <a:p>
            <a:r>
              <a:rPr lang="en-US"/>
              <a:t>Procurement Services</a:t>
            </a:r>
            <a:endParaRPr lang="en-US" dirty="0"/>
          </a:p>
        </p:txBody>
      </p:sp>
      <p:sp>
        <p:nvSpPr>
          <p:cNvPr id="6" name="Slide Number Placeholder 5"/>
          <p:cNvSpPr>
            <a:spLocks noGrp="1"/>
          </p:cNvSpPr>
          <p:nvPr>
            <p:ph type="sldNum" sz="quarter" idx="12"/>
          </p:nvPr>
        </p:nvSpPr>
        <p:spPr/>
        <p:txBody>
          <a:bodyPr/>
          <a:lstStyle/>
          <a:p>
            <a:fld id="{178FEADE-98E6-4CC9-A26C-BF518991D8C2}" type="slidenum">
              <a:rPr lang="en-US" smtClean="0"/>
              <a:t>‹#›</a:t>
            </a:fld>
            <a:endParaRPr lang="en-US" dirty="0"/>
          </a:p>
        </p:txBody>
      </p:sp>
    </p:spTree>
    <p:extLst>
      <p:ext uri="{BB962C8B-B14F-4D97-AF65-F5344CB8AC3E}">
        <p14:creationId xmlns:p14="http://schemas.microsoft.com/office/powerpoint/2010/main" val="150134930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35EDD5-4CA9-4A0E-91D5-78340D7D98D2}" type="datetime1">
              <a:rPr lang="en-US" smtClean="0"/>
              <a:t>2/4/2022</a:t>
            </a:fld>
            <a:endParaRPr lang="en-US" dirty="0"/>
          </a:p>
        </p:txBody>
      </p:sp>
      <p:sp>
        <p:nvSpPr>
          <p:cNvPr id="5" name="Footer Placeholder 4"/>
          <p:cNvSpPr>
            <a:spLocks noGrp="1"/>
          </p:cNvSpPr>
          <p:nvPr>
            <p:ph type="ftr" sz="quarter" idx="11"/>
          </p:nvPr>
        </p:nvSpPr>
        <p:spPr/>
        <p:txBody>
          <a:bodyPr/>
          <a:lstStyle/>
          <a:p>
            <a:r>
              <a:rPr lang="en-US"/>
              <a:t>Procurement Services</a:t>
            </a:r>
            <a:endParaRPr lang="en-US" dirty="0"/>
          </a:p>
        </p:txBody>
      </p:sp>
      <p:sp>
        <p:nvSpPr>
          <p:cNvPr id="6" name="Slide Number Placeholder 5"/>
          <p:cNvSpPr>
            <a:spLocks noGrp="1"/>
          </p:cNvSpPr>
          <p:nvPr>
            <p:ph type="sldNum" sz="quarter" idx="12"/>
          </p:nvPr>
        </p:nvSpPr>
        <p:spPr/>
        <p:txBody>
          <a:bodyPr/>
          <a:lstStyle/>
          <a:p>
            <a:fld id="{178FEADE-98E6-4CC9-A26C-BF518991D8C2}" type="slidenum">
              <a:rPr lang="en-US" smtClean="0"/>
              <a:t>‹#›</a:t>
            </a:fld>
            <a:endParaRPr lang="en-US" dirty="0"/>
          </a:p>
        </p:txBody>
      </p:sp>
    </p:spTree>
    <p:extLst>
      <p:ext uri="{BB962C8B-B14F-4D97-AF65-F5344CB8AC3E}">
        <p14:creationId xmlns:p14="http://schemas.microsoft.com/office/powerpoint/2010/main" val="99135575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2ED260AA-FBB2-4818-BE35-2A327CD7BD06}" type="datetime1">
              <a:rPr lang="en-US" smtClean="0"/>
              <a:t>2/4/2022</a:t>
            </a:fld>
            <a:endParaRPr lang="en-US" dirty="0"/>
          </a:p>
        </p:txBody>
      </p:sp>
      <p:sp>
        <p:nvSpPr>
          <p:cNvPr id="5" name="Footer Placeholder 4"/>
          <p:cNvSpPr>
            <a:spLocks noGrp="1"/>
          </p:cNvSpPr>
          <p:nvPr>
            <p:ph type="ftr" sz="quarter" idx="11"/>
          </p:nvPr>
        </p:nvSpPr>
        <p:spPr/>
        <p:txBody>
          <a:bodyPr/>
          <a:lstStyle/>
          <a:p>
            <a:r>
              <a:rPr lang="en-US"/>
              <a:t>Procurement Services</a:t>
            </a:r>
            <a:endParaRPr lang="en-US" dirty="0"/>
          </a:p>
        </p:txBody>
      </p:sp>
      <p:sp>
        <p:nvSpPr>
          <p:cNvPr id="6" name="Slide Number Placeholder 5"/>
          <p:cNvSpPr>
            <a:spLocks noGrp="1"/>
          </p:cNvSpPr>
          <p:nvPr>
            <p:ph type="sldNum" sz="quarter" idx="12"/>
          </p:nvPr>
        </p:nvSpPr>
        <p:spPr/>
        <p:txBody>
          <a:bodyPr/>
          <a:lstStyle/>
          <a:p>
            <a:fld id="{178FEADE-98E6-4CC9-A26C-BF518991D8C2}" type="slidenum">
              <a:rPr lang="en-US" smtClean="0"/>
              <a:t>‹#›</a:t>
            </a:fld>
            <a:endParaRPr lang="en-US" dirty="0"/>
          </a:p>
        </p:txBody>
      </p:sp>
    </p:spTree>
    <p:extLst>
      <p:ext uri="{BB962C8B-B14F-4D97-AF65-F5344CB8AC3E}">
        <p14:creationId xmlns:p14="http://schemas.microsoft.com/office/powerpoint/2010/main" val="390391274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287F482A-BC34-4043-8E2A-BA3EE789E39C}" type="datetime1">
              <a:rPr lang="en-US" smtClean="0"/>
              <a:t>2/4/2022</a:t>
            </a:fld>
            <a:endParaRPr lang="en-US" dirty="0"/>
          </a:p>
        </p:txBody>
      </p:sp>
      <p:sp>
        <p:nvSpPr>
          <p:cNvPr id="6" name="Footer Placeholder 5"/>
          <p:cNvSpPr>
            <a:spLocks noGrp="1"/>
          </p:cNvSpPr>
          <p:nvPr>
            <p:ph type="ftr" sz="quarter" idx="11"/>
          </p:nvPr>
        </p:nvSpPr>
        <p:spPr/>
        <p:txBody>
          <a:bodyPr/>
          <a:lstStyle/>
          <a:p>
            <a:r>
              <a:rPr lang="en-US"/>
              <a:t>Procurement Services</a:t>
            </a:r>
            <a:endParaRPr lang="en-US" dirty="0"/>
          </a:p>
        </p:txBody>
      </p:sp>
      <p:sp>
        <p:nvSpPr>
          <p:cNvPr id="7" name="Slide Number Placeholder 6"/>
          <p:cNvSpPr>
            <a:spLocks noGrp="1"/>
          </p:cNvSpPr>
          <p:nvPr>
            <p:ph type="sldNum" sz="quarter" idx="12"/>
          </p:nvPr>
        </p:nvSpPr>
        <p:spPr/>
        <p:txBody>
          <a:bodyPr/>
          <a:lstStyle/>
          <a:p>
            <a:fld id="{178FEADE-98E6-4CC9-A26C-BF518991D8C2}" type="slidenum">
              <a:rPr lang="en-US" smtClean="0"/>
              <a:t>‹#›</a:t>
            </a:fld>
            <a:endParaRPr lang="en-US" dirty="0"/>
          </a:p>
        </p:txBody>
      </p:sp>
    </p:spTree>
    <p:extLst>
      <p:ext uri="{BB962C8B-B14F-4D97-AF65-F5344CB8AC3E}">
        <p14:creationId xmlns:p14="http://schemas.microsoft.com/office/powerpoint/2010/main" val="82821113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917DE3B4-3F0D-4383-943D-D641E77510AF}" type="datetime1">
              <a:rPr lang="en-US" smtClean="0"/>
              <a:t>2/4/2022</a:t>
            </a:fld>
            <a:endParaRPr lang="en-US" dirty="0"/>
          </a:p>
        </p:txBody>
      </p:sp>
      <p:sp>
        <p:nvSpPr>
          <p:cNvPr id="8" name="Footer Placeholder 7"/>
          <p:cNvSpPr>
            <a:spLocks noGrp="1"/>
          </p:cNvSpPr>
          <p:nvPr>
            <p:ph type="ftr" sz="quarter" idx="11"/>
          </p:nvPr>
        </p:nvSpPr>
        <p:spPr/>
        <p:txBody>
          <a:bodyPr/>
          <a:lstStyle/>
          <a:p>
            <a:r>
              <a:rPr lang="en-US"/>
              <a:t>Procurement Services</a:t>
            </a:r>
            <a:endParaRPr lang="en-US" dirty="0"/>
          </a:p>
        </p:txBody>
      </p:sp>
      <p:sp>
        <p:nvSpPr>
          <p:cNvPr id="9" name="Slide Number Placeholder 8"/>
          <p:cNvSpPr>
            <a:spLocks noGrp="1"/>
          </p:cNvSpPr>
          <p:nvPr>
            <p:ph type="sldNum" sz="quarter" idx="12"/>
          </p:nvPr>
        </p:nvSpPr>
        <p:spPr/>
        <p:txBody>
          <a:bodyPr/>
          <a:lstStyle/>
          <a:p>
            <a:fld id="{178FEADE-98E6-4CC9-A26C-BF518991D8C2}" type="slidenum">
              <a:rPr lang="en-US" smtClean="0"/>
              <a:t>‹#›</a:t>
            </a:fld>
            <a:endParaRPr lang="en-US" dirty="0"/>
          </a:p>
        </p:txBody>
      </p:sp>
    </p:spTree>
    <p:extLst>
      <p:ext uri="{BB962C8B-B14F-4D97-AF65-F5344CB8AC3E}">
        <p14:creationId xmlns:p14="http://schemas.microsoft.com/office/powerpoint/2010/main" val="294847800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D9C0836F-9270-4AE6-88DC-4A9FABE42A2C}" type="datetime1">
              <a:rPr lang="en-US" smtClean="0"/>
              <a:t>2/4/2022</a:t>
            </a:fld>
            <a:endParaRPr lang="en-US" dirty="0"/>
          </a:p>
        </p:txBody>
      </p:sp>
      <p:sp>
        <p:nvSpPr>
          <p:cNvPr id="4" name="Footer Placeholder 3"/>
          <p:cNvSpPr>
            <a:spLocks noGrp="1"/>
          </p:cNvSpPr>
          <p:nvPr>
            <p:ph type="ftr" sz="quarter" idx="11"/>
          </p:nvPr>
        </p:nvSpPr>
        <p:spPr/>
        <p:txBody>
          <a:bodyPr/>
          <a:lstStyle/>
          <a:p>
            <a:r>
              <a:rPr lang="en-US"/>
              <a:t>Procurement Services</a:t>
            </a:r>
            <a:endParaRPr lang="en-US" dirty="0"/>
          </a:p>
        </p:txBody>
      </p:sp>
      <p:sp>
        <p:nvSpPr>
          <p:cNvPr id="5" name="Slide Number Placeholder 4"/>
          <p:cNvSpPr>
            <a:spLocks noGrp="1"/>
          </p:cNvSpPr>
          <p:nvPr>
            <p:ph type="sldNum" sz="quarter" idx="12"/>
          </p:nvPr>
        </p:nvSpPr>
        <p:spPr/>
        <p:txBody>
          <a:bodyPr/>
          <a:lstStyle/>
          <a:p>
            <a:fld id="{178FEADE-98E6-4CC9-A26C-BF518991D8C2}" type="slidenum">
              <a:rPr lang="en-US" smtClean="0"/>
              <a:t>‹#›</a:t>
            </a:fld>
            <a:endParaRPr lang="en-US" dirty="0"/>
          </a:p>
        </p:txBody>
      </p:sp>
    </p:spTree>
    <p:extLst>
      <p:ext uri="{BB962C8B-B14F-4D97-AF65-F5344CB8AC3E}">
        <p14:creationId xmlns:p14="http://schemas.microsoft.com/office/powerpoint/2010/main" val="24041925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6FDFE9D-272F-4BFE-9F4A-C6D5F3ACCA80}" type="datetime1">
              <a:rPr lang="en-US" smtClean="0"/>
              <a:t>2/4/2022</a:t>
            </a:fld>
            <a:endParaRPr lang="en-US" dirty="0"/>
          </a:p>
        </p:txBody>
      </p:sp>
      <p:sp>
        <p:nvSpPr>
          <p:cNvPr id="3" name="Footer Placeholder 2"/>
          <p:cNvSpPr>
            <a:spLocks noGrp="1"/>
          </p:cNvSpPr>
          <p:nvPr>
            <p:ph type="ftr" sz="quarter" idx="11"/>
          </p:nvPr>
        </p:nvSpPr>
        <p:spPr/>
        <p:txBody>
          <a:bodyPr/>
          <a:lstStyle/>
          <a:p>
            <a:r>
              <a:rPr lang="en-US"/>
              <a:t>Procurement Services</a:t>
            </a:r>
            <a:endParaRPr lang="en-US" dirty="0"/>
          </a:p>
        </p:txBody>
      </p:sp>
      <p:sp>
        <p:nvSpPr>
          <p:cNvPr id="4" name="Slide Number Placeholder 3"/>
          <p:cNvSpPr>
            <a:spLocks noGrp="1"/>
          </p:cNvSpPr>
          <p:nvPr>
            <p:ph type="sldNum" sz="quarter" idx="12"/>
          </p:nvPr>
        </p:nvSpPr>
        <p:spPr/>
        <p:txBody>
          <a:bodyPr/>
          <a:lstStyle/>
          <a:p>
            <a:fld id="{178FEADE-98E6-4CC9-A26C-BF518991D8C2}" type="slidenum">
              <a:rPr lang="en-US" smtClean="0"/>
              <a:t>‹#›</a:t>
            </a:fld>
            <a:endParaRPr lang="en-US" dirty="0"/>
          </a:p>
        </p:txBody>
      </p:sp>
    </p:spTree>
    <p:extLst>
      <p:ext uri="{BB962C8B-B14F-4D97-AF65-F5344CB8AC3E}">
        <p14:creationId xmlns:p14="http://schemas.microsoft.com/office/powerpoint/2010/main" val="296574969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A740DA7A-1783-429F-9B68-9248C6C20D2D}" type="datetime1">
              <a:rPr lang="en-US" smtClean="0"/>
              <a:t>2/4/2022</a:t>
            </a:fld>
            <a:endParaRPr lang="en-US" dirty="0"/>
          </a:p>
        </p:txBody>
      </p:sp>
      <p:sp>
        <p:nvSpPr>
          <p:cNvPr id="6" name="Footer Placeholder 5"/>
          <p:cNvSpPr>
            <a:spLocks noGrp="1"/>
          </p:cNvSpPr>
          <p:nvPr>
            <p:ph type="ftr" sz="quarter" idx="11"/>
          </p:nvPr>
        </p:nvSpPr>
        <p:spPr/>
        <p:txBody>
          <a:bodyPr/>
          <a:lstStyle/>
          <a:p>
            <a:r>
              <a:rPr lang="en-US"/>
              <a:t>Procurement Services</a:t>
            </a:r>
            <a:endParaRPr lang="en-US" dirty="0"/>
          </a:p>
        </p:txBody>
      </p:sp>
      <p:sp>
        <p:nvSpPr>
          <p:cNvPr id="7" name="Slide Number Placeholder 6"/>
          <p:cNvSpPr>
            <a:spLocks noGrp="1"/>
          </p:cNvSpPr>
          <p:nvPr>
            <p:ph type="sldNum" sz="quarter" idx="12"/>
          </p:nvPr>
        </p:nvSpPr>
        <p:spPr/>
        <p:txBody>
          <a:bodyPr/>
          <a:lstStyle/>
          <a:p>
            <a:fld id="{178FEADE-98E6-4CC9-A26C-BF518991D8C2}" type="slidenum">
              <a:rPr lang="en-US" smtClean="0"/>
              <a:t>‹#›</a:t>
            </a:fld>
            <a:endParaRPr lang="en-US" dirty="0"/>
          </a:p>
        </p:txBody>
      </p:sp>
    </p:spTree>
    <p:extLst>
      <p:ext uri="{BB962C8B-B14F-4D97-AF65-F5344CB8AC3E}">
        <p14:creationId xmlns:p14="http://schemas.microsoft.com/office/powerpoint/2010/main" val="296157733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9C791B9B-640B-411C-928A-C4CA17C11654}" type="datetime1">
              <a:rPr lang="en-US" smtClean="0"/>
              <a:t>2/4/2022</a:t>
            </a:fld>
            <a:endParaRPr lang="en-US" dirty="0"/>
          </a:p>
        </p:txBody>
      </p:sp>
      <p:sp>
        <p:nvSpPr>
          <p:cNvPr id="6" name="Footer Placeholder 5"/>
          <p:cNvSpPr>
            <a:spLocks noGrp="1"/>
          </p:cNvSpPr>
          <p:nvPr>
            <p:ph type="ftr" sz="quarter" idx="11"/>
          </p:nvPr>
        </p:nvSpPr>
        <p:spPr/>
        <p:txBody>
          <a:bodyPr/>
          <a:lstStyle/>
          <a:p>
            <a:r>
              <a:rPr lang="en-US"/>
              <a:t>Procurement Services</a:t>
            </a:r>
            <a:endParaRPr lang="en-US" dirty="0"/>
          </a:p>
        </p:txBody>
      </p:sp>
      <p:sp>
        <p:nvSpPr>
          <p:cNvPr id="7" name="Slide Number Placeholder 6"/>
          <p:cNvSpPr>
            <a:spLocks noGrp="1"/>
          </p:cNvSpPr>
          <p:nvPr>
            <p:ph type="sldNum" sz="quarter" idx="12"/>
          </p:nvPr>
        </p:nvSpPr>
        <p:spPr/>
        <p:txBody>
          <a:bodyPr/>
          <a:lstStyle/>
          <a:p>
            <a:fld id="{178FEADE-98E6-4CC9-A26C-BF518991D8C2}" type="slidenum">
              <a:rPr lang="en-US" smtClean="0"/>
              <a:t>‹#›</a:t>
            </a:fld>
            <a:endParaRPr lang="en-US" dirty="0"/>
          </a:p>
        </p:txBody>
      </p:sp>
    </p:spTree>
    <p:extLst>
      <p:ext uri="{BB962C8B-B14F-4D97-AF65-F5344CB8AC3E}">
        <p14:creationId xmlns:p14="http://schemas.microsoft.com/office/powerpoint/2010/main" val="26512350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7B3EF44-2E12-4C87-8A05-1E54CDBD7AC5}" type="datetime1">
              <a:rPr lang="en-US" smtClean="0"/>
              <a:t>2/4/2022</a:t>
            </a:fld>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a:t>Procurement Services</a:t>
            </a:r>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78FEADE-98E6-4CC9-A26C-BF518991D8C2}" type="slidenum">
              <a:rPr lang="en-US" smtClean="0"/>
              <a:t>‹#›</a:t>
            </a:fld>
            <a:endParaRPr lang="en-US" dirty="0"/>
          </a:p>
        </p:txBody>
      </p:sp>
    </p:spTree>
    <p:extLst>
      <p:ext uri="{BB962C8B-B14F-4D97-AF65-F5344CB8AC3E}">
        <p14:creationId xmlns:p14="http://schemas.microsoft.com/office/powerpoint/2010/main" val="148962275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3.tmp"/><Relationship Id="rId4" Type="http://schemas.openxmlformats.org/officeDocument/2006/relationships/image" Target="../media/image2.tiff"/></Relationships>
</file>

<file path=ppt/slides/_rels/slide10.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15.jpg"/></Relationships>
</file>

<file path=ppt/slides/_rels/slide13.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17.jpg"/></Relationships>
</file>

<file path=ppt/slides/_rels/slide14.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19.jpg"/></Relationships>
</file>

<file path=ppt/slides/_rels/slide15.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22.png"/></Relationships>
</file>

<file path=ppt/slides/_rels/slide17.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3.tmp"/><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hyperlink" Target="https://www.uth.edu/buy/bid-list.htm" TargetMode="External"/><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6.jpg"/></Relationships>
</file>

<file path=ppt/slides/_rels/slide6.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8.xml"/><Relationship Id="rId1" Type="http://schemas.openxmlformats.org/officeDocument/2006/relationships/slideLayout" Target="../slideLayouts/slideLayout2.xml"/><Relationship Id="rId5" Type="http://schemas.openxmlformats.org/officeDocument/2006/relationships/image" Target="../media/image10.jpg"/><Relationship Id="rId4" Type="http://schemas.openxmlformats.org/officeDocument/2006/relationships/image" Target="../media/image9.jpg"/></Relationships>
</file>

<file path=ppt/slides/_rels/slide9.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13"/>
          <p:cNvSpPr/>
          <p:nvPr/>
        </p:nvSpPr>
        <p:spPr>
          <a:xfrm>
            <a:off x="-2" y="5193748"/>
            <a:ext cx="12192000" cy="1664252"/>
          </a:xfrm>
          <a:prstGeom prst="rect">
            <a:avLst/>
          </a:prstGeom>
          <a:solidFill>
            <a:srgbClr val="E9640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pic>
        <p:nvPicPr>
          <p:cNvPr id="5" name="Picture 4" descr="UTH logo with UTHSCH desc white_vert.eps"/>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953660" y="5379634"/>
            <a:ext cx="1955327" cy="1116449"/>
          </a:xfrm>
          <a:prstGeom prst="rect">
            <a:avLst/>
          </a:prstGeom>
        </p:spPr>
      </p:pic>
      <p:pic>
        <p:nvPicPr>
          <p:cNvPr id="7" name="Picture 6">
            <a:extLst>
              <a:ext uri="{FF2B5EF4-FFF2-40B4-BE49-F238E27FC236}">
                <a16:creationId xmlns:a16="http://schemas.microsoft.com/office/drawing/2014/main" id="{87EAE95F-1428-944D-81DE-941DE943DAF9}"/>
              </a:ext>
            </a:extLst>
          </p:cNvPr>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9446740" y="5965222"/>
            <a:ext cx="2442519" cy="724614"/>
          </a:xfrm>
          <a:prstGeom prst="rect">
            <a:avLst/>
          </a:prstGeom>
        </p:spPr>
      </p:pic>
      <p:pic>
        <p:nvPicPr>
          <p:cNvPr id="8" name="Picture 7" descr="Screen Clipping">
            <a:extLst>
              <a:ext uri="{FF2B5EF4-FFF2-40B4-BE49-F238E27FC236}">
                <a16:creationId xmlns:a16="http://schemas.microsoft.com/office/drawing/2014/main" id="{D54CDF3C-B88E-CF4F-A769-56D31DA616A0}"/>
              </a:ext>
            </a:extLst>
          </p:cNvPr>
          <p:cNvPicPr>
            <a:picLocks noChangeAspect="1"/>
          </p:cNvPicPr>
          <p:nvPr/>
        </p:nvPicPr>
        <p:blipFill>
          <a:blip r:embed="rId5">
            <a:extLst>
              <a:ext uri="{28A0092B-C50C-407E-A947-70E740481C1C}">
                <a14:useLocalDpi xmlns:a14="http://schemas.microsoft.com/office/drawing/2010/main"/>
              </a:ext>
            </a:extLst>
          </a:blip>
          <a:stretch>
            <a:fillRect/>
          </a:stretch>
        </p:blipFill>
        <p:spPr>
          <a:xfrm>
            <a:off x="898242" y="361916"/>
            <a:ext cx="9741094" cy="3267395"/>
          </a:xfrm>
          <a:prstGeom prst="rect">
            <a:avLst/>
          </a:prstGeom>
        </p:spPr>
      </p:pic>
      <p:sp>
        <p:nvSpPr>
          <p:cNvPr id="2" name="Title 1">
            <a:extLst>
              <a:ext uri="{FF2B5EF4-FFF2-40B4-BE49-F238E27FC236}">
                <a16:creationId xmlns:a16="http://schemas.microsoft.com/office/drawing/2014/main" id="{C3E39280-D3CA-8640-ADC9-5B786CE85D48}"/>
              </a:ext>
            </a:extLst>
          </p:cNvPr>
          <p:cNvSpPr>
            <a:spLocks noGrp="1"/>
          </p:cNvSpPr>
          <p:nvPr>
            <p:ph type="ctrTitle"/>
          </p:nvPr>
        </p:nvSpPr>
        <p:spPr>
          <a:xfrm>
            <a:off x="1552664" y="3355588"/>
            <a:ext cx="9144000" cy="919217"/>
          </a:xfrm>
        </p:spPr>
        <p:txBody>
          <a:bodyPr>
            <a:normAutofit fontScale="90000"/>
          </a:bodyPr>
          <a:lstStyle/>
          <a:p>
            <a:r>
              <a:rPr lang="en-US" sz="4400" dirty="0" err="1"/>
              <a:t>eSourcing</a:t>
            </a:r>
            <a:r>
              <a:rPr lang="en-US" sz="4400" dirty="0"/>
              <a:t> Training for Suppliers</a:t>
            </a:r>
            <a:br>
              <a:rPr lang="en-US" sz="4400" dirty="0"/>
            </a:br>
            <a:endParaRPr lang="en-US" sz="2000" dirty="0"/>
          </a:p>
        </p:txBody>
      </p:sp>
    </p:spTree>
    <p:extLst>
      <p:ext uri="{BB962C8B-B14F-4D97-AF65-F5344CB8AC3E}">
        <p14:creationId xmlns:p14="http://schemas.microsoft.com/office/powerpoint/2010/main" val="242959468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12192000" cy="1197033"/>
          </a:xfrm>
          <a:prstGeom prst="rect">
            <a:avLst/>
          </a:prstGeom>
          <a:solidFill>
            <a:srgbClr val="E9640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4000" b="1" i="1" dirty="0">
              <a:latin typeface="Garamond"/>
              <a:cs typeface="Garamond"/>
            </a:endParaRPr>
          </a:p>
        </p:txBody>
      </p:sp>
      <p:sp>
        <p:nvSpPr>
          <p:cNvPr id="2" name="Title 1">
            <a:extLst>
              <a:ext uri="{FF2B5EF4-FFF2-40B4-BE49-F238E27FC236}">
                <a16:creationId xmlns:a16="http://schemas.microsoft.com/office/drawing/2014/main" id="{586C0B45-F099-FA45-B185-DA566313596C}"/>
              </a:ext>
            </a:extLst>
          </p:cNvPr>
          <p:cNvSpPr>
            <a:spLocks noGrp="1"/>
          </p:cNvSpPr>
          <p:nvPr>
            <p:ph type="title"/>
          </p:nvPr>
        </p:nvSpPr>
        <p:spPr>
          <a:xfrm>
            <a:off x="838200" y="197708"/>
            <a:ext cx="10515600" cy="815546"/>
          </a:xfrm>
        </p:spPr>
        <p:txBody>
          <a:bodyPr>
            <a:normAutofit/>
          </a:bodyPr>
          <a:lstStyle/>
          <a:p>
            <a:r>
              <a:rPr lang="en-US" dirty="0">
                <a:solidFill>
                  <a:schemeClr val="bg1"/>
                </a:solidFill>
              </a:rPr>
              <a:t>Bid Response (Delivery section)</a:t>
            </a:r>
          </a:p>
        </p:txBody>
      </p:sp>
      <p:sp>
        <p:nvSpPr>
          <p:cNvPr id="5" name="TextBox 4">
            <a:extLst>
              <a:ext uri="{FF2B5EF4-FFF2-40B4-BE49-F238E27FC236}">
                <a16:creationId xmlns:a16="http://schemas.microsoft.com/office/drawing/2014/main" id="{AE8C6A75-36FB-5041-89C2-7B200C8EFAC0}"/>
              </a:ext>
            </a:extLst>
          </p:cNvPr>
          <p:cNvSpPr txBox="1"/>
          <p:nvPr/>
        </p:nvSpPr>
        <p:spPr>
          <a:xfrm>
            <a:off x="554370" y="1210962"/>
            <a:ext cx="11465834" cy="2154436"/>
          </a:xfrm>
          <a:prstGeom prst="rect">
            <a:avLst/>
          </a:prstGeom>
          <a:noFill/>
        </p:spPr>
        <p:txBody>
          <a:bodyPr wrap="square" rtlCol="0">
            <a:spAutoFit/>
          </a:bodyPr>
          <a:lstStyle/>
          <a:p>
            <a:r>
              <a:rPr lang="en-US" sz="2000" dirty="0">
                <a:cs typeface="Calibri" panose="020F0502020204030204" pitchFamily="34" charset="0"/>
              </a:rPr>
              <a:t>Complete the Delivery Form to provide the number of days to deliver goods/services and to provide the Prompt Payment Discount if applicable:</a:t>
            </a:r>
          </a:p>
          <a:p>
            <a:endParaRPr lang="en-US" sz="2000" dirty="0">
              <a:cs typeface="Calibri" panose="020F0502020204030204" pitchFamily="34" charset="0"/>
            </a:endParaRPr>
          </a:p>
          <a:p>
            <a:endParaRPr lang="en-US" sz="2000" dirty="0">
              <a:cs typeface="Calibri" panose="020F0502020204030204" pitchFamily="34" charset="0"/>
            </a:endParaRPr>
          </a:p>
          <a:p>
            <a:endParaRPr lang="en-US" sz="2000" dirty="0">
              <a:cs typeface="Calibri" panose="020F0502020204030204" pitchFamily="34" charset="0"/>
            </a:endParaRPr>
          </a:p>
          <a:p>
            <a:endParaRPr lang="en-US" sz="2000" dirty="0">
              <a:cs typeface="Calibri" panose="020F0502020204030204" pitchFamily="34" charset="0"/>
            </a:endParaRPr>
          </a:p>
          <a:p>
            <a:endParaRPr lang="en-US" sz="1400" dirty="0">
              <a:cs typeface="Calibri" panose="020F0502020204030204" pitchFamily="34" charset="0"/>
            </a:endParaRPr>
          </a:p>
        </p:txBody>
      </p:sp>
      <p:pic>
        <p:nvPicPr>
          <p:cNvPr id="6" name="Picture 5">
            <a:extLst>
              <a:ext uri="{FF2B5EF4-FFF2-40B4-BE49-F238E27FC236}">
                <a16:creationId xmlns:a16="http://schemas.microsoft.com/office/drawing/2014/main" id="{2CBED6D1-54A3-452C-866F-44EB2EB957D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31259" y="2121228"/>
            <a:ext cx="6849679" cy="4067610"/>
          </a:xfrm>
          <a:prstGeom prst="rect">
            <a:avLst/>
          </a:prstGeom>
        </p:spPr>
      </p:pic>
      <p:sp>
        <p:nvSpPr>
          <p:cNvPr id="7" name="Oval 6">
            <a:extLst>
              <a:ext uri="{FF2B5EF4-FFF2-40B4-BE49-F238E27FC236}">
                <a16:creationId xmlns:a16="http://schemas.microsoft.com/office/drawing/2014/main" id="{F018383A-C398-4FC9-826A-0569772BC559}"/>
              </a:ext>
            </a:extLst>
          </p:cNvPr>
          <p:cNvSpPr/>
          <p:nvPr/>
        </p:nvSpPr>
        <p:spPr>
          <a:xfrm>
            <a:off x="1923393" y="4456386"/>
            <a:ext cx="3394841" cy="1881351"/>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50289496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63062"/>
            <a:ext cx="12192000" cy="1197033"/>
          </a:xfrm>
          <a:prstGeom prst="rect">
            <a:avLst/>
          </a:prstGeom>
          <a:solidFill>
            <a:srgbClr val="E9640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4000" b="1" i="1" dirty="0">
              <a:latin typeface="Garamond"/>
              <a:cs typeface="Garamond"/>
            </a:endParaRPr>
          </a:p>
        </p:txBody>
      </p:sp>
      <p:sp>
        <p:nvSpPr>
          <p:cNvPr id="2" name="Title 1">
            <a:extLst>
              <a:ext uri="{FF2B5EF4-FFF2-40B4-BE49-F238E27FC236}">
                <a16:creationId xmlns:a16="http://schemas.microsoft.com/office/drawing/2014/main" id="{586C0B45-F099-FA45-B185-DA566313596C}"/>
              </a:ext>
            </a:extLst>
          </p:cNvPr>
          <p:cNvSpPr>
            <a:spLocks noGrp="1"/>
          </p:cNvSpPr>
          <p:nvPr>
            <p:ph type="title"/>
          </p:nvPr>
        </p:nvSpPr>
        <p:spPr>
          <a:xfrm>
            <a:off x="838200" y="197708"/>
            <a:ext cx="10515600" cy="815546"/>
          </a:xfrm>
        </p:spPr>
        <p:txBody>
          <a:bodyPr>
            <a:normAutofit/>
          </a:bodyPr>
          <a:lstStyle/>
          <a:p>
            <a:r>
              <a:rPr lang="en-US" dirty="0">
                <a:solidFill>
                  <a:schemeClr val="bg1"/>
                </a:solidFill>
              </a:rPr>
              <a:t>Bid Response (Pricing)</a:t>
            </a:r>
          </a:p>
        </p:txBody>
      </p:sp>
      <p:sp>
        <p:nvSpPr>
          <p:cNvPr id="5" name="TextBox 4">
            <a:extLst>
              <a:ext uri="{FF2B5EF4-FFF2-40B4-BE49-F238E27FC236}">
                <a16:creationId xmlns:a16="http://schemas.microsoft.com/office/drawing/2014/main" id="{AE8C6A75-36FB-5041-89C2-7B200C8EFAC0}"/>
              </a:ext>
            </a:extLst>
          </p:cNvPr>
          <p:cNvSpPr txBox="1"/>
          <p:nvPr/>
        </p:nvSpPr>
        <p:spPr>
          <a:xfrm>
            <a:off x="554370" y="1210962"/>
            <a:ext cx="11465834" cy="2154436"/>
          </a:xfrm>
          <a:prstGeom prst="rect">
            <a:avLst/>
          </a:prstGeom>
          <a:noFill/>
        </p:spPr>
        <p:txBody>
          <a:bodyPr wrap="square" rtlCol="0">
            <a:spAutoFit/>
          </a:bodyPr>
          <a:lstStyle/>
          <a:p>
            <a:r>
              <a:rPr lang="en-US" sz="2000" dirty="0">
                <a:cs typeface="Calibri" panose="020F0502020204030204" pitchFamily="34" charset="0"/>
              </a:rPr>
              <a:t>Submit Pricing in the “Items and Lots” section of the event form by entering your line pricing under the “My Price” column:</a:t>
            </a:r>
          </a:p>
          <a:p>
            <a:endParaRPr lang="en-US" sz="2000" dirty="0">
              <a:cs typeface="Calibri" panose="020F0502020204030204" pitchFamily="34" charset="0"/>
            </a:endParaRPr>
          </a:p>
          <a:p>
            <a:endParaRPr lang="en-US" sz="2000" dirty="0">
              <a:cs typeface="Calibri" panose="020F0502020204030204" pitchFamily="34" charset="0"/>
            </a:endParaRPr>
          </a:p>
          <a:p>
            <a:endParaRPr lang="en-US" sz="2000" dirty="0">
              <a:cs typeface="Calibri" panose="020F0502020204030204" pitchFamily="34" charset="0"/>
            </a:endParaRPr>
          </a:p>
          <a:p>
            <a:endParaRPr lang="en-US" sz="2000" dirty="0">
              <a:cs typeface="Calibri" panose="020F0502020204030204" pitchFamily="34" charset="0"/>
            </a:endParaRPr>
          </a:p>
          <a:p>
            <a:endParaRPr lang="en-US" sz="1400" dirty="0">
              <a:cs typeface="Calibri" panose="020F0502020204030204" pitchFamily="34" charset="0"/>
            </a:endParaRPr>
          </a:p>
        </p:txBody>
      </p:sp>
      <p:pic>
        <p:nvPicPr>
          <p:cNvPr id="7" name="Picture 6">
            <a:extLst>
              <a:ext uri="{FF2B5EF4-FFF2-40B4-BE49-F238E27FC236}">
                <a16:creationId xmlns:a16="http://schemas.microsoft.com/office/drawing/2014/main" id="{A61DD3C2-DBE5-4B6F-929E-2A355543F28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755884" y="2031891"/>
            <a:ext cx="7759775" cy="3769820"/>
          </a:xfrm>
          <a:prstGeom prst="rect">
            <a:avLst/>
          </a:prstGeom>
        </p:spPr>
      </p:pic>
    </p:spTree>
    <p:extLst>
      <p:ext uri="{BB962C8B-B14F-4D97-AF65-F5344CB8AC3E}">
        <p14:creationId xmlns:p14="http://schemas.microsoft.com/office/powerpoint/2010/main" val="171091981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98854"/>
            <a:ext cx="12192000" cy="1013254"/>
          </a:xfrm>
          <a:prstGeom prst="rect">
            <a:avLst/>
          </a:prstGeom>
          <a:solidFill>
            <a:srgbClr val="E9640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4000" b="1" i="1" dirty="0">
              <a:latin typeface="Garamond"/>
              <a:cs typeface="Garamond"/>
            </a:endParaRPr>
          </a:p>
        </p:txBody>
      </p:sp>
      <p:sp>
        <p:nvSpPr>
          <p:cNvPr id="2" name="Title 1">
            <a:extLst>
              <a:ext uri="{FF2B5EF4-FFF2-40B4-BE49-F238E27FC236}">
                <a16:creationId xmlns:a16="http://schemas.microsoft.com/office/drawing/2014/main" id="{586C0B45-F099-FA45-B185-DA566313596C}"/>
              </a:ext>
            </a:extLst>
          </p:cNvPr>
          <p:cNvSpPr>
            <a:spLocks noGrp="1"/>
          </p:cNvSpPr>
          <p:nvPr>
            <p:ph type="title"/>
          </p:nvPr>
        </p:nvSpPr>
        <p:spPr>
          <a:xfrm>
            <a:off x="838200" y="197708"/>
            <a:ext cx="10515600" cy="815546"/>
          </a:xfrm>
        </p:spPr>
        <p:txBody>
          <a:bodyPr>
            <a:normAutofit/>
          </a:bodyPr>
          <a:lstStyle/>
          <a:p>
            <a:r>
              <a:rPr lang="en-US" dirty="0">
                <a:solidFill>
                  <a:schemeClr val="bg1"/>
                </a:solidFill>
              </a:rPr>
              <a:t>Bid Response (Pricing)</a:t>
            </a:r>
          </a:p>
        </p:txBody>
      </p:sp>
      <p:sp>
        <p:nvSpPr>
          <p:cNvPr id="5" name="TextBox 4">
            <a:extLst>
              <a:ext uri="{FF2B5EF4-FFF2-40B4-BE49-F238E27FC236}">
                <a16:creationId xmlns:a16="http://schemas.microsoft.com/office/drawing/2014/main" id="{AE8C6A75-36FB-5041-89C2-7B200C8EFAC0}"/>
              </a:ext>
            </a:extLst>
          </p:cNvPr>
          <p:cNvSpPr txBox="1"/>
          <p:nvPr/>
        </p:nvSpPr>
        <p:spPr>
          <a:xfrm>
            <a:off x="554370" y="1124175"/>
            <a:ext cx="11465834" cy="2462213"/>
          </a:xfrm>
          <a:prstGeom prst="rect">
            <a:avLst/>
          </a:prstGeom>
          <a:noFill/>
        </p:spPr>
        <p:txBody>
          <a:bodyPr wrap="square" rtlCol="0">
            <a:spAutoFit/>
          </a:bodyPr>
          <a:lstStyle/>
          <a:p>
            <a:r>
              <a:rPr lang="en-US" dirty="0">
                <a:cs typeface="Calibri" panose="020F0502020204030204" pitchFamily="34" charset="0"/>
              </a:rPr>
              <a:t>You can also use the “Export to Excel” button to download an Excel pricing template. Complete the Excel form, save the file, and then hit the “Import from Excel” button to upload your document:</a:t>
            </a:r>
          </a:p>
          <a:p>
            <a:endParaRPr lang="en-US" sz="2000" dirty="0">
              <a:cs typeface="Calibri" panose="020F0502020204030204" pitchFamily="34" charset="0"/>
            </a:endParaRPr>
          </a:p>
          <a:p>
            <a:endParaRPr lang="en-US" sz="2000" dirty="0">
              <a:cs typeface="Calibri" panose="020F0502020204030204" pitchFamily="34" charset="0"/>
            </a:endParaRPr>
          </a:p>
          <a:p>
            <a:endParaRPr lang="en-US" sz="2000" dirty="0">
              <a:cs typeface="Calibri" panose="020F0502020204030204" pitchFamily="34" charset="0"/>
            </a:endParaRPr>
          </a:p>
          <a:p>
            <a:endParaRPr lang="en-US" sz="2000" dirty="0">
              <a:cs typeface="Calibri" panose="020F0502020204030204" pitchFamily="34" charset="0"/>
            </a:endParaRPr>
          </a:p>
          <a:p>
            <a:endParaRPr lang="en-US" sz="2000" dirty="0">
              <a:cs typeface="Calibri" panose="020F0502020204030204" pitchFamily="34" charset="0"/>
            </a:endParaRPr>
          </a:p>
          <a:p>
            <a:endParaRPr lang="en-US" sz="1400" dirty="0">
              <a:cs typeface="Calibri" panose="020F0502020204030204" pitchFamily="34" charset="0"/>
            </a:endParaRPr>
          </a:p>
        </p:txBody>
      </p:sp>
      <p:pic>
        <p:nvPicPr>
          <p:cNvPr id="7" name="Picture 6">
            <a:extLst>
              <a:ext uri="{FF2B5EF4-FFF2-40B4-BE49-F238E27FC236}">
                <a16:creationId xmlns:a16="http://schemas.microsoft.com/office/drawing/2014/main" id="{FD022AEB-C1C8-4C04-BFF8-E39704BF161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425592" y="1693022"/>
            <a:ext cx="6371568" cy="1368909"/>
          </a:xfrm>
          <a:prstGeom prst="rect">
            <a:avLst/>
          </a:prstGeom>
        </p:spPr>
      </p:pic>
      <p:sp>
        <p:nvSpPr>
          <p:cNvPr id="8" name="Arrow: Right 7">
            <a:extLst>
              <a:ext uri="{FF2B5EF4-FFF2-40B4-BE49-F238E27FC236}">
                <a16:creationId xmlns:a16="http://schemas.microsoft.com/office/drawing/2014/main" id="{7B41157F-0610-4A9B-B731-41382A4FB93D}"/>
              </a:ext>
            </a:extLst>
          </p:cNvPr>
          <p:cNvSpPr/>
          <p:nvPr/>
        </p:nvSpPr>
        <p:spPr>
          <a:xfrm>
            <a:off x="2984939" y="2760676"/>
            <a:ext cx="399392" cy="189186"/>
          </a:xfrm>
          <a:prstGeom prs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a:extLst>
              <a:ext uri="{FF2B5EF4-FFF2-40B4-BE49-F238E27FC236}">
                <a16:creationId xmlns:a16="http://schemas.microsoft.com/office/drawing/2014/main" id="{84FF1D6F-7566-4C68-A030-0AAE0639D45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109270" y="3061931"/>
            <a:ext cx="8796300" cy="3433616"/>
          </a:xfrm>
          <a:prstGeom prst="rect">
            <a:avLst/>
          </a:prstGeom>
        </p:spPr>
      </p:pic>
      <p:sp>
        <p:nvSpPr>
          <p:cNvPr id="14" name="Oval 13">
            <a:extLst>
              <a:ext uri="{FF2B5EF4-FFF2-40B4-BE49-F238E27FC236}">
                <a16:creationId xmlns:a16="http://schemas.microsoft.com/office/drawing/2014/main" id="{34FE86ED-3150-494F-AB39-09C99F2F6E74}"/>
              </a:ext>
            </a:extLst>
          </p:cNvPr>
          <p:cNvSpPr/>
          <p:nvPr/>
        </p:nvSpPr>
        <p:spPr>
          <a:xfrm>
            <a:off x="3520966" y="4674774"/>
            <a:ext cx="3005958" cy="2183226"/>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19556320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12192000" cy="1197033"/>
          </a:xfrm>
          <a:prstGeom prst="rect">
            <a:avLst/>
          </a:prstGeom>
          <a:solidFill>
            <a:srgbClr val="E9640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4000" b="1" i="1" dirty="0">
              <a:latin typeface="Garamond"/>
              <a:cs typeface="Garamond"/>
            </a:endParaRPr>
          </a:p>
        </p:txBody>
      </p:sp>
      <p:sp>
        <p:nvSpPr>
          <p:cNvPr id="2" name="Title 1">
            <a:extLst>
              <a:ext uri="{FF2B5EF4-FFF2-40B4-BE49-F238E27FC236}">
                <a16:creationId xmlns:a16="http://schemas.microsoft.com/office/drawing/2014/main" id="{586C0B45-F099-FA45-B185-DA566313596C}"/>
              </a:ext>
            </a:extLst>
          </p:cNvPr>
          <p:cNvSpPr>
            <a:spLocks noGrp="1"/>
          </p:cNvSpPr>
          <p:nvPr>
            <p:ph type="title"/>
          </p:nvPr>
        </p:nvSpPr>
        <p:spPr>
          <a:xfrm>
            <a:off x="838200" y="197708"/>
            <a:ext cx="10515600" cy="815546"/>
          </a:xfrm>
        </p:spPr>
        <p:txBody>
          <a:bodyPr>
            <a:normAutofit/>
          </a:bodyPr>
          <a:lstStyle/>
          <a:p>
            <a:r>
              <a:rPr lang="en-US" dirty="0">
                <a:solidFill>
                  <a:schemeClr val="bg1"/>
                </a:solidFill>
              </a:rPr>
              <a:t>Bid Response (Submit)</a:t>
            </a:r>
          </a:p>
        </p:txBody>
      </p:sp>
      <p:sp>
        <p:nvSpPr>
          <p:cNvPr id="5" name="TextBox 4">
            <a:extLst>
              <a:ext uri="{FF2B5EF4-FFF2-40B4-BE49-F238E27FC236}">
                <a16:creationId xmlns:a16="http://schemas.microsoft.com/office/drawing/2014/main" id="{AE8C6A75-36FB-5041-89C2-7B200C8EFAC0}"/>
              </a:ext>
            </a:extLst>
          </p:cNvPr>
          <p:cNvSpPr txBox="1"/>
          <p:nvPr/>
        </p:nvSpPr>
        <p:spPr>
          <a:xfrm>
            <a:off x="554370" y="1194686"/>
            <a:ext cx="11465834" cy="400110"/>
          </a:xfrm>
          <a:prstGeom prst="rect">
            <a:avLst/>
          </a:prstGeom>
          <a:noFill/>
        </p:spPr>
        <p:txBody>
          <a:bodyPr wrap="square" rtlCol="0">
            <a:spAutoFit/>
          </a:bodyPr>
          <a:lstStyle/>
          <a:p>
            <a:r>
              <a:rPr lang="en-US" sz="2000" dirty="0">
                <a:cs typeface="Calibri" panose="020F0502020204030204" pitchFamily="34" charset="0"/>
              </a:rPr>
              <a:t>After completing pricing, click the “Submit Response to Buyer”:</a:t>
            </a:r>
            <a:endParaRPr lang="en-US" sz="1400" dirty="0">
              <a:cs typeface="Calibri" panose="020F0502020204030204" pitchFamily="34" charset="0"/>
            </a:endParaRPr>
          </a:p>
        </p:txBody>
      </p:sp>
      <p:pic>
        <p:nvPicPr>
          <p:cNvPr id="11" name="Picture 10">
            <a:extLst>
              <a:ext uri="{FF2B5EF4-FFF2-40B4-BE49-F238E27FC236}">
                <a16:creationId xmlns:a16="http://schemas.microsoft.com/office/drawing/2014/main" id="{86664EDB-D413-46EB-8255-BA212C4B067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159454" y="4033983"/>
            <a:ext cx="5006664" cy="2824017"/>
          </a:xfrm>
          <a:prstGeom prst="rect">
            <a:avLst/>
          </a:prstGeom>
        </p:spPr>
      </p:pic>
      <p:pic>
        <p:nvPicPr>
          <p:cNvPr id="13" name="Picture 12">
            <a:extLst>
              <a:ext uri="{FF2B5EF4-FFF2-40B4-BE49-F238E27FC236}">
                <a16:creationId xmlns:a16="http://schemas.microsoft.com/office/drawing/2014/main" id="{EB34E143-EF5E-42E7-AD7B-F46350640FE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711326" y="1594796"/>
            <a:ext cx="7210251" cy="2041425"/>
          </a:xfrm>
          <a:prstGeom prst="rect">
            <a:avLst/>
          </a:prstGeom>
        </p:spPr>
      </p:pic>
      <p:sp>
        <p:nvSpPr>
          <p:cNvPr id="15" name="TextBox 14">
            <a:extLst>
              <a:ext uri="{FF2B5EF4-FFF2-40B4-BE49-F238E27FC236}">
                <a16:creationId xmlns:a16="http://schemas.microsoft.com/office/drawing/2014/main" id="{7DF6780A-0118-483B-B502-EC8929D05994}"/>
              </a:ext>
            </a:extLst>
          </p:cNvPr>
          <p:cNvSpPr txBox="1"/>
          <p:nvPr/>
        </p:nvSpPr>
        <p:spPr>
          <a:xfrm>
            <a:off x="651641" y="3710818"/>
            <a:ext cx="10447283" cy="646331"/>
          </a:xfrm>
          <a:prstGeom prst="rect">
            <a:avLst/>
          </a:prstGeom>
          <a:noFill/>
        </p:spPr>
        <p:txBody>
          <a:bodyPr wrap="square" rtlCol="0">
            <a:spAutoFit/>
          </a:bodyPr>
          <a:lstStyle/>
          <a:p>
            <a:r>
              <a:rPr lang="en-US" dirty="0">
                <a:cs typeface="Calibri" panose="020F0502020204030204" pitchFamily="34" charset="0"/>
              </a:rPr>
              <a:t>If any required Attachments were left off, you will receive an error message directing you to upload all required documents.</a:t>
            </a:r>
            <a:endParaRPr lang="en-US" dirty="0"/>
          </a:p>
        </p:txBody>
      </p:sp>
      <p:sp>
        <p:nvSpPr>
          <p:cNvPr id="16" name="Arrow: Left 15">
            <a:extLst>
              <a:ext uri="{FF2B5EF4-FFF2-40B4-BE49-F238E27FC236}">
                <a16:creationId xmlns:a16="http://schemas.microsoft.com/office/drawing/2014/main" id="{D32D06BD-6BEC-4382-84DD-C318902D821D}"/>
              </a:ext>
            </a:extLst>
          </p:cNvPr>
          <p:cNvSpPr/>
          <p:nvPr/>
        </p:nvSpPr>
        <p:spPr>
          <a:xfrm>
            <a:off x="8921577" y="3192116"/>
            <a:ext cx="578069" cy="241877"/>
          </a:xfrm>
          <a:prstGeom prst="lef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54726354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12192000" cy="1197033"/>
          </a:xfrm>
          <a:prstGeom prst="rect">
            <a:avLst/>
          </a:prstGeom>
          <a:solidFill>
            <a:srgbClr val="E9640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4000" b="1" i="1" dirty="0">
              <a:latin typeface="Garamond"/>
              <a:cs typeface="Garamond"/>
            </a:endParaRPr>
          </a:p>
        </p:txBody>
      </p:sp>
      <p:sp>
        <p:nvSpPr>
          <p:cNvPr id="2" name="Title 1">
            <a:extLst>
              <a:ext uri="{FF2B5EF4-FFF2-40B4-BE49-F238E27FC236}">
                <a16:creationId xmlns:a16="http://schemas.microsoft.com/office/drawing/2014/main" id="{586C0B45-F099-FA45-B185-DA566313596C}"/>
              </a:ext>
            </a:extLst>
          </p:cNvPr>
          <p:cNvSpPr>
            <a:spLocks noGrp="1"/>
          </p:cNvSpPr>
          <p:nvPr>
            <p:ph type="title"/>
          </p:nvPr>
        </p:nvSpPr>
        <p:spPr>
          <a:xfrm>
            <a:off x="838200" y="197708"/>
            <a:ext cx="10515600" cy="815546"/>
          </a:xfrm>
        </p:spPr>
        <p:txBody>
          <a:bodyPr>
            <a:normAutofit/>
          </a:bodyPr>
          <a:lstStyle/>
          <a:p>
            <a:r>
              <a:rPr lang="en-US" dirty="0">
                <a:solidFill>
                  <a:schemeClr val="bg1"/>
                </a:solidFill>
              </a:rPr>
              <a:t>Response Submitted</a:t>
            </a:r>
          </a:p>
        </p:txBody>
      </p:sp>
      <p:sp>
        <p:nvSpPr>
          <p:cNvPr id="5" name="TextBox 4">
            <a:extLst>
              <a:ext uri="{FF2B5EF4-FFF2-40B4-BE49-F238E27FC236}">
                <a16:creationId xmlns:a16="http://schemas.microsoft.com/office/drawing/2014/main" id="{AE8C6A75-36FB-5041-89C2-7B200C8EFAC0}"/>
              </a:ext>
            </a:extLst>
          </p:cNvPr>
          <p:cNvSpPr txBox="1"/>
          <p:nvPr/>
        </p:nvSpPr>
        <p:spPr>
          <a:xfrm>
            <a:off x="554370" y="1194686"/>
            <a:ext cx="11465834" cy="707886"/>
          </a:xfrm>
          <a:prstGeom prst="rect">
            <a:avLst/>
          </a:prstGeom>
          <a:noFill/>
        </p:spPr>
        <p:txBody>
          <a:bodyPr wrap="square" rtlCol="0">
            <a:spAutoFit/>
          </a:bodyPr>
          <a:lstStyle/>
          <a:p>
            <a:r>
              <a:rPr lang="en-US" sz="2000" dirty="0">
                <a:cs typeface="Calibri" panose="020F0502020204030204" pitchFamily="34" charset="0"/>
              </a:rPr>
              <a:t>After submitting response, Supplier will see the message below indicating the response was submitted to the Buyer:</a:t>
            </a:r>
            <a:endParaRPr lang="en-US" sz="1400" dirty="0">
              <a:cs typeface="Calibri" panose="020F0502020204030204" pitchFamily="34" charset="0"/>
            </a:endParaRPr>
          </a:p>
        </p:txBody>
      </p:sp>
      <p:pic>
        <p:nvPicPr>
          <p:cNvPr id="6" name="Picture 5">
            <a:extLst>
              <a:ext uri="{FF2B5EF4-FFF2-40B4-BE49-F238E27FC236}">
                <a16:creationId xmlns:a16="http://schemas.microsoft.com/office/drawing/2014/main" id="{8AC3E708-39F5-4600-B6EB-4545A5F88D9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716815" y="1628054"/>
            <a:ext cx="5896522" cy="1428539"/>
          </a:xfrm>
          <a:prstGeom prst="rect">
            <a:avLst/>
          </a:prstGeom>
        </p:spPr>
      </p:pic>
      <p:sp>
        <p:nvSpPr>
          <p:cNvPr id="7" name="TextBox 6">
            <a:extLst>
              <a:ext uri="{FF2B5EF4-FFF2-40B4-BE49-F238E27FC236}">
                <a16:creationId xmlns:a16="http://schemas.microsoft.com/office/drawing/2014/main" id="{153D5823-958B-4519-9DF7-280D2613EF42}"/>
              </a:ext>
            </a:extLst>
          </p:cNvPr>
          <p:cNvSpPr txBox="1"/>
          <p:nvPr/>
        </p:nvSpPr>
        <p:spPr>
          <a:xfrm>
            <a:off x="554370" y="3428999"/>
            <a:ext cx="11385382" cy="646331"/>
          </a:xfrm>
          <a:prstGeom prst="rect">
            <a:avLst/>
          </a:prstGeom>
          <a:noFill/>
        </p:spPr>
        <p:txBody>
          <a:bodyPr wrap="square" rtlCol="0">
            <a:spAutoFit/>
          </a:bodyPr>
          <a:lstStyle/>
          <a:p>
            <a:r>
              <a:rPr lang="en-US" dirty="0"/>
              <a:t>To edit response after submitting, hit the “Edit Response” button, make the necessary edits, and then hit the “Submit Response to Buyer” button. (Note – you may only edit your response up to the time of the Bid Deadline):</a:t>
            </a:r>
          </a:p>
        </p:txBody>
      </p:sp>
      <p:pic>
        <p:nvPicPr>
          <p:cNvPr id="9" name="Picture 8">
            <a:extLst>
              <a:ext uri="{FF2B5EF4-FFF2-40B4-BE49-F238E27FC236}">
                <a16:creationId xmlns:a16="http://schemas.microsoft.com/office/drawing/2014/main" id="{39CD722F-07AD-4BED-8FFB-CD45F47C34B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751792" y="4043799"/>
            <a:ext cx="7826568" cy="2128960"/>
          </a:xfrm>
          <a:prstGeom prst="rect">
            <a:avLst/>
          </a:prstGeom>
        </p:spPr>
      </p:pic>
      <p:sp>
        <p:nvSpPr>
          <p:cNvPr id="10" name="Arrow: Right 9">
            <a:extLst>
              <a:ext uri="{FF2B5EF4-FFF2-40B4-BE49-F238E27FC236}">
                <a16:creationId xmlns:a16="http://schemas.microsoft.com/office/drawing/2014/main" id="{A295FED6-2891-43A1-9645-69B0CD599601}"/>
              </a:ext>
            </a:extLst>
          </p:cNvPr>
          <p:cNvSpPr/>
          <p:nvPr/>
        </p:nvSpPr>
        <p:spPr>
          <a:xfrm>
            <a:off x="7924800" y="4380384"/>
            <a:ext cx="557048" cy="309746"/>
          </a:xfrm>
          <a:prstGeom prs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a:extLst>
              <a:ext uri="{FF2B5EF4-FFF2-40B4-BE49-F238E27FC236}">
                <a16:creationId xmlns:a16="http://schemas.microsoft.com/office/drawing/2014/main" id="{AE3B0B07-283D-4830-8D09-59DA267230BF}"/>
              </a:ext>
            </a:extLst>
          </p:cNvPr>
          <p:cNvSpPr/>
          <p:nvPr/>
        </p:nvSpPr>
        <p:spPr>
          <a:xfrm>
            <a:off x="2774731" y="2391719"/>
            <a:ext cx="2312276" cy="646331"/>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40789415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12192000" cy="1197033"/>
          </a:xfrm>
          <a:prstGeom prst="rect">
            <a:avLst/>
          </a:prstGeom>
          <a:solidFill>
            <a:srgbClr val="E9640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4000" b="1" i="1" dirty="0">
              <a:latin typeface="Garamond"/>
              <a:cs typeface="Garamond"/>
            </a:endParaRPr>
          </a:p>
        </p:txBody>
      </p:sp>
      <p:sp>
        <p:nvSpPr>
          <p:cNvPr id="2" name="Title 1">
            <a:extLst>
              <a:ext uri="{FF2B5EF4-FFF2-40B4-BE49-F238E27FC236}">
                <a16:creationId xmlns:a16="http://schemas.microsoft.com/office/drawing/2014/main" id="{586C0B45-F099-FA45-B185-DA566313596C}"/>
              </a:ext>
            </a:extLst>
          </p:cNvPr>
          <p:cNvSpPr>
            <a:spLocks noGrp="1"/>
          </p:cNvSpPr>
          <p:nvPr>
            <p:ph type="title"/>
          </p:nvPr>
        </p:nvSpPr>
        <p:spPr>
          <a:xfrm>
            <a:off x="838200" y="197708"/>
            <a:ext cx="10515600" cy="815546"/>
          </a:xfrm>
        </p:spPr>
        <p:txBody>
          <a:bodyPr>
            <a:normAutofit/>
          </a:bodyPr>
          <a:lstStyle/>
          <a:p>
            <a:r>
              <a:rPr lang="en-US" dirty="0">
                <a:solidFill>
                  <a:schemeClr val="bg1"/>
                </a:solidFill>
              </a:rPr>
              <a:t>Shortlist (Follow-On Event)</a:t>
            </a:r>
          </a:p>
        </p:txBody>
      </p:sp>
      <p:sp>
        <p:nvSpPr>
          <p:cNvPr id="11" name="TextBox 10">
            <a:extLst>
              <a:ext uri="{FF2B5EF4-FFF2-40B4-BE49-F238E27FC236}">
                <a16:creationId xmlns:a16="http://schemas.microsoft.com/office/drawing/2014/main" id="{05904BF3-03CE-4ED7-AEE6-35160FC788EC}"/>
              </a:ext>
            </a:extLst>
          </p:cNvPr>
          <p:cNvSpPr txBox="1"/>
          <p:nvPr/>
        </p:nvSpPr>
        <p:spPr>
          <a:xfrm>
            <a:off x="554370" y="1394741"/>
            <a:ext cx="11465834" cy="1015663"/>
          </a:xfrm>
          <a:prstGeom prst="rect">
            <a:avLst/>
          </a:prstGeom>
          <a:noFill/>
        </p:spPr>
        <p:txBody>
          <a:bodyPr wrap="square" rtlCol="0">
            <a:spAutoFit/>
          </a:bodyPr>
          <a:lstStyle/>
          <a:p>
            <a:r>
              <a:rPr lang="en-US" sz="2000" dirty="0">
                <a:cs typeface="Calibri" panose="020F0502020204030204" pitchFamily="34" charset="0"/>
              </a:rPr>
              <a:t>After the initial round of evaluations, the team may decide to move into shortlist presentations. If your company is chosen to participate in the shortlist, you will receive an email notifying you of the follow on event. Click View Event from the email.</a:t>
            </a:r>
            <a:endParaRPr lang="en-US" sz="1400" dirty="0">
              <a:cs typeface="Calibri" panose="020F0502020204030204" pitchFamily="34" charset="0"/>
            </a:endParaRPr>
          </a:p>
        </p:txBody>
      </p:sp>
      <p:pic>
        <p:nvPicPr>
          <p:cNvPr id="13" name="Picture 12">
            <a:extLst>
              <a:ext uri="{FF2B5EF4-FFF2-40B4-BE49-F238E27FC236}">
                <a16:creationId xmlns:a16="http://schemas.microsoft.com/office/drawing/2014/main" id="{8EE594FB-FA70-4FF6-827B-BA1D758E6B05}"/>
              </a:ext>
            </a:extLst>
          </p:cNvPr>
          <p:cNvPicPr/>
          <p:nvPr/>
        </p:nvPicPr>
        <p:blipFill>
          <a:blip r:embed="rId3"/>
          <a:stretch>
            <a:fillRect/>
          </a:stretch>
        </p:blipFill>
        <p:spPr>
          <a:xfrm>
            <a:off x="3100276" y="2410404"/>
            <a:ext cx="4948569" cy="3767112"/>
          </a:xfrm>
          <a:prstGeom prst="rect">
            <a:avLst/>
          </a:prstGeom>
        </p:spPr>
      </p:pic>
    </p:spTree>
    <p:extLst>
      <p:ext uri="{BB962C8B-B14F-4D97-AF65-F5344CB8AC3E}">
        <p14:creationId xmlns:p14="http://schemas.microsoft.com/office/powerpoint/2010/main" val="141766668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12192000" cy="1197033"/>
          </a:xfrm>
          <a:prstGeom prst="rect">
            <a:avLst/>
          </a:prstGeom>
          <a:solidFill>
            <a:srgbClr val="E9640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4000" b="1" i="1" dirty="0">
              <a:latin typeface="Garamond"/>
              <a:cs typeface="Garamond"/>
            </a:endParaRPr>
          </a:p>
        </p:txBody>
      </p:sp>
      <p:sp>
        <p:nvSpPr>
          <p:cNvPr id="2" name="Title 1">
            <a:extLst>
              <a:ext uri="{FF2B5EF4-FFF2-40B4-BE49-F238E27FC236}">
                <a16:creationId xmlns:a16="http://schemas.microsoft.com/office/drawing/2014/main" id="{586C0B45-F099-FA45-B185-DA566313596C}"/>
              </a:ext>
            </a:extLst>
          </p:cNvPr>
          <p:cNvSpPr>
            <a:spLocks noGrp="1"/>
          </p:cNvSpPr>
          <p:nvPr>
            <p:ph type="title"/>
          </p:nvPr>
        </p:nvSpPr>
        <p:spPr>
          <a:xfrm>
            <a:off x="838200" y="197708"/>
            <a:ext cx="10515600" cy="815546"/>
          </a:xfrm>
        </p:spPr>
        <p:txBody>
          <a:bodyPr>
            <a:normAutofit/>
          </a:bodyPr>
          <a:lstStyle/>
          <a:p>
            <a:r>
              <a:rPr lang="en-US" dirty="0">
                <a:solidFill>
                  <a:schemeClr val="bg1"/>
                </a:solidFill>
              </a:rPr>
              <a:t>Shortlist (Follow-On Event)</a:t>
            </a:r>
          </a:p>
        </p:txBody>
      </p:sp>
      <p:sp>
        <p:nvSpPr>
          <p:cNvPr id="11" name="TextBox 10">
            <a:extLst>
              <a:ext uri="{FF2B5EF4-FFF2-40B4-BE49-F238E27FC236}">
                <a16:creationId xmlns:a16="http://schemas.microsoft.com/office/drawing/2014/main" id="{05904BF3-03CE-4ED7-AEE6-35160FC788EC}"/>
              </a:ext>
            </a:extLst>
          </p:cNvPr>
          <p:cNvSpPr txBox="1"/>
          <p:nvPr/>
        </p:nvSpPr>
        <p:spPr>
          <a:xfrm>
            <a:off x="554370" y="1394741"/>
            <a:ext cx="11465834" cy="707886"/>
          </a:xfrm>
          <a:prstGeom prst="rect">
            <a:avLst/>
          </a:prstGeom>
          <a:noFill/>
        </p:spPr>
        <p:txBody>
          <a:bodyPr wrap="square" rtlCol="0">
            <a:spAutoFit/>
          </a:bodyPr>
          <a:lstStyle/>
          <a:p>
            <a:pPr lvl="0"/>
            <a:r>
              <a:rPr lang="en-US" sz="2000" dirty="0">
                <a:cs typeface="Calibri" panose="020F0502020204030204" pitchFamily="34" charset="0"/>
              </a:rPr>
              <a:t>Supplier must check the box next to “I Intend to participate in this event” and select Yes to accept the terms and conditions. Then Enter Response.</a:t>
            </a:r>
          </a:p>
        </p:txBody>
      </p:sp>
      <p:pic>
        <p:nvPicPr>
          <p:cNvPr id="6" name="Picture 5">
            <a:extLst>
              <a:ext uri="{FF2B5EF4-FFF2-40B4-BE49-F238E27FC236}">
                <a16:creationId xmlns:a16="http://schemas.microsoft.com/office/drawing/2014/main" id="{554A92A0-ACC1-466D-930B-9FF1A1BCAB16}"/>
              </a:ext>
            </a:extLst>
          </p:cNvPr>
          <p:cNvPicPr/>
          <p:nvPr/>
        </p:nvPicPr>
        <p:blipFill>
          <a:blip r:embed="rId3"/>
          <a:stretch>
            <a:fillRect/>
          </a:stretch>
        </p:blipFill>
        <p:spPr>
          <a:xfrm>
            <a:off x="838200" y="2094153"/>
            <a:ext cx="4456814" cy="4566139"/>
          </a:xfrm>
          <a:prstGeom prst="rect">
            <a:avLst/>
          </a:prstGeom>
        </p:spPr>
      </p:pic>
      <p:pic>
        <p:nvPicPr>
          <p:cNvPr id="7" name="Picture 6">
            <a:extLst>
              <a:ext uri="{FF2B5EF4-FFF2-40B4-BE49-F238E27FC236}">
                <a16:creationId xmlns:a16="http://schemas.microsoft.com/office/drawing/2014/main" id="{A9710CE1-3E8E-4273-A70C-E99EBAAAB78A}"/>
              </a:ext>
            </a:extLst>
          </p:cNvPr>
          <p:cNvPicPr/>
          <p:nvPr/>
        </p:nvPicPr>
        <p:blipFill>
          <a:blip r:embed="rId4"/>
          <a:stretch>
            <a:fillRect/>
          </a:stretch>
        </p:blipFill>
        <p:spPr>
          <a:xfrm>
            <a:off x="5578844" y="2774455"/>
            <a:ext cx="5542812" cy="3041554"/>
          </a:xfrm>
          <a:prstGeom prst="rect">
            <a:avLst/>
          </a:prstGeom>
        </p:spPr>
      </p:pic>
    </p:spTree>
    <p:extLst>
      <p:ext uri="{BB962C8B-B14F-4D97-AF65-F5344CB8AC3E}">
        <p14:creationId xmlns:p14="http://schemas.microsoft.com/office/powerpoint/2010/main" val="141263115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12192000" cy="1197033"/>
          </a:xfrm>
          <a:prstGeom prst="rect">
            <a:avLst/>
          </a:prstGeom>
          <a:solidFill>
            <a:srgbClr val="E9640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4000" b="1" i="1" dirty="0">
              <a:latin typeface="Garamond"/>
              <a:cs typeface="Garamond"/>
            </a:endParaRPr>
          </a:p>
        </p:txBody>
      </p:sp>
      <p:sp>
        <p:nvSpPr>
          <p:cNvPr id="2" name="Title 1">
            <a:extLst>
              <a:ext uri="{FF2B5EF4-FFF2-40B4-BE49-F238E27FC236}">
                <a16:creationId xmlns:a16="http://schemas.microsoft.com/office/drawing/2014/main" id="{586C0B45-F099-FA45-B185-DA566313596C}"/>
              </a:ext>
            </a:extLst>
          </p:cNvPr>
          <p:cNvSpPr>
            <a:spLocks noGrp="1"/>
          </p:cNvSpPr>
          <p:nvPr>
            <p:ph type="title"/>
          </p:nvPr>
        </p:nvSpPr>
        <p:spPr>
          <a:xfrm>
            <a:off x="838200" y="197708"/>
            <a:ext cx="10515600" cy="815546"/>
          </a:xfrm>
        </p:spPr>
        <p:txBody>
          <a:bodyPr>
            <a:normAutofit/>
          </a:bodyPr>
          <a:lstStyle/>
          <a:p>
            <a:r>
              <a:rPr lang="en-US" dirty="0">
                <a:solidFill>
                  <a:schemeClr val="bg1"/>
                </a:solidFill>
              </a:rPr>
              <a:t>Shortlist (Follow-On Event)</a:t>
            </a:r>
          </a:p>
        </p:txBody>
      </p:sp>
      <p:sp>
        <p:nvSpPr>
          <p:cNvPr id="11" name="TextBox 10">
            <a:extLst>
              <a:ext uri="{FF2B5EF4-FFF2-40B4-BE49-F238E27FC236}">
                <a16:creationId xmlns:a16="http://schemas.microsoft.com/office/drawing/2014/main" id="{05904BF3-03CE-4ED7-AEE6-35160FC788EC}"/>
              </a:ext>
            </a:extLst>
          </p:cNvPr>
          <p:cNvSpPr txBox="1"/>
          <p:nvPr/>
        </p:nvSpPr>
        <p:spPr>
          <a:xfrm>
            <a:off x="554370" y="1394741"/>
            <a:ext cx="11465834" cy="707886"/>
          </a:xfrm>
          <a:prstGeom prst="rect">
            <a:avLst/>
          </a:prstGeom>
          <a:noFill/>
        </p:spPr>
        <p:txBody>
          <a:bodyPr wrap="square" rtlCol="0">
            <a:spAutoFit/>
          </a:bodyPr>
          <a:lstStyle/>
          <a:p>
            <a:pPr lvl="0"/>
            <a:r>
              <a:rPr lang="en-US" sz="2000" dirty="0">
                <a:cs typeface="Calibri" panose="020F0502020204030204" pitchFamily="34" charset="0"/>
              </a:rPr>
              <a:t>You must review the Shortlist Script attachment and provide a response to the questions in the Shortlist Scoring section, if applicable. Then hit Save.</a:t>
            </a:r>
          </a:p>
        </p:txBody>
      </p:sp>
      <p:pic>
        <p:nvPicPr>
          <p:cNvPr id="8" name="Picture 7">
            <a:extLst>
              <a:ext uri="{FF2B5EF4-FFF2-40B4-BE49-F238E27FC236}">
                <a16:creationId xmlns:a16="http://schemas.microsoft.com/office/drawing/2014/main" id="{EF3C9EEB-8302-4436-ADA6-D907A3A5097A}"/>
              </a:ext>
            </a:extLst>
          </p:cNvPr>
          <p:cNvPicPr/>
          <p:nvPr/>
        </p:nvPicPr>
        <p:blipFill>
          <a:blip r:embed="rId3"/>
          <a:stretch>
            <a:fillRect/>
          </a:stretch>
        </p:blipFill>
        <p:spPr>
          <a:xfrm>
            <a:off x="2257548" y="2102627"/>
            <a:ext cx="5833829" cy="4425764"/>
          </a:xfrm>
          <a:prstGeom prst="rect">
            <a:avLst/>
          </a:prstGeom>
        </p:spPr>
      </p:pic>
    </p:spTree>
    <p:extLst>
      <p:ext uri="{BB962C8B-B14F-4D97-AF65-F5344CB8AC3E}">
        <p14:creationId xmlns:p14="http://schemas.microsoft.com/office/powerpoint/2010/main" val="124237465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12192000" cy="1197033"/>
          </a:xfrm>
          <a:prstGeom prst="rect">
            <a:avLst/>
          </a:prstGeom>
          <a:solidFill>
            <a:srgbClr val="E9640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4000" b="1" i="1" dirty="0">
              <a:latin typeface="Garamond"/>
              <a:cs typeface="Garamond"/>
            </a:endParaRPr>
          </a:p>
        </p:txBody>
      </p:sp>
      <p:sp>
        <p:nvSpPr>
          <p:cNvPr id="2" name="Title 1">
            <a:extLst>
              <a:ext uri="{FF2B5EF4-FFF2-40B4-BE49-F238E27FC236}">
                <a16:creationId xmlns:a16="http://schemas.microsoft.com/office/drawing/2014/main" id="{586C0B45-F099-FA45-B185-DA566313596C}"/>
              </a:ext>
            </a:extLst>
          </p:cNvPr>
          <p:cNvSpPr>
            <a:spLocks noGrp="1"/>
          </p:cNvSpPr>
          <p:nvPr>
            <p:ph type="title"/>
          </p:nvPr>
        </p:nvSpPr>
        <p:spPr>
          <a:xfrm>
            <a:off x="838200" y="197708"/>
            <a:ext cx="10515600" cy="815546"/>
          </a:xfrm>
        </p:spPr>
        <p:txBody>
          <a:bodyPr>
            <a:normAutofit/>
          </a:bodyPr>
          <a:lstStyle/>
          <a:p>
            <a:r>
              <a:rPr lang="en-US" dirty="0">
                <a:solidFill>
                  <a:schemeClr val="bg1"/>
                </a:solidFill>
              </a:rPr>
              <a:t>Shortlist (Follow-On Event)</a:t>
            </a:r>
          </a:p>
        </p:txBody>
      </p:sp>
      <p:sp>
        <p:nvSpPr>
          <p:cNvPr id="11" name="TextBox 10">
            <a:extLst>
              <a:ext uri="{FF2B5EF4-FFF2-40B4-BE49-F238E27FC236}">
                <a16:creationId xmlns:a16="http://schemas.microsoft.com/office/drawing/2014/main" id="{05904BF3-03CE-4ED7-AEE6-35160FC788EC}"/>
              </a:ext>
            </a:extLst>
          </p:cNvPr>
          <p:cNvSpPr txBox="1"/>
          <p:nvPr/>
        </p:nvSpPr>
        <p:spPr>
          <a:xfrm>
            <a:off x="554370" y="1394741"/>
            <a:ext cx="11465834" cy="707886"/>
          </a:xfrm>
          <a:prstGeom prst="rect">
            <a:avLst/>
          </a:prstGeom>
          <a:noFill/>
        </p:spPr>
        <p:txBody>
          <a:bodyPr wrap="square" rtlCol="0">
            <a:spAutoFit/>
          </a:bodyPr>
          <a:lstStyle/>
          <a:p>
            <a:pPr lvl="0"/>
            <a:r>
              <a:rPr lang="en-US" sz="2000" dirty="0">
                <a:cs typeface="Calibri" panose="020F0502020204030204" pitchFamily="34" charset="0"/>
              </a:rPr>
              <a:t>Review the changes and check “I have reviewed the change to this event” box, and click the “Submit Response to Buyer” button.</a:t>
            </a:r>
          </a:p>
        </p:txBody>
      </p:sp>
      <p:pic>
        <p:nvPicPr>
          <p:cNvPr id="6" name="Picture 5">
            <a:extLst>
              <a:ext uri="{FF2B5EF4-FFF2-40B4-BE49-F238E27FC236}">
                <a16:creationId xmlns:a16="http://schemas.microsoft.com/office/drawing/2014/main" id="{B21905FC-6A7B-46C2-ADCA-418866051D53}"/>
              </a:ext>
            </a:extLst>
          </p:cNvPr>
          <p:cNvPicPr/>
          <p:nvPr/>
        </p:nvPicPr>
        <p:blipFill>
          <a:blip r:embed="rId3"/>
          <a:stretch>
            <a:fillRect/>
          </a:stretch>
        </p:blipFill>
        <p:spPr>
          <a:xfrm>
            <a:off x="3517604" y="1891442"/>
            <a:ext cx="5998535" cy="4768850"/>
          </a:xfrm>
          <a:prstGeom prst="rect">
            <a:avLst/>
          </a:prstGeom>
        </p:spPr>
      </p:pic>
    </p:spTree>
    <p:extLst>
      <p:ext uri="{BB962C8B-B14F-4D97-AF65-F5344CB8AC3E}">
        <p14:creationId xmlns:p14="http://schemas.microsoft.com/office/powerpoint/2010/main" val="213169185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4762005" cy="6858000"/>
          </a:xfrm>
          <a:prstGeom prst="rect">
            <a:avLst/>
          </a:prstGeom>
          <a:solidFill>
            <a:srgbClr val="E9640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4000" b="1" dirty="0">
                <a:latin typeface="+mj-lt"/>
                <a:cs typeface="Garamond"/>
              </a:rPr>
              <a:t>Thank You!</a:t>
            </a:r>
            <a:endParaRPr lang="en-US" sz="4000" b="1" i="1" dirty="0">
              <a:latin typeface="+mj-lt"/>
              <a:cs typeface="Garamond"/>
            </a:endParaRPr>
          </a:p>
        </p:txBody>
      </p:sp>
      <p:sp>
        <p:nvSpPr>
          <p:cNvPr id="2" name="TextBox 1"/>
          <p:cNvSpPr txBox="1"/>
          <p:nvPr/>
        </p:nvSpPr>
        <p:spPr>
          <a:xfrm>
            <a:off x="5738867" y="6554680"/>
            <a:ext cx="1334278" cy="246221"/>
          </a:xfrm>
          <a:prstGeom prst="rect">
            <a:avLst/>
          </a:prstGeom>
          <a:noFill/>
        </p:spPr>
        <p:txBody>
          <a:bodyPr wrap="square" rtlCol="0">
            <a:spAutoFit/>
          </a:bodyPr>
          <a:lstStyle/>
          <a:p>
            <a:r>
              <a:rPr lang="en-US" sz="1000" dirty="0"/>
              <a:t>Procurement Services </a:t>
            </a:r>
          </a:p>
        </p:txBody>
      </p:sp>
      <p:pic>
        <p:nvPicPr>
          <p:cNvPr id="3" name="Picture 2" descr="Screen Clipping"/>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5738867" y="2240131"/>
            <a:ext cx="5451253" cy="2377738"/>
          </a:xfrm>
          <a:prstGeom prst="rect">
            <a:avLst/>
          </a:prstGeom>
        </p:spPr>
      </p:pic>
    </p:spTree>
    <p:extLst>
      <p:ext uri="{BB962C8B-B14F-4D97-AF65-F5344CB8AC3E}">
        <p14:creationId xmlns:p14="http://schemas.microsoft.com/office/powerpoint/2010/main" val="287565617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12192000" cy="1197033"/>
          </a:xfrm>
          <a:prstGeom prst="rect">
            <a:avLst/>
          </a:prstGeom>
          <a:solidFill>
            <a:srgbClr val="E9640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4000" b="1" i="1" dirty="0">
              <a:latin typeface="Garamond"/>
              <a:cs typeface="Garamond"/>
            </a:endParaRPr>
          </a:p>
        </p:txBody>
      </p:sp>
      <p:sp>
        <p:nvSpPr>
          <p:cNvPr id="2" name="Title 1">
            <a:extLst>
              <a:ext uri="{FF2B5EF4-FFF2-40B4-BE49-F238E27FC236}">
                <a16:creationId xmlns:a16="http://schemas.microsoft.com/office/drawing/2014/main" id="{586C0B45-F099-FA45-B185-DA566313596C}"/>
              </a:ext>
            </a:extLst>
          </p:cNvPr>
          <p:cNvSpPr>
            <a:spLocks noGrp="1"/>
          </p:cNvSpPr>
          <p:nvPr>
            <p:ph type="title"/>
          </p:nvPr>
        </p:nvSpPr>
        <p:spPr>
          <a:xfrm>
            <a:off x="838200" y="197708"/>
            <a:ext cx="10515600" cy="815546"/>
          </a:xfrm>
        </p:spPr>
        <p:txBody>
          <a:bodyPr>
            <a:normAutofit/>
          </a:bodyPr>
          <a:lstStyle/>
          <a:p>
            <a:r>
              <a:rPr lang="en-US" dirty="0">
                <a:solidFill>
                  <a:schemeClr val="bg1"/>
                </a:solidFill>
              </a:rPr>
              <a:t>What is Coupa?</a:t>
            </a:r>
          </a:p>
        </p:txBody>
      </p:sp>
      <p:sp>
        <p:nvSpPr>
          <p:cNvPr id="5" name="TextBox 4">
            <a:extLst>
              <a:ext uri="{FF2B5EF4-FFF2-40B4-BE49-F238E27FC236}">
                <a16:creationId xmlns:a16="http://schemas.microsoft.com/office/drawing/2014/main" id="{AE8C6A75-36FB-5041-89C2-7B200C8EFAC0}"/>
              </a:ext>
            </a:extLst>
          </p:cNvPr>
          <p:cNvSpPr txBox="1"/>
          <p:nvPr/>
        </p:nvSpPr>
        <p:spPr>
          <a:xfrm>
            <a:off x="554370" y="1394741"/>
            <a:ext cx="11465834" cy="3724096"/>
          </a:xfrm>
          <a:prstGeom prst="rect">
            <a:avLst/>
          </a:prstGeom>
          <a:noFill/>
        </p:spPr>
        <p:txBody>
          <a:bodyPr wrap="square" rtlCol="0">
            <a:spAutoFit/>
          </a:bodyPr>
          <a:lstStyle/>
          <a:p>
            <a:pPr marL="285750" indent="-285750">
              <a:buFont typeface="Arial" panose="020B0604020202020204" pitchFamily="34" charset="0"/>
              <a:buChar char="•"/>
            </a:pPr>
            <a:r>
              <a:rPr lang="en-US" sz="2000" dirty="0"/>
              <a:t>Coupa is a cloud-based procurement platform. </a:t>
            </a:r>
            <a:r>
              <a:rPr lang="en-US" sz="2000" dirty="0" err="1"/>
              <a:t>Coupa</a:t>
            </a:r>
            <a:r>
              <a:rPr lang="en-US" sz="2000" dirty="0"/>
              <a:t> </a:t>
            </a:r>
            <a:r>
              <a:rPr lang="en-US" sz="2000" dirty="0" err="1"/>
              <a:t>eSourcing</a:t>
            </a:r>
            <a:r>
              <a:rPr lang="en-US" sz="2000" dirty="0"/>
              <a:t> </a:t>
            </a:r>
            <a:r>
              <a:rPr lang="en-US" sz="2000" dirty="0">
                <a:ea typeface="Arial"/>
                <a:cs typeface="Calibri" panose="020F0502020204030204" pitchFamily="34" charset="0"/>
                <a:sym typeface="Arial"/>
              </a:rPr>
              <a:t>facilitates finding, evaluating, and engaging suppliers and internal stakeholders for acquiring goods and/or services. </a:t>
            </a:r>
            <a:r>
              <a:rPr lang="en-US" sz="2000" dirty="0"/>
              <a:t>It will be used to facilitate the entire Sourcing process transparently from: </a:t>
            </a:r>
          </a:p>
          <a:p>
            <a:pPr marL="742950" lvl="1" indent="-285750">
              <a:buFont typeface="Arial" panose="020B0604020202020204" pitchFamily="34" charset="0"/>
              <a:buChar char="•"/>
              <a:tabLst/>
            </a:pPr>
            <a:r>
              <a:rPr lang="en-US" sz="1400" dirty="0">
                <a:cs typeface="Calibri" panose="020F0502020204030204" pitchFamily="34" charset="0"/>
              </a:rPr>
              <a:t>Opportunity identification</a:t>
            </a:r>
          </a:p>
          <a:p>
            <a:pPr marL="742950" lvl="1" indent="-285750">
              <a:buFont typeface="Arial" panose="020B0604020202020204" pitchFamily="34" charset="0"/>
              <a:buChar char="•"/>
              <a:tabLst/>
            </a:pPr>
            <a:r>
              <a:rPr lang="en-US" sz="1400" dirty="0">
                <a:cs typeface="Calibri" panose="020F0502020204030204" pitchFamily="34" charset="0"/>
              </a:rPr>
              <a:t>Bid creation</a:t>
            </a:r>
          </a:p>
          <a:p>
            <a:pPr marL="742950" lvl="1" indent="-285750">
              <a:buFont typeface="Arial" panose="020B0604020202020204" pitchFamily="34" charset="0"/>
              <a:buChar char="•"/>
              <a:tabLst/>
            </a:pPr>
            <a:r>
              <a:rPr lang="en-US" sz="1400" dirty="0">
                <a:cs typeface="Calibri" panose="020F0502020204030204" pitchFamily="34" charset="0"/>
              </a:rPr>
              <a:t>Supplier engagement</a:t>
            </a:r>
          </a:p>
          <a:p>
            <a:pPr marL="742950" lvl="1" indent="-285750">
              <a:buFont typeface="Arial" panose="020B0604020202020204" pitchFamily="34" charset="0"/>
              <a:buChar char="•"/>
              <a:tabLst/>
            </a:pPr>
            <a:r>
              <a:rPr lang="en-US" sz="1400" dirty="0">
                <a:cs typeface="Calibri" panose="020F0502020204030204" pitchFamily="34" charset="0"/>
              </a:rPr>
              <a:t>Bid evaluation and ranking</a:t>
            </a:r>
          </a:p>
          <a:p>
            <a:pPr marL="742950" lvl="1" indent="-285750">
              <a:buFont typeface="Arial" panose="020B0604020202020204" pitchFamily="34" charset="0"/>
              <a:buChar char="•"/>
              <a:tabLst/>
            </a:pPr>
            <a:r>
              <a:rPr lang="en-US" sz="1400" dirty="0">
                <a:cs typeface="Calibri" panose="020F0502020204030204" pitchFamily="34" charset="0"/>
              </a:rPr>
              <a:t>Bid award</a:t>
            </a:r>
          </a:p>
          <a:p>
            <a:endParaRPr lang="en-US" dirty="0">
              <a:latin typeface="Calibri" panose="020F0502020204030204" pitchFamily="34" charset="0"/>
              <a:cs typeface="Calibri" panose="020F0502020204030204" pitchFamily="34" charset="0"/>
            </a:endParaRPr>
          </a:p>
          <a:p>
            <a:pPr marL="285750" indent="-285750">
              <a:buFont typeface="Arial" panose="020B0604020202020204" pitchFamily="34" charset="0"/>
              <a:buChar char="•"/>
            </a:pPr>
            <a:r>
              <a:rPr lang="en-US" sz="2000" dirty="0">
                <a:cs typeface="Calibri" panose="020F0502020204030204" pitchFamily="34" charset="0"/>
              </a:rPr>
              <a:t>Benefits of </a:t>
            </a:r>
            <a:r>
              <a:rPr lang="en-US" sz="2000" dirty="0" err="1">
                <a:cs typeface="Calibri" panose="020F0502020204030204" pitchFamily="34" charset="0"/>
              </a:rPr>
              <a:t>Coupa</a:t>
            </a:r>
            <a:r>
              <a:rPr lang="en-US" sz="2000" dirty="0">
                <a:cs typeface="Calibri" panose="020F0502020204030204" pitchFamily="34" charset="0"/>
              </a:rPr>
              <a:t> Sourcing:</a:t>
            </a:r>
          </a:p>
          <a:p>
            <a:pPr marL="742950" lvl="1" indent="-285750">
              <a:buFont typeface="Arial" panose="020B0604020202020204" pitchFamily="34" charset="0"/>
              <a:buChar char="•"/>
            </a:pPr>
            <a:r>
              <a:rPr lang="en-US" sz="1400" dirty="0">
                <a:cs typeface="Calibri" panose="020F0502020204030204" pitchFamily="34" charset="0"/>
              </a:rPr>
              <a:t>Elimination of current manual processes</a:t>
            </a:r>
          </a:p>
          <a:p>
            <a:pPr marL="742950" lvl="1" indent="-285750">
              <a:buFont typeface="Arial" panose="020B0604020202020204" pitchFamily="34" charset="0"/>
              <a:buChar char="•"/>
            </a:pPr>
            <a:r>
              <a:rPr lang="en-US" sz="1400" dirty="0">
                <a:cs typeface="Calibri" panose="020F0502020204030204" pitchFamily="34" charset="0"/>
              </a:rPr>
              <a:t>Portal for supplier bid submission</a:t>
            </a:r>
          </a:p>
          <a:p>
            <a:pPr marL="742950" lvl="1" indent="-285750">
              <a:buFont typeface="Arial" panose="020B0604020202020204" pitchFamily="34" charset="0"/>
              <a:buChar char="•"/>
            </a:pPr>
            <a:r>
              <a:rPr lang="en-US" sz="1400" dirty="0">
                <a:cs typeface="Calibri" panose="020F0502020204030204" pitchFamily="34" charset="0"/>
              </a:rPr>
              <a:t>HUB evaluation</a:t>
            </a:r>
          </a:p>
          <a:p>
            <a:pPr marL="742950" lvl="1" indent="-285750">
              <a:buFont typeface="Arial" panose="020B0604020202020204" pitchFamily="34" charset="0"/>
              <a:buChar char="•"/>
            </a:pPr>
            <a:r>
              <a:rPr lang="en-US" sz="1400" dirty="0">
                <a:cs typeface="Calibri" panose="020F0502020204030204" pitchFamily="34" charset="0"/>
              </a:rPr>
              <a:t>Supplier Bid scoring and evaluation</a:t>
            </a:r>
          </a:p>
          <a:p>
            <a:pPr marL="622300" lvl="1" indent="-165100">
              <a:buFont typeface="Arial" panose="020B0604020202020204" pitchFamily="34" charset="0"/>
              <a:buChar char="•"/>
              <a:tabLst/>
            </a:pPr>
            <a:endParaRPr lang="en-US" sz="1400" dirty="0">
              <a:cs typeface="Calibri" panose="020F0502020204030204" pitchFamily="34" charset="0"/>
            </a:endParaRPr>
          </a:p>
        </p:txBody>
      </p:sp>
    </p:spTree>
    <p:extLst>
      <p:ext uri="{BB962C8B-B14F-4D97-AF65-F5344CB8AC3E}">
        <p14:creationId xmlns:p14="http://schemas.microsoft.com/office/powerpoint/2010/main" val="152676902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12192000" cy="1197033"/>
          </a:xfrm>
          <a:prstGeom prst="rect">
            <a:avLst/>
          </a:prstGeom>
          <a:solidFill>
            <a:srgbClr val="E9640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4000" b="1" i="1" dirty="0">
              <a:latin typeface="Garamond"/>
              <a:cs typeface="Garamond"/>
            </a:endParaRPr>
          </a:p>
        </p:txBody>
      </p:sp>
      <p:sp>
        <p:nvSpPr>
          <p:cNvPr id="2" name="Title 1">
            <a:extLst>
              <a:ext uri="{FF2B5EF4-FFF2-40B4-BE49-F238E27FC236}">
                <a16:creationId xmlns:a16="http://schemas.microsoft.com/office/drawing/2014/main" id="{586C0B45-F099-FA45-B185-DA566313596C}"/>
              </a:ext>
            </a:extLst>
          </p:cNvPr>
          <p:cNvSpPr>
            <a:spLocks noGrp="1"/>
          </p:cNvSpPr>
          <p:nvPr>
            <p:ph type="title"/>
          </p:nvPr>
        </p:nvSpPr>
        <p:spPr>
          <a:xfrm>
            <a:off x="838200" y="197708"/>
            <a:ext cx="10515600" cy="815546"/>
          </a:xfrm>
        </p:spPr>
        <p:txBody>
          <a:bodyPr>
            <a:normAutofit/>
          </a:bodyPr>
          <a:lstStyle/>
          <a:p>
            <a:r>
              <a:rPr lang="en-US" dirty="0">
                <a:solidFill>
                  <a:schemeClr val="bg1"/>
                </a:solidFill>
              </a:rPr>
              <a:t>How to Participate in a Sourcing Event</a:t>
            </a:r>
          </a:p>
        </p:txBody>
      </p:sp>
      <p:sp>
        <p:nvSpPr>
          <p:cNvPr id="5" name="TextBox 4">
            <a:extLst>
              <a:ext uri="{FF2B5EF4-FFF2-40B4-BE49-F238E27FC236}">
                <a16:creationId xmlns:a16="http://schemas.microsoft.com/office/drawing/2014/main" id="{AE8C6A75-36FB-5041-89C2-7B200C8EFAC0}"/>
              </a:ext>
            </a:extLst>
          </p:cNvPr>
          <p:cNvSpPr txBox="1"/>
          <p:nvPr/>
        </p:nvSpPr>
        <p:spPr>
          <a:xfrm>
            <a:off x="554370" y="1394741"/>
            <a:ext cx="11465834" cy="4585871"/>
          </a:xfrm>
          <a:prstGeom prst="rect">
            <a:avLst/>
          </a:prstGeom>
          <a:noFill/>
        </p:spPr>
        <p:txBody>
          <a:bodyPr wrap="square" rtlCol="0">
            <a:spAutoFit/>
          </a:bodyPr>
          <a:lstStyle/>
          <a:p>
            <a:pPr lvl="0"/>
            <a:r>
              <a:rPr lang="en-US" dirty="0"/>
              <a:t>All bid opportunities are posted on the UTHealth Bid Opportunities website (</a:t>
            </a:r>
            <a:r>
              <a:rPr lang="en-US" u="sng" dirty="0">
                <a:hlinkClick r:id="rId3"/>
              </a:rPr>
              <a:t>https://www.uth.edu/buy/bid-list.htm</a:t>
            </a:r>
            <a:r>
              <a:rPr lang="en-US" u="sng" dirty="0"/>
              <a:t>)</a:t>
            </a:r>
            <a:r>
              <a:rPr lang="en-US" dirty="0"/>
              <a:t>.</a:t>
            </a:r>
          </a:p>
          <a:p>
            <a:pPr lvl="0"/>
            <a:endParaRPr lang="en-US" dirty="0"/>
          </a:p>
          <a:p>
            <a:pPr lvl="0"/>
            <a:r>
              <a:rPr lang="en-US" dirty="0"/>
              <a:t>Review the list for any bid opportunities in which you would like to participate. Locate the name of the buyer in charge of that specific bid.</a:t>
            </a:r>
          </a:p>
          <a:p>
            <a:pPr lvl="0"/>
            <a:endParaRPr lang="en-US" dirty="0"/>
          </a:p>
          <a:p>
            <a:pPr lvl="0"/>
            <a:r>
              <a:rPr lang="en-US" dirty="0"/>
              <a:t>Please email the Buyer with your intention to participate in bid # RFP/ITB 744-xyz. </a:t>
            </a:r>
          </a:p>
          <a:p>
            <a:pPr lvl="0"/>
            <a:endParaRPr lang="en-US" dirty="0"/>
          </a:p>
          <a:p>
            <a:pPr lvl="0"/>
            <a:r>
              <a:rPr lang="en-US" dirty="0"/>
              <a:t>The Buyer will add you to the Bid/Event in the </a:t>
            </a:r>
            <a:r>
              <a:rPr lang="en-US" dirty="0" err="1"/>
              <a:t>Coupa</a:t>
            </a:r>
            <a:r>
              <a:rPr lang="en-US" dirty="0"/>
              <a:t> Portal. You will then receive an email that includes the event details and an invitation to participate in the sourcing event. </a:t>
            </a:r>
          </a:p>
          <a:p>
            <a:pPr lvl="0"/>
            <a:endParaRPr lang="en-US" dirty="0"/>
          </a:p>
          <a:p>
            <a:pPr lvl="0"/>
            <a:r>
              <a:rPr lang="en-US" dirty="0"/>
              <a:t>Follow the instructions on the email to access the Event. </a:t>
            </a:r>
          </a:p>
          <a:p>
            <a:endParaRPr lang="en-US" sz="2000" dirty="0">
              <a:cs typeface="Calibri" panose="020F0502020204030204" pitchFamily="34" charset="0"/>
            </a:endParaRPr>
          </a:p>
          <a:p>
            <a:endParaRPr lang="en-US" sz="2000" dirty="0">
              <a:cs typeface="Calibri" panose="020F0502020204030204" pitchFamily="34" charset="0"/>
            </a:endParaRPr>
          </a:p>
          <a:p>
            <a:endParaRPr lang="en-US" sz="2000" dirty="0">
              <a:cs typeface="Calibri" panose="020F0502020204030204" pitchFamily="34" charset="0"/>
            </a:endParaRPr>
          </a:p>
          <a:p>
            <a:endParaRPr lang="en-US" sz="2000" dirty="0">
              <a:cs typeface="Calibri" panose="020F0502020204030204" pitchFamily="34" charset="0"/>
            </a:endParaRPr>
          </a:p>
          <a:p>
            <a:endParaRPr lang="en-US" sz="1400" dirty="0">
              <a:cs typeface="Calibri" panose="020F0502020204030204" pitchFamily="34" charset="0"/>
            </a:endParaRPr>
          </a:p>
        </p:txBody>
      </p:sp>
    </p:spTree>
    <p:extLst>
      <p:ext uri="{BB962C8B-B14F-4D97-AF65-F5344CB8AC3E}">
        <p14:creationId xmlns:p14="http://schemas.microsoft.com/office/powerpoint/2010/main" val="308774885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12192000" cy="1197033"/>
          </a:xfrm>
          <a:prstGeom prst="rect">
            <a:avLst/>
          </a:prstGeom>
          <a:solidFill>
            <a:srgbClr val="E9640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4000" b="1" i="1" dirty="0">
              <a:latin typeface="Garamond"/>
              <a:cs typeface="Garamond"/>
            </a:endParaRPr>
          </a:p>
        </p:txBody>
      </p:sp>
      <p:sp>
        <p:nvSpPr>
          <p:cNvPr id="2" name="Title 1">
            <a:extLst>
              <a:ext uri="{FF2B5EF4-FFF2-40B4-BE49-F238E27FC236}">
                <a16:creationId xmlns:a16="http://schemas.microsoft.com/office/drawing/2014/main" id="{586C0B45-F099-FA45-B185-DA566313596C}"/>
              </a:ext>
            </a:extLst>
          </p:cNvPr>
          <p:cNvSpPr>
            <a:spLocks noGrp="1"/>
          </p:cNvSpPr>
          <p:nvPr>
            <p:ph type="title"/>
          </p:nvPr>
        </p:nvSpPr>
        <p:spPr>
          <a:xfrm>
            <a:off x="838200" y="197708"/>
            <a:ext cx="10515600" cy="815546"/>
          </a:xfrm>
        </p:spPr>
        <p:txBody>
          <a:bodyPr>
            <a:normAutofit/>
          </a:bodyPr>
          <a:lstStyle/>
          <a:p>
            <a:r>
              <a:rPr lang="en-US" dirty="0">
                <a:solidFill>
                  <a:schemeClr val="bg1"/>
                </a:solidFill>
              </a:rPr>
              <a:t>Event invitation email</a:t>
            </a:r>
          </a:p>
        </p:txBody>
      </p:sp>
      <p:sp>
        <p:nvSpPr>
          <p:cNvPr id="5" name="TextBox 4">
            <a:extLst>
              <a:ext uri="{FF2B5EF4-FFF2-40B4-BE49-F238E27FC236}">
                <a16:creationId xmlns:a16="http://schemas.microsoft.com/office/drawing/2014/main" id="{AE8C6A75-36FB-5041-89C2-7B200C8EFAC0}"/>
              </a:ext>
            </a:extLst>
          </p:cNvPr>
          <p:cNvSpPr txBox="1"/>
          <p:nvPr/>
        </p:nvSpPr>
        <p:spPr>
          <a:xfrm>
            <a:off x="554370" y="1394741"/>
            <a:ext cx="11465834" cy="1846659"/>
          </a:xfrm>
          <a:prstGeom prst="rect">
            <a:avLst/>
          </a:prstGeom>
          <a:noFill/>
        </p:spPr>
        <p:txBody>
          <a:bodyPr wrap="square" rtlCol="0">
            <a:spAutoFit/>
          </a:bodyPr>
          <a:lstStyle/>
          <a:p>
            <a:r>
              <a:rPr lang="en-US" sz="2000" dirty="0"/>
              <a:t>Once a buyer launches an event, Suppliers will receive an email that provides information about the bid:</a:t>
            </a:r>
          </a:p>
          <a:p>
            <a:endParaRPr lang="en-US" sz="2000" dirty="0">
              <a:cs typeface="Calibri" panose="020F0502020204030204" pitchFamily="34" charset="0"/>
            </a:endParaRPr>
          </a:p>
          <a:p>
            <a:endParaRPr lang="en-US" sz="2000" dirty="0">
              <a:cs typeface="Calibri" panose="020F0502020204030204" pitchFamily="34" charset="0"/>
            </a:endParaRPr>
          </a:p>
          <a:p>
            <a:endParaRPr lang="en-US" sz="2000" dirty="0">
              <a:cs typeface="Calibri" panose="020F0502020204030204" pitchFamily="34" charset="0"/>
            </a:endParaRPr>
          </a:p>
          <a:p>
            <a:endParaRPr lang="en-US" sz="2000" dirty="0">
              <a:cs typeface="Calibri" panose="020F0502020204030204" pitchFamily="34" charset="0"/>
            </a:endParaRPr>
          </a:p>
          <a:p>
            <a:endParaRPr lang="en-US" sz="1400" dirty="0">
              <a:cs typeface="Calibri" panose="020F0502020204030204" pitchFamily="34" charset="0"/>
            </a:endParaRPr>
          </a:p>
        </p:txBody>
      </p:sp>
      <p:pic>
        <p:nvPicPr>
          <p:cNvPr id="8" name="Picture 7">
            <a:extLst>
              <a:ext uri="{FF2B5EF4-FFF2-40B4-BE49-F238E27FC236}">
                <a16:creationId xmlns:a16="http://schemas.microsoft.com/office/drawing/2014/main" id="{67EA1293-8AC9-4740-9A45-3466B21BF53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368048" y="1908226"/>
            <a:ext cx="6723399" cy="4227409"/>
          </a:xfrm>
          <a:prstGeom prst="rect">
            <a:avLst/>
          </a:prstGeom>
        </p:spPr>
      </p:pic>
    </p:spTree>
    <p:extLst>
      <p:ext uri="{BB962C8B-B14F-4D97-AF65-F5344CB8AC3E}">
        <p14:creationId xmlns:p14="http://schemas.microsoft.com/office/powerpoint/2010/main" val="3998738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12192000" cy="1197033"/>
          </a:xfrm>
          <a:prstGeom prst="rect">
            <a:avLst/>
          </a:prstGeom>
          <a:solidFill>
            <a:srgbClr val="E9640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4000" b="1" i="1" dirty="0">
              <a:latin typeface="Garamond"/>
              <a:cs typeface="Garamond"/>
            </a:endParaRPr>
          </a:p>
        </p:txBody>
      </p:sp>
      <p:sp>
        <p:nvSpPr>
          <p:cNvPr id="2" name="Title 1">
            <a:extLst>
              <a:ext uri="{FF2B5EF4-FFF2-40B4-BE49-F238E27FC236}">
                <a16:creationId xmlns:a16="http://schemas.microsoft.com/office/drawing/2014/main" id="{586C0B45-F099-FA45-B185-DA566313596C}"/>
              </a:ext>
            </a:extLst>
          </p:cNvPr>
          <p:cNvSpPr>
            <a:spLocks noGrp="1"/>
          </p:cNvSpPr>
          <p:nvPr>
            <p:ph type="title"/>
          </p:nvPr>
        </p:nvSpPr>
        <p:spPr>
          <a:xfrm>
            <a:off x="838200" y="197708"/>
            <a:ext cx="10515600" cy="815546"/>
          </a:xfrm>
        </p:spPr>
        <p:txBody>
          <a:bodyPr>
            <a:normAutofit/>
          </a:bodyPr>
          <a:lstStyle/>
          <a:p>
            <a:r>
              <a:rPr lang="en-US" dirty="0">
                <a:solidFill>
                  <a:schemeClr val="bg1"/>
                </a:solidFill>
              </a:rPr>
              <a:t>Intent to Participate</a:t>
            </a:r>
          </a:p>
        </p:txBody>
      </p:sp>
      <p:sp>
        <p:nvSpPr>
          <p:cNvPr id="5" name="TextBox 4">
            <a:extLst>
              <a:ext uri="{FF2B5EF4-FFF2-40B4-BE49-F238E27FC236}">
                <a16:creationId xmlns:a16="http://schemas.microsoft.com/office/drawing/2014/main" id="{AE8C6A75-36FB-5041-89C2-7B200C8EFAC0}"/>
              </a:ext>
            </a:extLst>
          </p:cNvPr>
          <p:cNvSpPr txBox="1"/>
          <p:nvPr/>
        </p:nvSpPr>
        <p:spPr>
          <a:xfrm>
            <a:off x="554369" y="1231842"/>
            <a:ext cx="11490485" cy="2154436"/>
          </a:xfrm>
          <a:prstGeom prst="rect">
            <a:avLst/>
          </a:prstGeom>
          <a:noFill/>
        </p:spPr>
        <p:txBody>
          <a:bodyPr wrap="square" rtlCol="0">
            <a:spAutoFit/>
          </a:bodyPr>
          <a:lstStyle/>
          <a:p>
            <a:r>
              <a:rPr lang="en-US" dirty="0"/>
              <a:t>At the bottom of the invitation email, Suppliers have the option to indicate their intent to submit a bid response by clicking the “I intend to Participate button” below:</a:t>
            </a:r>
          </a:p>
          <a:p>
            <a:endParaRPr lang="en-US" sz="2000" dirty="0">
              <a:cs typeface="Calibri" panose="020F0502020204030204" pitchFamily="34" charset="0"/>
            </a:endParaRPr>
          </a:p>
          <a:p>
            <a:endParaRPr lang="en-US" sz="2000" dirty="0">
              <a:cs typeface="Calibri" panose="020F0502020204030204" pitchFamily="34" charset="0"/>
            </a:endParaRPr>
          </a:p>
          <a:p>
            <a:endParaRPr lang="en-US" sz="2000" dirty="0">
              <a:cs typeface="Calibri" panose="020F0502020204030204" pitchFamily="34" charset="0"/>
            </a:endParaRPr>
          </a:p>
          <a:p>
            <a:endParaRPr lang="en-US" sz="2000" dirty="0">
              <a:cs typeface="Calibri" panose="020F0502020204030204" pitchFamily="34" charset="0"/>
            </a:endParaRPr>
          </a:p>
          <a:p>
            <a:endParaRPr lang="en-US" sz="1400" dirty="0">
              <a:cs typeface="Calibri" panose="020F0502020204030204" pitchFamily="34" charset="0"/>
            </a:endParaRPr>
          </a:p>
        </p:txBody>
      </p:sp>
      <p:pic>
        <p:nvPicPr>
          <p:cNvPr id="9" name="Picture 8">
            <a:extLst>
              <a:ext uri="{FF2B5EF4-FFF2-40B4-BE49-F238E27FC236}">
                <a16:creationId xmlns:a16="http://schemas.microsoft.com/office/drawing/2014/main" id="{C4CC9C28-B144-485C-88CF-1D08C34A5A7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986455" y="1937735"/>
            <a:ext cx="7162801" cy="1429793"/>
          </a:xfrm>
          <a:prstGeom prst="rect">
            <a:avLst/>
          </a:prstGeom>
        </p:spPr>
      </p:pic>
      <p:pic>
        <p:nvPicPr>
          <p:cNvPr id="12" name="Picture 11">
            <a:extLst>
              <a:ext uri="{FF2B5EF4-FFF2-40B4-BE49-F238E27FC236}">
                <a16:creationId xmlns:a16="http://schemas.microsoft.com/office/drawing/2014/main" id="{6971E5DF-9C0E-4B1A-BA97-41A69213FF9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912882" y="4162808"/>
            <a:ext cx="7914290" cy="2392381"/>
          </a:xfrm>
          <a:prstGeom prst="rect">
            <a:avLst/>
          </a:prstGeom>
        </p:spPr>
      </p:pic>
      <p:sp>
        <p:nvSpPr>
          <p:cNvPr id="16" name="Arrow: Right 15">
            <a:extLst>
              <a:ext uri="{FF2B5EF4-FFF2-40B4-BE49-F238E27FC236}">
                <a16:creationId xmlns:a16="http://schemas.microsoft.com/office/drawing/2014/main" id="{52C6806D-188D-4698-BF25-24ED23026A56}"/>
              </a:ext>
            </a:extLst>
          </p:cNvPr>
          <p:cNvSpPr/>
          <p:nvPr/>
        </p:nvSpPr>
        <p:spPr>
          <a:xfrm>
            <a:off x="1581806" y="4818445"/>
            <a:ext cx="483476" cy="218218"/>
          </a:xfrm>
          <a:prstGeom prs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Arrow: Left 19">
            <a:extLst>
              <a:ext uri="{FF2B5EF4-FFF2-40B4-BE49-F238E27FC236}">
                <a16:creationId xmlns:a16="http://schemas.microsoft.com/office/drawing/2014/main" id="{5012BCA6-8248-447D-944F-5B0981D9772D}"/>
              </a:ext>
            </a:extLst>
          </p:cNvPr>
          <p:cNvSpPr/>
          <p:nvPr/>
        </p:nvSpPr>
        <p:spPr>
          <a:xfrm>
            <a:off x="8008883" y="5824085"/>
            <a:ext cx="735724" cy="296580"/>
          </a:xfrm>
          <a:prstGeom prst="lef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708191A7-52D4-45FA-9D04-6CCDD0F0ADC8}"/>
              </a:ext>
            </a:extLst>
          </p:cNvPr>
          <p:cNvSpPr txBox="1"/>
          <p:nvPr/>
        </p:nvSpPr>
        <p:spPr>
          <a:xfrm>
            <a:off x="627993" y="3504060"/>
            <a:ext cx="9879724" cy="646331"/>
          </a:xfrm>
          <a:prstGeom prst="rect">
            <a:avLst/>
          </a:prstGeom>
          <a:noFill/>
        </p:spPr>
        <p:txBody>
          <a:bodyPr wrap="square" rtlCol="0">
            <a:spAutoFit/>
          </a:bodyPr>
          <a:lstStyle/>
          <a:p>
            <a:r>
              <a:rPr lang="en-US" dirty="0"/>
              <a:t>This will take you to the event page. You must click the checkbox next to “I intend to participate in this event”, review the Terms &amp; Conditions document, and accept the T&amp;Cs to proceed with the event.</a:t>
            </a:r>
          </a:p>
        </p:txBody>
      </p:sp>
      <p:sp>
        <p:nvSpPr>
          <p:cNvPr id="22" name="Arrow: Right 21">
            <a:extLst>
              <a:ext uri="{FF2B5EF4-FFF2-40B4-BE49-F238E27FC236}">
                <a16:creationId xmlns:a16="http://schemas.microsoft.com/office/drawing/2014/main" id="{292CAAE9-59E5-40CD-B531-0DF60FB825F6}"/>
              </a:ext>
            </a:extLst>
          </p:cNvPr>
          <p:cNvSpPr/>
          <p:nvPr/>
        </p:nvSpPr>
        <p:spPr>
          <a:xfrm>
            <a:off x="1623847" y="5784904"/>
            <a:ext cx="483476" cy="218218"/>
          </a:xfrm>
          <a:prstGeom prs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Arrow: Right 22">
            <a:extLst>
              <a:ext uri="{FF2B5EF4-FFF2-40B4-BE49-F238E27FC236}">
                <a16:creationId xmlns:a16="http://schemas.microsoft.com/office/drawing/2014/main" id="{481A7F32-CA53-4BE9-A7BC-C1438F17CB05}"/>
              </a:ext>
            </a:extLst>
          </p:cNvPr>
          <p:cNvSpPr/>
          <p:nvPr/>
        </p:nvSpPr>
        <p:spPr>
          <a:xfrm>
            <a:off x="4435365" y="2963369"/>
            <a:ext cx="483476" cy="218218"/>
          </a:xfrm>
          <a:prstGeom prs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76061128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12192000" cy="1197033"/>
          </a:xfrm>
          <a:prstGeom prst="rect">
            <a:avLst/>
          </a:prstGeom>
          <a:solidFill>
            <a:srgbClr val="E9640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4000" b="1" i="1" dirty="0">
              <a:latin typeface="Garamond"/>
              <a:cs typeface="Garamond"/>
            </a:endParaRPr>
          </a:p>
        </p:txBody>
      </p:sp>
      <p:sp>
        <p:nvSpPr>
          <p:cNvPr id="2" name="Title 1">
            <a:extLst>
              <a:ext uri="{FF2B5EF4-FFF2-40B4-BE49-F238E27FC236}">
                <a16:creationId xmlns:a16="http://schemas.microsoft.com/office/drawing/2014/main" id="{586C0B45-F099-FA45-B185-DA566313596C}"/>
              </a:ext>
            </a:extLst>
          </p:cNvPr>
          <p:cNvSpPr>
            <a:spLocks noGrp="1"/>
          </p:cNvSpPr>
          <p:nvPr>
            <p:ph type="title"/>
          </p:nvPr>
        </p:nvSpPr>
        <p:spPr>
          <a:xfrm>
            <a:off x="838200" y="197708"/>
            <a:ext cx="10515600" cy="815546"/>
          </a:xfrm>
        </p:spPr>
        <p:txBody>
          <a:bodyPr>
            <a:normAutofit/>
          </a:bodyPr>
          <a:lstStyle/>
          <a:p>
            <a:r>
              <a:rPr lang="en-US" dirty="0">
                <a:solidFill>
                  <a:schemeClr val="bg1"/>
                </a:solidFill>
              </a:rPr>
              <a:t>View Event</a:t>
            </a:r>
          </a:p>
        </p:txBody>
      </p:sp>
      <p:sp>
        <p:nvSpPr>
          <p:cNvPr id="5" name="TextBox 4">
            <a:extLst>
              <a:ext uri="{FF2B5EF4-FFF2-40B4-BE49-F238E27FC236}">
                <a16:creationId xmlns:a16="http://schemas.microsoft.com/office/drawing/2014/main" id="{AE8C6A75-36FB-5041-89C2-7B200C8EFAC0}"/>
              </a:ext>
            </a:extLst>
          </p:cNvPr>
          <p:cNvSpPr txBox="1"/>
          <p:nvPr/>
        </p:nvSpPr>
        <p:spPr>
          <a:xfrm>
            <a:off x="554370" y="1394741"/>
            <a:ext cx="11465834" cy="2400657"/>
          </a:xfrm>
          <a:prstGeom prst="rect">
            <a:avLst/>
          </a:prstGeom>
          <a:noFill/>
        </p:spPr>
        <p:txBody>
          <a:bodyPr wrap="square" rtlCol="0">
            <a:spAutoFit/>
          </a:bodyPr>
          <a:lstStyle/>
          <a:p>
            <a:r>
              <a:rPr lang="en-US" dirty="0"/>
              <a:t>If a Supplier is ready to respond to the event, they can click on “View Event” from the email. You will still need to accept the Terms and Conditions to proceed to the response section of the event:</a:t>
            </a:r>
            <a:br>
              <a:rPr lang="en-US" dirty="0"/>
            </a:br>
            <a:endParaRPr lang="en-US" sz="2000" dirty="0"/>
          </a:p>
          <a:p>
            <a:endParaRPr lang="en-US" sz="2000" dirty="0">
              <a:cs typeface="Calibri" panose="020F0502020204030204" pitchFamily="34" charset="0"/>
            </a:endParaRPr>
          </a:p>
          <a:p>
            <a:endParaRPr lang="en-US" sz="2000" dirty="0">
              <a:cs typeface="Calibri" panose="020F0502020204030204" pitchFamily="34" charset="0"/>
            </a:endParaRPr>
          </a:p>
          <a:p>
            <a:endParaRPr lang="en-US" sz="2000" dirty="0">
              <a:cs typeface="Calibri" panose="020F0502020204030204" pitchFamily="34" charset="0"/>
            </a:endParaRPr>
          </a:p>
          <a:p>
            <a:endParaRPr lang="en-US" sz="2000" dirty="0">
              <a:cs typeface="Calibri" panose="020F0502020204030204" pitchFamily="34" charset="0"/>
            </a:endParaRPr>
          </a:p>
          <a:p>
            <a:endParaRPr lang="en-US" sz="1400" dirty="0">
              <a:cs typeface="Calibri" panose="020F0502020204030204" pitchFamily="34" charset="0"/>
            </a:endParaRPr>
          </a:p>
        </p:txBody>
      </p:sp>
      <p:pic>
        <p:nvPicPr>
          <p:cNvPr id="6" name="Picture 5">
            <a:extLst>
              <a:ext uri="{FF2B5EF4-FFF2-40B4-BE49-F238E27FC236}">
                <a16:creationId xmlns:a16="http://schemas.microsoft.com/office/drawing/2014/main" id="{0443A35B-CD85-4A78-9457-3CFAF6E0669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986455" y="2458830"/>
            <a:ext cx="7162801" cy="1429793"/>
          </a:xfrm>
          <a:prstGeom prst="rect">
            <a:avLst/>
          </a:prstGeom>
        </p:spPr>
      </p:pic>
      <p:sp>
        <p:nvSpPr>
          <p:cNvPr id="3" name="Arrow: Left 2">
            <a:extLst>
              <a:ext uri="{FF2B5EF4-FFF2-40B4-BE49-F238E27FC236}">
                <a16:creationId xmlns:a16="http://schemas.microsoft.com/office/drawing/2014/main" id="{1CBCC1A1-FF2F-429B-8332-5E6A02CFDAE8}"/>
              </a:ext>
            </a:extLst>
          </p:cNvPr>
          <p:cNvSpPr/>
          <p:nvPr/>
        </p:nvSpPr>
        <p:spPr>
          <a:xfrm>
            <a:off x="9149256" y="3408646"/>
            <a:ext cx="777765" cy="351060"/>
          </a:xfrm>
          <a:prstGeom prst="lef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1994454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12192000" cy="1197033"/>
          </a:xfrm>
          <a:prstGeom prst="rect">
            <a:avLst/>
          </a:prstGeom>
          <a:solidFill>
            <a:srgbClr val="E9640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4000" b="1" i="1" dirty="0">
              <a:latin typeface="Garamond"/>
              <a:cs typeface="Garamond"/>
            </a:endParaRPr>
          </a:p>
        </p:txBody>
      </p:sp>
      <p:sp>
        <p:nvSpPr>
          <p:cNvPr id="2" name="Title 1">
            <a:extLst>
              <a:ext uri="{FF2B5EF4-FFF2-40B4-BE49-F238E27FC236}">
                <a16:creationId xmlns:a16="http://schemas.microsoft.com/office/drawing/2014/main" id="{586C0B45-F099-FA45-B185-DA566313596C}"/>
              </a:ext>
            </a:extLst>
          </p:cNvPr>
          <p:cNvSpPr>
            <a:spLocks noGrp="1"/>
          </p:cNvSpPr>
          <p:nvPr>
            <p:ph type="title"/>
          </p:nvPr>
        </p:nvSpPr>
        <p:spPr>
          <a:xfrm>
            <a:off x="838200" y="197708"/>
            <a:ext cx="10515600" cy="815546"/>
          </a:xfrm>
        </p:spPr>
        <p:txBody>
          <a:bodyPr>
            <a:normAutofit/>
          </a:bodyPr>
          <a:lstStyle/>
          <a:p>
            <a:r>
              <a:rPr lang="en-US" dirty="0">
                <a:solidFill>
                  <a:schemeClr val="bg1"/>
                </a:solidFill>
              </a:rPr>
              <a:t>Bid Response (Attachments)</a:t>
            </a:r>
          </a:p>
        </p:txBody>
      </p:sp>
      <p:sp>
        <p:nvSpPr>
          <p:cNvPr id="5" name="TextBox 4">
            <a:extLst>
              <a:ext uri="{FF2B5EF4-FFF2-40B4-BE49-F238E27FC236}">
                <a16:creationId xmlns:a16="http://schemas.microsoft.com/office/drawing/2014/main" id="{AE8C6A75-36FB-5041-89C2-7B200C8EFAC0}"/>
              </a:ext>
            </a:extLst>
          </p:cNvPr>
          <p:cNvSpPr txBox="1"/>
          <p:nvPr/>
        </p:nvSpPr>
        <p:spPr>
          <a:xfrm>
            <a:off x="554370" y="1394741"/>
            <a:ext cx="11465834" cy="2677656"/>
          </a:xfrm>
          <a:prstGeom prst="rect">
            <a:avLst/>
          </a:prstGeom>
          <a:noFill/>
        </p:spPr>
        <p:txBody>
          <a:bodyPr wrap="square" rtlCol="0">
            <a:spAutoFit/>
          </a:bodyPr>
          <a:lstStyle/>
          <a:p>
            <a:r>
              <a:rPr lang="en-US" dirty="0"/>
              <a:t>If a Supplier is ready to respond to the event, they can click on “View Event” from the email. You will still need to accept the Terms and Conditions to proceed to the response section of the event. </a:t>
            </a:r>
            <a:br>
              <a:rPr lang="en-US" dirty="0"/>
            </a:br>
            <a:r>
              <a:rPr lang="en-US" dirty="0"/>
              <a:t>You will then see the Attachments associated with the event:</a:t>
            </a:r>
            <a:br>
              <a:rPr lang="en-US" dirty="0"/>
            </a:br>
            <a:endParaRPr lang="en-US" sz="2000" dirty="0"/>
          </a:p>
          <a:p>
            <a:endParaRPr lang="en-US" sz="2000" dirty="0">
              <a:cs typeface="Calibri" panose="020F0502020204030204" pitchFamily="34" charset="0"/>
            </a:endParaRPr>
          </a:p>
          <a:p>
            <a:endParaRPr lang="en-US" sz="2000" dirty="0">
              <a:cs typeface="Calibri" panose="020F0502020204030204" pitchFamily="34" charset="0"/>
            </a:endParaRPr>
          </a:p>
          <a:p>
            <a:endParaRPr lang="en-US" sz="2000" dirty="0">
              <a:cs typeface="Calibri" panose="020F0502020204030204" pitchFamily="34" charset="0"/>
            </a:endParaRPr>
          </a:p>
          <a:p>
            <a:endParaRPr lang="en-US" sz="2000" dirty="0">
              <a:cs typeface="Calibri" panose="020F0502020204030204" pitchFamily="34" charset="0"/>
            </a:endParaRPr>
          </a:p>
          <a:p>
            <a:endParaRPr lang="en-US" sz="1400" dirty="0">
              <a:cs typeface="Calibri" panose="020F0502020204030204" pitchFamily="34" charset="0"/>
            </a:endParaRPr>
          </a:p>
        </p:txBody>
      </p:sp>
      <p:pic>
        <p:nvPicPr>
          <p:cNvPr id="8" name="Picture 7">
            <a:extLst>
              <a:ext uri="{FF2B5EF4-FFF2-40B4-BE49-F238E27FC236}">
                <a16:creationId xmlns:a16="http://schemas.microsoft.com/office/drawing/2014/main" id="{B562E7B8-2016-4D8B-8097-CE62B7FBF5B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942553" y="2514128"/>
            <a:ext cx="7530010" cy="3116537"/>
          </a:xfrm>
          <a:prstGeom prst="rect">
            <a:avLst/>
          </a:prstGeom>
        </p:spPr>
      </p:pic>
      <p:sp>
        <p:nvSpPr>
          <p:cNvPr id="9" name="TextBox 8">
            <a:extLst>
              <a:ext uri="{FF2B5EF4-FFF2-40B4-BE49-F238E27FC236}">
                <a16:creationId xmlns:a16="http://schemas.microsoft.com/office/drawing/2014/main" id="{A5ECD086-8917-4E1C-9C90-E1F8C3653419}"/>
              </a:ext>
            </a:extLst>
          </p:cNvPr>
          <p:cNvSpPr txBox="1"/>
          <p:nvPr/>
        </p:nvSpPr>
        <p:spPr>
          <a:xfrm>
            <a:off x="1303281" y="5735769"/>
            <a:ext cx="2774731" cy="646331"/>
          </a:xfrm>
          <a:prstGeom prst="rect">
            <a:avLst/>
          </a:prstGeom>
          <a:noFill/>
        </p:spPr>
        <p:txBody>
          <a:bodyPr wrap="square" rtlCol="0">
            <a:spAutoFit/>
          </a:bodyPr>
          <a:lstStyle/>
          <a:p>
            <a:r>
              <a:rPr lang="en-US" sz="1200" dirty="0">
                <a:solidFill>
                  <a:srgbClr val="FF0000"/>
                </a:solidFill>
              </a:rPr>
              <a:t>You must download the document, respond to the questions and save your document.</a:t>
            </a:r>
          </a:p>
        </p:txBody>
      </p:sp>
      <p:sp>
        <p:nvSpPr>
          <p:cNvPr id="10" name="Arrow: Right 9">
            <a:extLst>
              <a:ext uri="{FF2B5EF4-FFF2-40B4-BE49-F238E27FC236}">
                <a16:creationId xmlns:a16="http://schemas.microsoft.com/office/drawing/2014/main" id="{0C4C68A7-86E2-4C36-809F-47FD791D7052}"/>
              </a:ext>
            </a:extLst>
          </p:cNvPr>
          <p:cNvSpPr/>
          <p:nvPr/>
        </p:nvSpPr>
        <p:spPr>
          <a:xfrm>
            <a:off x="1669284" y="5354150"/>
            <a:ext cx="483476" cy="218218"/>
          </a:xfrm>
          <a:prstGeom prs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4B8302E8-FCD9-4EC8-A7F0-47DEF90D6584}"/>
              </a:ext>
            </a:extLst>
          </p:cNvPr>
          <p:cNvSpPr txBox="1"/>
          <p:nvPr/>
        </p:nvSpPr>
        <p:spPr>
          <a:xfrm>
            <a:off x="8345214" y="4562020"/>
            <a:ext cx="1954487" cy="461665"/>
          </a:xfrm>
          <a:prstGeom prst="rect">
            <a:avLst/>
          </a:prstGeom>
          <a:noFill/>
        </p:spPr>
        <p:txBody>
          <a:bodyPr wrap="square" rtlCol="0">
            <a:spAutoFit/>
          </a:bodyPr>
          <a:lstStyle/>
          <a:p>
            <a:r>
              <a:rPr lang="en-US" sz="1200" dirty="0">
                <a:solidFill>
                  <a:srgbClr val="FF0000"/>
                </a:solidFill>
              </a:rPr>
              <a:t>Upload your completed Execution of Offer file here</a:t>
            </a:r>
          </a:p>
        </p:txBody>
      </p:sp>
      <p:sp>
        <p:nvSpPr>
          <p:cNvPr id="12" name="Arrow: Left 11">
            <a:extLst>
              <a:ext uri="{FF2B5EF4-FFF2-40B4-BE49-F238E27FC236}">
                <a16:creationId xmlns:a16="http://schemas.microsoft.com/office/drawing/2014/main" id="{42D83DBD-EF28-4151-9BC1-3EC095487897}"/>
              </a:ext>
            </a:extLst>
          </p:cNvPr>
          <p:cNvSpPr/>
          <p:nvPr/>
        </p:nvSpPr>
        <p:spPr>
          <a:xfrm>
            <a:off x="7767145" y="4636087"/>
            <a:ext cx="578069" cy="282754"/>
          </a:xfrm>
          <a:prstGeom prst="lef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48479160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12192000" cy="1197033"/>
          </a:xfrm>
          <a:prstGeom prst="rect">
            <a:avLst/>
          </a:prstGeom>
          <a:solidFill>
            <a:srgbClr val="E9640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4000" b="1" i="1" dirty="0">
              <a:latin typeface="Garamond"/>
              <a:cs typeface="Garamond"/>
            </a:endParaRPr>
          </a:p>
        </p:txBody>
      </p:sp>
      <p:sp>
        <p:nvSpPr>
          <p:cNvPr id="2" name="Title 1">
            <a:extLst>
              <a:ext uri="{FF2B5EF4-FFF2-40B4-BE49-F238E27FC236}">
                <a16:creationId xmlns:a16="http://schemas.microsoft.com/office/drawing/2014/main" id="{586C0B45-F099-FA45-B185-DA566313596C}"/>
              </a:ext>
            </a:extLst>
          </p:cNvPr>
          <p:cNvSpPr>
            <a:spLocks noGrp="1"/>
          </p:cNvSpPr>
          <p:nvPr>
            <p:ph type="title"/>
          </p:nvPr>
        </p:nvSpPr>
        <p:spPr>
          <a:xfrm>
            <a:off x="838200" y="197708"/>
            <a:ext cx="10515600" cy="815546"/>
          </a:xfrm>
        </p:spPr>
        <p:txBody>
          <a:bodyPr>
            <a:normAutofit/>
          </a:bodyPr>
          <a:lstStyle/>
          <a:p>
            <a:r>
              <a:rPr lang="en-US" dirty="0">
                <a:solidFill>
                  <a:schemeClr val="bg1"/>
                </a:solidFill>
              </a:rPr>
              <a:t>Bid Response (Attachments)</a:t>
            </a:r>
          </a:p>
        </p:txBody>
      </p:sp>
      <p:sp>
        <p:nvSpPr>
          <p:cNvPr id="5" name="TextBox 4">
            <a:extLst>
              <a:ext uri="{FF2B5EF4-FFF2-40B4-BE49-F238E27FC236}">
                <a16:creationId xmlns:a16="http://schemas.microsoft.com/office/drawing/2014/main" id="{AE8C6A75-36FB-5041-89C2-7B200C8EFAC0}"/>
              </a:ext>
            </a:extLst>
          </p:cNvPr>
          <p:cNvSpPr txBox="1"/>
          <p:nvPr/>
        </p:nvSpPr>
        <p:spPr>
          <a:xfrm>
            <a:off x="838199" y="1196870"/>
            <a:ext cx="11465834" cy="1846659"/>
          </a:xfrm>
          <a:prstGeom prst="rect">
            <a:avLst/>
          </a:prstGeom>
          <a:noFill/>
        </p:spPr>
        <p:txBody>
          <a:bodyPr wrap="square" rtlCol="0">
            <a:spAutoFit/>
          </a:bodyPr>
          <a:lstStyle/>
          <a:p>
            <a:r>
              <a:rPr lang="en-US" sz="2000" dirty="0">
                <a:cs typeface="Calibri" panose="020F0502020204030204" pitchFamily="34" charset="0"/>
              </a:rPr>
              <a:t>Repeat these steps with the remaining attachments:</a:t>
            </a:r>
          </a:p>
          <a:p>
            <a:endParaRPr lang="en-US" sz="2000" dirty="0">
              <a:cs typeface="Calibri" panose="020F0502020204030204" pitchFamily="34" charset="0"/>
            </a:endParaRPr>
          </a:p>
          <a:p>
            <a:endParaRPr lang="en-US" sz="2000" dirty="0">
              <a:cs typeface="Calibri" panose="020F0502020204030204" pitchFamily="34" charset="0"/>
            </a:endParaRPr>
          </a:p>
          <a:p>
            <a:endParaRPr lang="en-US" sz="2000" dirty="0">
              <a:cs typeface="Calibri" panose="020F0502020204030204" pitchFamily="34" charset="0"/>
            </a:endParaRPr>
          </a:p>
          <a:p>
            <a:endParaRPr lang="en-US" sz="2000" dirty="0">
              <a:cs typeface="Calibri" panose="020F0502020204030204" pitchFamily="34" charset="0"/>
            </a:endParaRPr>
          </a:p>
          <a:p>
            <a:endParaRPr lang="en-US" sz="1400" dirty="0">
              <a:cs typeface="Calibri" panose="020F0502020204030204" pitchFamily="34" charset="0"/>
            </a:endParaRPr>
          </a:p>
        </p:txBody>
      </p:sp>
      <p:pic>
        <p:nvPicPr>
          <p:cNvPr id="11" name="Picture 10">
            <a:extLst>
              <a:ext uri="{FF2B5EF4-FFF2-40B4-BE49-F238E27FC236}">
                <a16:creationId xmlns:a16="http://schemas.microsoft.com/office/drawing/2014/main" id="{CF9D3402-F275-4CC1-AB72-489829DC2565}"/>
              </a:ext>
            </a:extLst>
          </p:cNvPr>
          <p:cNvPicPr>
            <a:picLocks noChangeAspect="1"/>
          </p:cNvPicPr>
          <p:nvPr/>
        </p:nvPicPr>
        <p:blipFill>
          <a:blip r:embed="rId3"/>
          <a:stretch>
            <a:fillRect/>
          </a:stretch>
        </p:blipFill>
        <p:spPr>
          <a:xfrm>
            <a:off x="2124733" y="3170632"/>
            <a:ext cx="7074010" cy="1879094"/>
          </a:xfrm>
          <a:prstGeom prst="rect">
            <a:avLst/>
          </a:prstGeom>
        </p:spPr>
      </p:pic>
      <p:pic>
        <p:nvPicPr>
          <p:cNvPr id="13" name="Picture 12">
            <a:extLst>
              <a:ext uri="{FF2B5EF4-FFF2-40B4-BE49-F238E27FC236}">
                <a16:creationId xmlns:a16="http://schemas.microsoft.com/office/drawing/2014/main" id="{93D54B59-A475-4A04-A7FC-0FF11410179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061717" y="5041246"/>
            <a:ext cx="6498020" cy="1816754"/>
          </a:xfrm>
          <a:prstGeom prst="rect">
            <a:avLst/>
          </a:prstGeom>
        </p:spPr>
      </p:pic>
      <p:pic>
        <p:nvPicPr>
          <p:cNvPr id="15" name="Picture 14">
            <a:extLst>
              <a:ext uri="{FF2B5EF4-FFF2-40B4-BE49-F238E27FC236}">
                <a16:creationId xmlns:a16="http://schemas.microsoft.com/office/drawing/2014/main" id="{B5360F5D-249D-4811-AE28-FDDC7651B443}"/>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124733" y="1531589"/>
            <a:ext cx="6371988" cy="1729353"/>
          </a:xfrm>
          <a:prstGeom prst="rect">
            <a:avLst/>
          </a:prstGeom>
        </p:spPr>
      </p:pic>
      <p:sp>
        <p:nvSpPr>
          <p:cNvPr id="16" name="Arrow: Right 15">
            <a:extLst>
              <a:ext uri="{FF2B5EF4-FFF2-40B4-BE49-F238E27FC236}">
                <a16:creationId xmlns:a16="http://schemas.microsoft.com/office/drawing/2014/main" id="{1A9D258E-A1F6-467F-93D5-287DE13159BF}"/>
              </a:ext>
            </a:extLst>
          </p:cNvPr>
          <p:cNvSpPr/>
          <p:nvPr/>
        </p:nvSpPr>
        <p:spPr>
          <a:xfrm>
            <a:off x="1641257" y="2901511"/>
            <a:ext cx="483476" cy="218218"/>
          </a:xfrm>
          <a:prstGeom prs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Arrow: Right 16">
            <a:extLst>
              <a:ext uri="{FF2B5EF4-FFF2-40B4-BE49-F238E27FC236}">
                <a16:creationId xmlns:a16="http://schemas.microsoft.com/office/drawing/2014/main" id="{F541D80E-ED0B-425A-B2B8-1685BB5A60CE}"/>
              </a:ext>
            </a:extLst>
          </p:cNvPr>
          <p:cNvSpPr/>
          <p:nvPr/>
        </p:nvSpPr>
        <p:spPr>
          <a:xfrm>
            <a:off x="1621972" y="4748007"/>
            <a:ext cx="483476" cy="218218"/>
          </a:xfrm>
          <a:prstGeom prs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Arrow: Right 17">
            <a:extLst>
              <a:ext uri="{FF2B5EF4-FFF2-40B4-BE49-F238E27FC236}">
                <a16:creationId xmlns:a16="http://schemas.microsoft.com/office/drawing/2014/main" id="{04503BFA-2A06-4F2E-A284-EC07E0252BD8}"/>
              </a:ext>
            </a:extLst>
          </p:cNvPr>
          <p:cNvSpPr/>
          <p:nvPr/>
        </p:nvSpPr>
        <p:spPr>
          <a:xfrm>
            <a:off x="1665657" y="6473535"/>
            <a:ext cx="483476" cy="218218"/>
          </a:xfrm>
          <a:prstGeom prs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BC38F903-189A-4344-9596-58B1320481F5}"/>
              </a:ext>
            </a:extLst>
          </p:cNvPr>
          <p:cNvSpPr txBox="1"/>
          <p:nvPr/>
        </p:nvSpPr>
        <p:spPr>
          <a:xfrm>
            <a:off x="7135631" y="5334588"/>
            <a:ext cx="2722179" cy="738664"/>
          </a:xfrm>
          <a:prstGeom prst="rect">
            <a:avLst/>
          </a:prstGeom>
          <a:noFill/>
        </p:spPr>
        <p:txBody>
          <a:bodyPr wrap="square" rtlCol="0">
            <a:spAutoFit/>
          </a:bodyPr>
          <a:lstStyle/>
          <a:p>
            <a:r>
              <a:rPr lang="en-US" sz="1400" dirty="0">
                <a:solidFill>
                  <a:srgbClr val="FF0000"/>
                </a:solidFill>
              </a:rPr>
              <a:t>Review the UTHealth Agreement and mark up any requested changes if applicable.</a:t>
            </a:r>
          </a:p>
        </p:txBody>
      </p:sp>
      <p:sp>
        <p:nvSpPr>
          <p:cNvPr id="20" name="Arrow: Left 19">
            <a:extLst>
              <a:ext uri="{FF2B5EF4-FFF2-40B4-BE49-F238E27FC236}">
                <a16:creationId xmlns:a16="http://schemas.microsoft.com/office/drawing/2014/main" id="{22B53051-71CC-4E22-A692-34EA5AEEE8C9}"/>
              </a:ext>
            </a:extLst>
          </p:cNvPr>
          <p:cNvSpPr/>
          <p:nvPr/>
        </p:nvSpPr>
        <p:spPr>
          <a:xfrm>
            <a:off x="6453018" y="5519753"/>
            <a:ext cx="578069" cy="241877"/>
          </a:xfrm>
          <a:prstGeom prst="lef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F5AC75B2-0FC9-4A2C-8819-55993A78D65A}"/>
              </a:ext>
            </a:extLst>
          </p:cNvPr>
          <p:cNvSpPr txBox="1"/>
          <p:nvPr/>
        </p:nvSpPr>
        <p:spPr>
          <a:xfrm>
            <a:off x="7135631" y="3644274"/>
            <a:ext cx="2102962" cy="954107"/>
          </a:xfrm>
          <a:prstGeom prst="rect">
            <a:avLst/>
          </a:prstGeom>
          <a:noFill/>
        </p:spPr>
        <p:txBody>
          <a:bodyPr wrap="square" rtlCol="0">
            <a:spAutoFit/>
          </a:bodyPr>
          <a:lstStyle/>
          <a:p>
            <a:r>
              <a:rPr lang="en-US" sz="1400" dirty="0">
                <a:solidFill>
                  <a:srgbClr val="FF0000"/>
                </a:solidFill>
              </a:rPr>
              <a:t>Upload your HUB Subcontracting Plan here if one is required for the bid.</a:t>
            </a:r>
            <a:endParaRPr lang="en-US" sz="1400" dirty="0"/>
          </a:p>
        </p:txBody>
      </p:sp>
      <p:sp>
        <p:nvSpPr>
          <p:cNvPr id="22" name="Arrow: Left 21">
            <a:extLst>
              <a:ext uri="{FF2B5EF4-FFF2-40B4-BE49-F238E27FC236}">
                <a16:creationId xmlns:a16="http://schemas.microsoft.com/office/drawing/2014/main" id="{98BC11B8-3542-4E7B-A583-8015F94117F8}"/>
              </a:ext>
            </a:extLst>
          </p:cNvPr>
          <p:cNvSpPr/>
          <p:nvPr/>
        </p:nvSpPr>
        <p:spPr>
          <a:xfrm>
            <a:off x="6453018" y="3788278"/>
            <a:ext cx="578069" cy="241877"/>
          </a:xfrm>
          <a:prstGeom prst="lef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Box 22">
            <a:extLst>
              <a:ext uri="{FF2B5EF4-FFF2-40B4-BE49-F238E27FC236}">
                <a16:creationId xmlns:a16="http://schemas.microsoft.com/office/drawing/2014/main" id="{3867DFD6-A02D-428C-81FF-BA1CF5AD4C8F}"/>
              </a:ext>
            </a:extLst>
          </p:cNvPr>
          <p:cNvSpPr txBox="1"/>
          <p:nvPr/>
        </p:nvSpPr>
        <p:spPr>
          <a:xfrm>
            <a:off x="7157087" y="1953960"/>
            <a:ext cx="2177833" cy="954107"/>
          </a:xfrm>
          <a:prstGeom prst="rect">
            <a:avLst/>
          </a:prstGeom>
          <a:noFill/>
        </p:spPr>
        <p:txBody>
          <a:bodyPr wrap="square" rtlCol="0">
            <a:spAutoFit/>
          </a:bodyPr>
          <a:lstStyle/>
          <a:p>
            <a:r>
              <a:rPr lang="en-US" sz="1400" dirty="0">
                <a:solidFill>
                  <a:srgbClr val="FF0000"/>
                </a:solidFill>
              </a:rPr>
              <a:t>Download the Questionnaire, complete the form and upload your response here.</a:t>
            </a:r>
          </a:p>
        </p:txBody>
      </p:sp>
      <p:sp>
        <p:nvSpPr>
          <p:cNvPr id="24" name="Arrow: Left 23">
            <a:extLst>
              <a:ext uri="{FF2B5EF4-FFF2-40B4-BE49-F238E27FC236}">
                <a16:creationId xmlns:a16="http://schemas.microsoft.com/office/drawing/2014/main" id="{B0B0E39D-B5EE-4E64-86A3-335181D84605}"/>
              </a:ext>
            </a:extLst>
          </p:cNvPr>
          <p:cNvSpPr/>
          <p:nvPr/>
        </p:nvSpPr>
        <p:spPr>
          <a:xfrm>
            <a:off x="6489470" y="2038602"/>
            <a:ext cx="578069" cy="241877"/>
          </a:xfrm>
          <a:prstGeom prst="lef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15697201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12192000" cy="1197033"/>
          </a:xfrm>
          <a:prstGeom prst="rect">
            <a:avLst/>
          </a:prstGeom>
          <a:solidFill>
            <a:srgbClr val="E9640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4000" b="1" i="1" dirty="0">
              <a:latin typeface="Garamond"/>
              <a:cs typeface="Garamond"/>
            </a:endParaRPr>
          </a:p>
        </p:txBody>
      </p:sp>
      <p:sp>
        <p:nvSpPr>
          <p:cNvPr id="2" name="Title 1">
            <a:extLst>
              <a:ext uri="{FF2B5EF4-FFF2-40B4-BE49-F238E27FC236}">
                <a16:creationId xmlns:a16="http://schemas.microsoft.com/office/drawing/2014/main" id="{586C0B45-F099-FA45-B185-DA566313596C}"/>
              </a:ext>
            </a:extLst>
          </p:cNvPr>
          <p:cNvSpPr>
            <a:spLocks noGrp="1"/>
          </p:cNvSpPr>
          <p:nvPr>
            <p:ph type="title"/>
          </p:nvPr>
        </p:nvSpPr>
        <p:spPr>
          <a:xfrm>
            <a:off x="838200" y="197708"/>
            <a:ext cx="10515600" cy="815546"/>
          </a:xfrm>
        </p:spPr>
        <p:txBody>
          <a:bodyPr>
            <a:normAutofit/>
          </a:bodyPr>
          <a:lstStyle/>
          <a:p>
            <a:r>
              <a:rPr lang="en-US" dirty="0">
                <a:solidFill>
                  <a:schemeClr val="bg1"/>
                </a:solidFill>
              </a:rPr>
              <a:t>Message Feature</a:t>
            </a:r>
          </a:p>
        </p:txBody>
      </p:sp>
      <p:sp>
        <p:nvSpPr>
          <p:cNvPr id="5" name="TextBox 4">
            <a:extLst>
              <a:ext uri="{FF2B5EF4-FFF2-40B4-BE49-F238E27FC236}">
                <a16:creationId xmlns:a16="http://schemas.microsoft.com/office/drawing/2014/main" id="{AE8C6A75-36FB-5041-89C2-7B200C8EFAC0}"/>
              </a:ext>
            </a:extLst>
          </p:cNvPr>
          <p:cNvSpPr txBox="1"/>
          <p:nvPr/>
        </p:nvSpPr>
        <p:spPr>
          <a:xfrm>
            <a:off x="554370" y="1394741"/>
            <a:ext cx="11465834" cy="707886"/>
          </a:xfrm>
          <a:prstGeom prst="rect">
            <a:avLst/>
          </a:prstGeom>
          <a:noFill/>
        </p:spPr>
        <p:txBody>
          <a:bodyPr wrap="square" rtlCol="0">
            <a:spAutoFit/>
          </a:bodyPr>
          <a:lstStyle/>
          <a:p>
            <a:r>
              <a:rPr lang="en-US" sz="2000" dirty="0">
                <a:cs typeface="Calibri" panose="020F0502020204030204" pitchFamily="34" charset="0"/>
              </a:rPr>
              <a:t>On the bottom left of the screen, there is a “Messages” box. Click this to open a window to send the Buyer a message.</a:t>
            </a:r>
            <a:endParaRPr lang="en-US" sz="1400" dirty="0">
              <a:cs typeface="Calibri" panose="020F0502020204030204" pitchFamily="34" charset="0"/>
            </a:endParaRPr>
          </a:p>
        </p:txBody>
      </p:sp>
      <p:pic>
        <p:nvPicPr>
          <p:cNvPr id="6" name="Picture 5">
            <a:extLst>
              <a:ext uri="{FF2B5EF4-FFF2-40B4-BE49-F238E27FC236}">
                <a16:creationId xmlns:a16="http://schemas.microsoft.com/office/drawing/2014/main" id="{E19AA32D-26E7-4A27-9734-8EEFDFC6C90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449691" y="2102627"/>
            <a:ext cx="4927053" cy="3520314"/>
          </a:xfrm>
          <a:prstGeom prst="rect">
            <a:avLst/>
          </a:prstGeom>
        </p:spPr>
      </p:pic>
      <p:sp>
        <p:nvSpPr>
          <p:cNvPr id="9" name="Arrow: Right 8">
            <a:extLst>
              <a:ext uri="{FF2B5EF4-FFF2-40B4-BE49-F238E27FC236}">
                <a16:creationId xmlns:a16="http://schemas.microsoft.com/office/drawing/2014/main" id="{9486759C-DA4A-4EAE-B534-A4E5EB5B6E57}"/>
              </a:ext>
            </a:extLst>
          </p:cNvPr>
          <p:cNvSpPr/>
          <p:nvPr/>
        </p:nvSpPr>
        <p:spPr>
          <a:xfrm>
            <a:off x="2479360" y="4666593"/>
            <a:ext cx="970331" cy="493987"/>
          </a:xfrm>
          <a:prstGeom prs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504587462"/>
      </p:ext>
    </p:extLst>
  </p:cSld>
  <p:clrMapOvr>
    <a:masterClrMapping/>
  </p:clrMapOvr>
</p:sld>
</file>

<file path=ppt/theme/theme1.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724</TotalTime>
  <Words>939</Words>
  <Application>Microsoft Office PowerPoint</Application>
  <PresentationFormat>Widescreen</PresentationFormat>
  <Paragraphs>129</Paragraphs>
  <Slides>19</Slides>
  <Notes>19</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19</vt:i4>
      </vt:variant>
    </vt:vector>
  </HeadingPairs>
  <TitlesOfParts>
    <vt:vector size="24" baseType="lpstr">
      <vt:lpstr>Arial</vt:lpstr>
      <vt:lpstr>Calibri</vt:lpstr>
      <vt:lpstr>Calibri Light</vt:lpstr>
      <vt:lpstr>Garamond</vt:lpstr>
      <vt:lpstr>1_Office Theme</vt:lpstr>
      <vt:lpstr>eSourcing Training for Suppliers </vt:lpstr>
      <vt:lpstr>What is Coupa?</vt:lpstr>
      <vt:lpstr>How to Participate in a Sourcing Event</vt:lpstr>
      <vt:lpstr>Event invitation email</vt:lpstr>
      <vt:lpstr>Intent to Participate</vt:lpstr>
      <vt:lpstr>View Event</vt:lpstr>
      <vt:lpstr>Bid Response (Attachments)</vt:lpstr>
      <vt:lpstr>Bid Response (Attachments)</vt:lpstr>
      <vt:lpstr>Message Feature</vt:lpstr>
      <vt:lpstr>Bid Response (Delivery section)</vt:lpstr>
      <vt:lpstr>Bid Response (Pricing)</vt:lpstr>
      <vt:lpstr>Bid Response (Pricing)</vt:lpstr>
      <vt:lpstr>Bid Response (Submit)</vt:lpstr>
      <vt:lpstr>Response Submitted</vt:lpstr>
      <vt:lpstr>Shortlist (Follow-On Event)</vt:lpstr>
      <vt:lpstr>Shortlist (Follow-On Event)</vt:lpstr>
      <vt:lpstr>Shortlist (Follow-On Event)</vt:lpstr>
      <vt:lpstr>Shortlist (Follow-On Event)</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Stakeholder Advisory Team Kickoff June 2, 2020</dc:title>
  <dc:creator>Jamie Barbour</dc:creator>
  <cp:lastModifiedBy>Davignon, Liza</cp:lastModifiedBy>
  <cp:revision>167</cp:revision>
  <cp:lastPrinted>2020-05-30T13:09:06Z</cp:lastPrinted>
  <dcterms:created xsi:type="dcterms:W3CDTF">2020-05-28T21:34:21Z</dcterms:created>
  <dcterms:modified xsi:type="dcterms:W3CDTF">2022-02-04T21:40:56Z</dcterms:modified>
</cp:coreProperties>
</file>