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304" r:id="rId3"/>
    <p:sldId id="302" r:id="rId4"/>
    <p:sldId id="259" r:id="rId5"/>
    <p:sldId id="300" r:id="rId6"/>
    <p:sldId id="280" r:id="rId7"/>
    <p:sldId id="284" r:id="rId8"/>
    <p:sldId id="295" r:id="rId9"/>
    <p:sldId id="261" r:id="rId10"/>
    <p:sldId id="305" r:id="rId11"/>
    <p:sldId id="262" r:id="rId12"/>
    <p:sldId id="263" r:id="rId13"/>
    <p:sldId id="267" r:id="rId14"/>
    <p:sldId id="269" r:id="rId15"/>
    <p:sldId id="270" r:id="rId16"/>
    <p:sldId id="271" r:id="rId17"/>
    <p:sldId id="272" r:id="rId18"/>
    <p:sldId id="294" r:id="rId19"/>
    <p:sldId id="257" r:id="rId20"/>
    <p:sldId id="273" r:id="rId21"/>
    <p:sldId id="260" r:id="rId22"/>
    <p:sldId id="264" r:id="rId23"/>
    <p:sldId id="265" r:id="rId24"/>
    <p:sldId id="266" r:id="rId25"/>
    <p:sldId id="281" r:id="rId26"/>
    <p:sldId id="275" r:id="rId27"/>
    <p:sldId id="276" r:id="rId28"/>
    <p:sldId id="298" r:id="rId29"/>
    <p:sldId id="283" r:id="rId30"/>
    <p:sldId id="274" r:id="rId31"/>
    <p:sldId id="279" r:id="rId32"/>
    <p:sldId id="293" r:id="rId33"/>
    <p:sldId id="289" r:id="rId34"/>
    <p:sldId id="282" r:id="rId35"/>
    <p:sldId id="285" r:id="rId36"/>
    <p:sldId id="286" r:id="rId37"/>
    <p:sldId id="287" r:id="rId38"/>
    <p:sldId id="288" r:id="rId39"/>
    <p:sldId id="290" r:id="rId40"/>
    <p:sldId id="301" r:id="rId41"/>
    <p:sldId id="303" r:id="rId42"/>
    <p:sldId id="291" r:id="rId43"/>
    <p:sldId id="27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Number of Days to Go Around the World</a:t>
            </a:r>
            <a:endParaRPr lang="en-US" dirty="0"/>
          </a:p>
        </c:rich>
      </c:tx>
      <c:overlay val="0"/>
    </c:title>
    <c:autoTitleDeleted val="0"/>
    <c:plotArea>
      <c:layout/>
      <c:lineChart>
        <c:grouping val="standard"/>
        <c:varyColors val="0"/>
        <c:ser>
          <c:idx val="0"/>
          <c:order val="0"/>
          <c:tx>
            <c:strRef>
              <c:f>Sheet1!$B$1</c:f>
              <c:strCache>
                <c:ptCount val="1"/>
                <c:pt idx="0">
                  <c:v>Series 1</c:v>
                </c:pt>
              </c:strCache>
            </c:strRef>
          </c:tx>
          <c:marker>
            <c:symbol val="none"/>
          </c:marker>
          <c:cat>
            <c:numRef>
              <c:f>Sheet1!$A$2:$A$8</c:f>
              <c:numCache>
                <c:formatCode>General</c:formatCode>
                <c:ptCount val="7"/>
                <c:pt idx="0">
                  <c:v>1850</c:v>
                </c:pt>
                <c:pt idx="1">
                  <c:v>1875</c:v>
                </c:pt>
                <c:pt idx="2">
                  <c:v>1900</c:v>
                </c:pt>
                <c:pt idx="3">
                  <c:v>1925</c:v>
                </c:pt>
                <c:pt idx="4">
                  <c:v>1950</c:v>
                </c:pt>
                <c:pt idx="5">
                  <c:v>1975</c:v>
                </c:pt>
                <c:pt idx="6">
                  <c:v>2000</c:v>
                </c:pt>
              </c:numCache>
            </c:numRef>
          </c:cat>
          <c:val>
            <c:numRef>
              <c:f>Sheet1!$B$2:$B$8</c:f>
              <c:numCache>
                <c:formatCode>General</c:formatCode>
                <c:ptCount val="7"/>
                <c:pt idx="0">
                  <c:v>360</c:v>
                </c:pt>
                <c:pt idx="1">
                  <c:v>150</c:v>
                </c:pt>
                <c:pt idx="2">
                  <c:v>90</c:v>
                </c:pt>
                <c:pt idx="3">
                  <c:v>50</c:v>
                </c:pt>
                <c:pt idx="4">
                  <c:v>5</c:v>
                </c:pt>
                <c:pt idx="5">
                  <c:v>2</c:v>
                </c:pt>
                <c:pt idx="6">
                  <c:v>1</c:v>
                </c:pt>
              </c:numCache>
            </c:numRef>
          </c:val>
          <c:smooth val="0"/>
        </c:ser>
        <c:dLbls>
          <c:showLegendKey val="0"/>
          <c:showVal val="0"/>
          <c:showCatName val="0"/>
          <c:showSerName val="0"/>
          <c:showPercent val="0"/>
          <c:showBubbleSize val="0"/>
        </c:dLbls>
        <c:marker val="1"/>
        <c:smooth val="0"/>
        <c:axId val="43175936"/>
        <c:axId val="112717184"/>
      </c:lineChart>
      <c:catAx>
        <c:axId val="43175936"/>
        <c:scaling>
          <c:orientation val="minMax"/>
        </c:scaling>
        <c:delete val="0"/>
        <c:axPos val="b"/>
        <c:numFmt formatCode="General" sourceLinked="1"/>
        <c:majorTickMark val="out"/>
        <c:minorTickMark val="none"/>
        <c:tickLblPos val="nextTo"/>
        <c:txPr>
          <a:bodyPr/>
          <a:lstStyle/>
          <a:p>
            <a:pPr>
              <a:defRPr sz="1200"/>
            </a:pPr>
            <a:endParaRPr lang="en-US"/>
          </a:p>
        </c:txPr>
        <c:crossAx val="112717184"/>
        <c:crosses val="autoZero"/>
        <c:auto val="1"/>
        <c:lblAlgn val="ctr"/>
        <c:lblOffset val="100"/>
        <c:noMultiLvlLbl val="0"/>
      </c:catAx>
      <c:valAx>
        <c:axId val="112717184"/>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43175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World Population  in Billions</a:t>
            </a:r>
            <a:endParaRPr lang="en-US" dirty="0"/>
          </a:p>
        </c:rich>
      </c:tx>
      <c:overlay val="0"/>
    </c:title>
    <c:autoTitleDeleted val="0"/>
    <c:plotArea>
      <c:layout/>
      <c:lineChart>
        <c:grouping val="stacked"/>
        <c:varyColors val="0"/>
        <c:ser>
          <c:idx val="0"/>
          <c:order val="0"/>
          <c:tx>
            <c:strRef>
              <c:f>Sheet1!$B$1</c:f>
              <c:strCache>
                <c:ptCount val="1"/>
                <c:pt idx="0">
                  <c:v>Series 1</c:v>
                </c:pt>
              </c:strCache>
            </c:strRef>
          </c:tx>
          <c:spPr>
            <a:ln>
              <a:solidFill>
                <a:srgbClr val="FF0000"/>
              </a:solidFill>
            </a:ln>
          </c:spPr>
          <c:marker>
            <c:symbol val="none"/>
          </c:marker>
          <c:cat>
            <c:numRef>
              <c:f>Sheet1!$A$2:$A$8</c:f>
              <c:numCache>
                <c:formatCode>General</c:formatCode>
                <c:ptCount val="7"/>
                <c:pt idx="0">
                  <c:v>1850</c:v>
                </c:pt>
                <c:pt idx="1">
                  <c:v>1875</c:v>
                </c:pt>
                <c:pt idx="2">
                  <c:v>1900</c:v>
                </c:pt>
                <c:pt idx="3">
                  <c:v>1925</c:v>
                </c:pt>
                <c:pt idx="4">
                  <c:v>1950</c:v>
                </c:pt>
                <c:pt idx="5">
                  <c:v>1975</c:v>
                </c:pt>
                <c:pt idx="6">
                  <c:v>2000</c:v>
                </c:pt>
              </c:numCache>
            </c:numRef>
          </c:cat>
          <c:val>
            <c:numRef>
              <c:f>Sheet1!$B$2:$B$8</c:f>
              <c:numCache>
                <c:formatCode>General</c:formatCode>
                <c:ptCount val="7"/>
                <c:pt idx="0">
                  <c:v>0.2</c:v>
                </c:pt>
                <c:pt idx="1">
                  <c:v>0.5</c:v>
                </c:pt>
                <c:pt idx="2">
                  <c:v>0.8</c:v>
                </c:pt>
                <c:pt idx="3">
                  <c:v>1.2</c:v>
                </c:pt>
                <c:pt idx="4">
                  <c:v>2.4</c:v>
                </c:pt>
                <c:pt idx="5">
                  <c:v>4</c:v>
                </c:pt>
                <c:pt idx="6">
                  <c:v>6.4</c:v>
                </c:pt>
              </c:numCache>
            </c:numRef>
          </c:val>
          <c:smooth val="0"/>
        </c:ser>
        <c:dLbls>
          <c:showLegendKey val="0"/>
          <c:showVal val="0"/>
          <c:showCatName val="0"/>
          <c:showSerName val="0"/>
          <c:showPercent val="0"/>
          <c:showBubbleSize val="0"/>
        </c:dLbls>
        <c:marker val="1"/>
        <c:smooth val="0"/>
        <c:axId val="43291136"/>
        <c:axId val="112719488"/>
      </c:lineChart>
      <c:catAx>
        <c:axId val="43291136"/>
        <c:scaling>
          <c:orientation val="minMax"/>
        </c:scaling>
        <c:delete val="0"/>
        <c:axPos val="b"/>
        <c:numFmt formatCode="General" sourceLinked="1"/>
        <c:majorTickMark val="out"/>
        <c:minorTickMark val="none"/>
        <c:tickLblPos val="nextTo"/>
        <c:txPr>
          <a:bodyPr/>
          <a:lstStyle/>
          <a:p>
            <a:pPr>
              <a:defRPr sz="1100"/>
            </a:pPr>
            <a:endParaRPr lang="en-US"/>
          </a:p>
        </c:txPr>
        <c:crossAx val="112719488"/>
        <c:crosses val="autoZero"/>
        <c:auto val="1"/>
        <c:lblAlgn val="ctr"/>
        <c:lblOffset val="100"/>
        <c:noMultiLvlLbl val="0"/>
      </c:catAx>
      <c:valAx>
        <c:axId val="112719488"/>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43291136"/>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3B0D131A-9678-4393-AA36-7DE2F14717C5}" type="datetimeFigureOut">
              <a:rPr lang="en-US" smtClean="0"/>
              <a:t>2/18/2016</a:t>
            </a:fld>
            <a:endParaRPr lang="en-US"/>
          </a:p>
        </p:txBody>
      </p:sp>
      <p:sp>
        <p:nvSpPr>
          <p:cNvPr id="16" name="Slide Number Placeholder 15"/>
          <p:cNvSpPr>
            <a:spLocks noGrp="1"/>
          </p:cNvSpPr>
          <p:nvPr>
            <p:ph type="sldNum" sz="quarter" idx="11"/>
          </p:nvPr>
        </p:nvSpPr>
        <p:spPr/>
        <p:txBody>
          <a:bodyPr/>
          <a:lstStyle/>
          <a:p>
            <a:fld id="{0AE98931-AD28-4528-BC94-4309F77116B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D131A-9678-4393-AA36-7DE2F14717C5}"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8931-AD28-4528-BC94-4309F77116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0D131A-9678-4393-AA36-7DE2F14717C5}"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8931-AD28-4528-BC94-4309F77116B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440191-9BE4-4323-BB86-FF448BFE55A2}" type="slidenum">
              <a:rPr lang="en-US"/>
              <a:pPr>
                <a:defRPr/>
              </a:pPr>
              <a:t>‹#›</a:t>
            </a:fld>
            <a:endParaRPr lang="en-US"/>
          </a:p>
        </p:txBody>
      </p:sp>
    </p:spTree>
    <p:extLst>
      <p:ext uri="{BB962C8B-B14F-4D97-AF65-F5344CB8AC3E}">
        <p14:creationId xmlns:p14="http://schemas.microsoft.com/office/powerpoint/2010/main" val="21148594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3B0D131A-9678-4393-AA36-7DE2F14717C5}" type="datetimeFigureOut">
              <a:rPr lang="en-US" smtClean="0"/>
              <a:t>2/18/2016</a:t>
            </a:fld>
            <a:endParaRPr lang="en-US"/>
          </a:p>
        </p:txBody>
      </p:sp>
      <p:sp>
        <p:nvSpPr>
          <p:cNvPr id="15" name="Slide Number Placeholder 14"/>
          <p:cNvSpPr>
            <a:spLocks noGrp="1"/>
          </p:cNvSpPr>
          <p:nvPr>
            <p:ph type="sldNum" sz="quarter" idx="11"/>
          </p:nvPr>
        </p:nvSpPr>
        <p:spPr/>
        <p:txBody>
          <a:bodyPr/>
          <a:lstStyle/>
          <a:p>
            <a:fld id="{0AE98931-AD28-4528-BC94-4309F77116B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B0D131A-9678-4393-AA36-7DE2F14717C5}" type="datetimeFigureOut">
              <a:rPr lang="en-US" smtClean="0"/>
              <a:t>2/18/2016</a:t>
            </a:fld>
            <a:endParaRPr lang="en-US"/>
          </a:p>
        </p:txBody>
      </p:sp>
      <p:sp>
        <p:nvSpPr>
          <p:cNvPr id="13" name="Slide Number Placeholder 12"/>
          <p:cNvSpPr>
            <a:spLocks noGrp="1"/>
          </p:cNvSpPr>
          <p:nvPr>
            <p:ph type="sldNum" sz="quarter" idx="11"/>
          </p:nvPr>
        </p:nvSpPr>
        <p:spPr/>
        <p:txBody>
          <a:bodyPr/>
          <a:lstStyle/>
          <a:p>
            <a:fld id="{0AE98931-AD28-4528-BC94-4309F77116B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B0D131A-9678-4393-AA36-7DE2F14717C5}" type="datetimeFigureOut">
              <a:rPr lang="en-US" smtClean="0"/>
              <a:t>2/18/2016</a:t>
            </a:fld>
            <a:endParaRPr lang="en-US"/>
          </a:p>
        </p:txBody>
      </p:sp>
      <p:sp>
        <p:nvSpPr>
          <p:cNvPr id="9" name="Slide Number Placeholder 8"/>
          <p:cNvSpPr>
            <a:spLocks noGrp="1"/>
          </p:cNvSpPr>
          <p:nvPr>
            <p:ph type="sldNum" sz="quarter" idx="11"/>
          </p:nvPr>
        </p:nvSpPr>
        <p:spPr/>
        <p:txBody>
          <a:bodyPr/>
          <a:lstStyle/>
          <a:p>
            <a:fld id="{0AE98931-AD28-4528-BC94-4309F77116B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3B0D131A-9678-4393-AA36-7DE2F14717C5}" type="datetimeFigureOut">
              <a:rPr lang="en-US" smtClean="0"/>
              <a:t>2/18/2016</a:t>
            </a:fld>
            <a:endParaRPr lang="en-US"/>
          </a:p>
        </p:txBody>
      </p:sp>
      <p:sp>
        <p:nvSpPr>
          <p:cNvPr id="15" name="Slide Number Placeholder 14"/>
          <p:cNvSpPr>
            <a:spLocks noGrp="1"/>
          </p:cNvSpPr>
          <p:nvPr>
            <p:ph type="sldNum" sz="quarter" idx="11"/>
          </p:nvPr>
        </p:nvSpPr>
        <p:spPr/>
        <p:txBody>
          <a:bodyPr/>
          <a:lstStyle/>
          <a:p>
            <a:fld id="{0AE98931-AD28-4528-BC94-4309F77116B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3B0D131A-9678-4393-AA36-7DE2F14717C5}" type="datetimeFigureOut">
              <a:rPr lang="en-US" smtClean="0"/>
              <a:t>2/18/2016</a:t>
            </a:fld>
            <a:endParaRPr lang="en-US"/>
          </a:p>
        </p:txBody>
      </p:sp>
      <p:sp>
        <p:nvSpPr>
          <p:cNvPr id="8" name="Slide Number Placeholder 7"/>
          <p:cNvSpPr>
            <a:spLocks noGrp="1"/>
          </p:cNvSpPr>
          <p:nvPr>
            <p:ph type="sldNum" sz="quarter" idx="11"/>
          </p:nvPr>
        </p:nvSpPr>
        <p:spPr/>
        <p:txBody>
          <a:bodyPr/>
          <a:lstStyle/>
          <a:p>
            <a:fld id="{0AE98931-AD28-4528-BC94-4309F77116B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0D131A-9678-4393-AA36-7DE2F14717C5}" type="datetimeFigureOut">
              <a:rPr lang="en-US" smtClean="0"/>
              <a:t>2/18/2016</a:t>
            </a:fld>
            <a:endParaRPr lang="en-US"/>
          </a:p>
        </p:txBody>
      </p:sp>
      <p:sp>
        <p:nvSpPr>
          <p:cNvPr id="6" name="Slide Number Placeholder 5"/>
          <p:cNvSpPr>
            <a:spLocks noGrp="1"/>
          </p:cNvSpPr>
          <p:nvPr>
            <p:ph type="sldNum" sz="quarter" idx="11"/>
          </p:nvPr>
        </p:nvSpPr>
        <p:spPr/>
        <p:txBody>
          <a:bodyPr/>
          <a:lstStyle/>
          <a:p>
            <a:fld id="{0AE98931-AD28-4528-BC94-4309F77116B7}"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B0D131A-9678-4393-AA36-7DE2F14717C5}" type="datetimeFigureOut">
              <a:rPr lang="en-US" smtClean="0"/>
              <a:t>2/18/2016</a:t>
            </a:fld>
            <a:endParaRPr lang="en-US"/>
          </a:p>
        </p:txBody>
      </p:sp>
      <p:sp>
        <p:nvSpPr>
          <p:cNvPr id="16" name="Slide Number Placeholder 15"/>
          <p:cNvSpPr>
            <a:spLocks noGrp="1"/>
          </p:cNvSpPr>
          <p:nvPr>
            <p:ph type="sldNum" sz="quarter" idx="11"/>
          </p:nvPr>
        </p:nvSpPr>
        <p:spPr/>
        <p:txBody>
          <a:bodyPr/>
          <a:lstStyle/>
          <a:p>
            <a:fld id="{0AE98931-AD28-4528-BC94-4309F77116B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3B0D131A-9678-4393-AA36-7DE2F14717C5}" type="datetimeFigureOut">
              <a:rPr lang="en-US" smtClean="0"/>
              <a:t>2/18/2016</a:t>
            </a:fld>
            <a:endParaRPr lang="en-US"/>
          </a:p>
        </p:txBody>
      </p:sp>
      <p:sp>
        <p:nvSpPr>
          <p:cNvPr id="14" name="Slide Number Placeholder 13"/>
          <p:cNvSpPr>
            <a:spLocks noGrp="1"/>
          </p:cNvSpPr>
          <p:nvPr>
            <p:ph type="sldNum" sz="quarter" idx="11"/>
          </p:nvPr>
        </p:nvSpPr>
        <p:spPr/>
        <p:txBody>
          <a:bodyPr/>
          <a:lstStyle/>
          <a:p>
            <a:fld id="{0AE98931-AD28-4528-BC94-4309F77116B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B0D131A-9678-4393-AA36-7DE2F14717C5}" type="datetimeFigureOut">
              <a:rPr lang="en-US" smtClean="0"/>
              <a:t>2/18/2016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AE98931-AD28-4528-BC94-4309F77116B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hyperlink" Target="http://www.cdc.gov/mmwr/preview/mmwrhtml/00056796.htm" TargetMode="Externa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hyperlink" Target="http://www.cdc.gov/mmwr/preview/mmwrhtml/00056796.ht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imgres?imgurl&amp;imgrefurl=http://www.metgroup.com/tag/branding/&amp;h=0&amp;w=0&amp;tbnid=J-J9Obe18I8c4M&amp;zoom=1&amp;tbnh=178&amp;tbnw=283&amp;docid=b0Xa2gsg9OxLUM&amp;tbm=isch&amp;ei=OiBiVNrMBoeRyQTLhIHwBw&amp;ved=0CAoQsCUoA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www.globalhealth.gov/global-health-topics/global-health-security/" TargetMode="External"/><Relationship Id="rId13" Type="http://schemas.openxmlformats.org/officeDocument/2006/relationships/hyperlink" Target="http://www.dshs.state.tx.us/news/updates.shtm" TargetMode="External"/><Relationship Id="rId3" Type="http://schemas.openxmlformats.org/officeDocument/2006/relationships/hyperlink" Target="http://www.cdc.gov/globalhealth/security/" TargetMode="External"/><Relationship Id="rId7" Type="http://schemas.openxmlformats.org/officeDocument/2006/relationships/hyperlink" Target="http://www.asm.org/" TargetMode="External"/><Relationship Id="rId12" Type="http://schemas.openxmlformats.org/officeDocument/2006/relationships/hyperlink" Target="http://www.whitehouse.gov/the-press-office/2011/09/22/fact-sheet-global-health-security" TargetMode="External"/><Relationship Id="rId2" Type="http://schemas.openxmlformats.org/officeDocument/2006/relationships/hyperlink" Target="http://www.globalhealth.gov/" TargetMode="External"/><Relationship Id="rId1" Type="http://schemas.openxmlformats.org/officeDocument/2006/relationships/slideLayout" Target="../slideLayouts/slideLayout2.xml"/><Relationship Id="rId6" Type="http://schemas.openxmlformats.org/officeDocument/2006/relationships/hyperlink" Target="http://secure.apha.org/imis/ItemDetail?iProductCode=978-087553-0185&amp;CATEGORY=BK" TargetMode="External"/><Relationship Id="rId11" Type="http://schemas.openxmlformats.org/officeDocument/2006/relationships/hyperlink" Target="http://www.neha.org/" TargetMode="External"/><Relationship Id="rId5" Type="http://schemas.openxmlformats.org/officeDocument/2006/relationships/hyperlink" Target="http://www.apha.org/" TargetMode="External"/><Relationship Id="rId10" Type="http://schemas.openxmlformats.org/officeDocument/2006/relationships/hyperlink" Target="http://www.apic.org/" TargetMode="External"/><Relationship Id="rId4" Type="http://schemas.openxmlformats.org/officeDocument/2006/relationships/hyperlink" Target="http://www.absa.org/" TargetMode="External"/><Relationship Id="rId9" Type="http://schemas.openxmlformats.org/officeDocument/2006/relationships/hyperlink" Target="http://emergency.cdc.gov/HAN/"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davidgillespie.org/wp-content/uploads/2014/01/who-logo.png" TargetMode="External"/><Relationship Id="rId2" Type="http://schemas.openxmlformats.org/officeDocument/2006/relationships/hyperlink" Target="http://www.google.com/url?sa=i&amp;rct=j&amp;q=&amp;esrc=s&amp;source=images&amp;cd=&amp;cad=rja&amp;uact=8&amp;ved=0CAcQjRw&amp;url=http://davidgillespie.org/the-world-health-organisation-has-taken-a-tough-stand-on-sugar-its-about-time-we-listened/&amp;ei=xR9iVPjwNYa1yQScuYLIAg&amp;bvm=bv.79189006,d.aWw&amp;psig=AFQjCNFwmrHY_bajSiz3B43CWvQ4EM1GkQ&amp;ust=1415803185275060"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295" y="685800"/>
            <a:ext cx="8153400" cy="2123658"/>
          </a:xfrm>
          <a:prstGeom prst="rect">
            <a:avLst/>
          </a:prstGeom>
        </p:spPr>
        <p:txBody>
          <a:bodyPr wrap="square">
            <a:spAutoFit/>
          </a:bodyPr>
          <a:lstStyle/>
          <a:p>
            <a:r>
              <a:rPr lang="en-US" sz="4400" dirty="0"/>
              <a:t>What </a:t>
            </a:r>
            <a:r>
              <a:rPr lang="en-US" sz="4400" dirty="0" smtClean="0"/>
              <a:t>Every </a:t>
            </a:r>
            <a:r>
              <a:rPr lang="en-US" sz="4400" smtClean="0"/>
              <a:t>Safety Professional Should </a:t>
            </a:r>
            <a:r>
              <a:rPr lang="en-US" sz="4400" dirty="0" smtClean="0"/>
              <a:t>Know </a:t>
            </a:r>
            <a:r>
              <a:rPr lang="en-US" sz="4400" dirty="0"/>
              <a:t>About </a:t>
            </a:r>
            <a:endParaRPr lang="en-US" sz="4400" dirty="0" smtClean="0"/>
          </a:p>
          <a:p>
            <a:r>
              <a:rPr lang="en-US" sz="4400" dirty="0" smtClean="0">
                <a:solidFill>
                  <a:srgbClr val="FFC000"/>
                </a:solidFill>
              </a:rPr>
              <a:t>“</a:t>
            </a:r>
            <a:r>
              <a:rPr lang="en-US" sz="4400" dirty="0">
                <a:solidFill>
                  <a:srgbClr val="FFC000"/>
                </a:solidFill>
              </a:rPr>
              <a:t>Global Health Security”</a:t>
            </a:r>
          </a:p>
        </p:txBody>
      </p:sp>
      <p:sp>
        <p:nvSpPr>
          <p:cNvPr id="3" name="Rectangle 2"/>
          <p:cNvSpPr/>
          <p:nvPr/>
        </p:nvSpPr>
        <p:spPr>
          <a:xfrm>
            <a:off x="1407207" y="5334000"/>
            <a:ext cx="7315200" cy="1231106"/>
          </a:xfrm>
          <a:prstGeom prst="rect">
            <a:avLst/>
          </a:prstGeom>
        </p:spPr>
        <p:txBody>
          <a:bodyPr wrap="square">
            <a:spAutoFit/>
          </a:bodyPr>
          <a:lstStyle/>
          <a:p>
            <a:pPr algn="r"/>
            <a:r>
              <a:rPr lang="en-US" dirty="0"/>
              <a:t>Robert Emery </a:t>
            </a:r>
            <a:r>
              <a:rPr lang="en-US" dirty="0" err="1"/>
              <a:t>DrPH</a:t>
            </a:r>
            <a:r>
              <a:rPr lang="en-US" dirty="0"/>
              <a:t>, CHP, CIH, CBSP, CSP, CHMM, CPP, ARM</a:t>
            </a:r>
          </a:p>
          <a:p>
            <a:pPr algn="r"/>
            <a:r>
              <a:rPr lang="en-US" sz="1400" dirty="0"/>
              <a:t>Professor of Occupational </a:t>
            </a:r>
            <a:r>
              <a:rPr lang="en-US" sz="1400" dirty="0" smtClean="0"/>
              <a:t>Health</a:t>
            </a:r>
          </a:p>
          <a:p>
            <a:pPr algn="r"/>
            <a:r>
              <a:rPr lang="en-US" sz="1400" dirty="0" smtClean="0"/>
              <a:t>The University of Texas School of Public Health</a:t>
            </a:r>
            <a:endParaRPr lang="en-US" sz="1400" dirty="0"/>
          </a:p>
          <a:p>
            <a:pPr algn="r"/>
            <a:r>
              <a:rPr lang="en-US" sz="1400" dirty="0"/>
              <a:t>Vice President for Safety, Health, Environment &amp; Risk </a:t>
            </a:r>
            <a:r>
              <a:rPr lang="en-US" sz="1400" dirty="0" smtClean="0"/>
              <a:t>Management</a:t>
            </a:r>
          </a:p>
          <a:p>
            <a:pPr algn="r"/>
            <a:r>
              <a:rPr lang="en-US" sz="1400" dirty="0" smtClean="0"/>
              <a:t>The University of Texas Health Science Center at Houston</a:t>
            </a:r>
            <a:endParaRPr lang="en-US" sz="1400" dirty="0"/>
          </a:p>
        </p:txBody>
      </p:sp>
      <p:pic>
        <p:nvPicPr>
          <p:cNvPr id="4" name="Picture 2" descr="G:\UT Logos\UTH_wht+uthsch_vert_lrg.png"/>
          <p:cNvPicPr>
            <a:picLocks noChangeAspect="1" noChangeArrowheads="1"/>
          </p:cNvPicPr>
          <p:nvPr/>
        </p:nvPicPr>
        <p:blipFill>
          <a:blip r:embed="rId2" cstate="print"/>
          <a:srcRect/>
          <a:stretch>
            <a:fillRect/>
          </a:stretch>
        </p:blipFill>
        <p:spPr bwMode="auto">
          <a:xfrm>
            <a:off x="3810000" y="3505200"/>
            <a:ext cx="1524000" cy="867218"/>
          </a:xfrm>
          <a:prstGeom prst="rect">
            <a:avLst/>
          </a:prstGeom>
          <a:noFill/>
        </p:spPr>
      </p:pic>
    </p:spTree>
    <p:extLst>
      <p:ext uri="{BB962C8B-B14F-4D97-AF65-F5344CB8AC3E}">
        <p14:creationId xmlns:p14="http://schemas.microsoft.com/office/powerpoint/2010/main" val="209353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uTWEATUzgxk/TXQoTibILtI/AAAAAAAAAAM/eyirotYDmXo/s1600/2004_01_healthst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96325"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996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09800"/>
            <a:ext cx="7467600" cy="3657599"/>
          </a:xfrm>
        </p:spPr>
        <p:txBody>
          <a:bodyPr>
            <a:normAutofit lnSpcReduction="10000"/>
          </a:bodyPr>
          <a:lstStyle/>
          <a:p>
            <a:r>
              <a:rPr lang="en-US" dirty="0" smtClean="0"/>
              <a:t>The contagious characteristic of infectious disease was recognized in early epidemics, but the knowledge of the epidemiological basis of disease spread was lacking</a:t>
            </a:r>
          </a:p>
          <a:p>
            <a:endParaRPr lang="en-US" dirty="0" smtClean="0"/>
          </a:p>
          <a:p>
            <a:r>
              <a:rPr lang="en-US" dirty="0" smtClean="0"/>
              <a:t>For example, leprosy was considered highly contagious and equated religiously with sin.</a:t>
            </a:r>
          </a:p>
          <a:p>
            <a:endParaRPr lang="en-US" dirty="0" smtClean="0"/>
          </a:p>
          <a:p>
            <a:r>
              <a:rPr lang="en-US" dirty="0" smtClean="0"/>
              <a:t>In the Middle Ages, lepers were literally stricken from society and often delivered a “Mass of Separation” wherein a Priest issued specific orders to exclude them from interacting in public</a:t>
            </a:r>
          </a:p>
          <a:p>
            <a:endParaRPr lang="en-US" dirty="0" smtClean="0"/>
          </a:p>
          <a:p>
            <a:endParaRPr lang="en-US" dirty="0"/>
          </a:p>
        </p:txBody>
      </p:sp>
      <p:sp>
        <p:nvSpPr>
          <p:cNvPr id="3" name="Title 2"/>
          <p:cNvSpPr>
            <a:spLocks noGrp="1"/>
          </p:cNvSpPr>
          <p:nvPr>
            <p:ph type="title"/>
          </p:nvPr>
        </p:nvSpPr>
        <p:spPr>
          <a:xfrm>
            <a:off x="457200" y="533400"/>
            <a:ext cx="7543800" cy="914400"/>
          </a:xfrm>
        </p:spPr>
        <p:txBody>
          <a:bodyPr/>
          <a:lstStyle/>
          <a:p>
            <a:r>
              <a:rPr lang="en-US" sz="4000" dirty="0" smtClean="0"/>
              <a:t>Early Epidemiology</a:t>
            </a:r>
            <a:endParaRPr lang="en-US" sz="4000" dirty="0"/>
          </a:p>
        </p:txBody>
      </p:sp>
    </p:spTree>
    <p:extLst>
      <p:ext uri="{BB962C8B-B14F-4D97-AF65-F5344CB8AC3E}">
        <p14:creationId xmlns:p14="http://schemas.microsoft.com/office/powerpoint/2010/main" val="1379501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7924800" cy="4648200"/>
          </a:xfrm>
        </p:spPr>
        <p:txBody>
          <a:bodyPr>
            <a:normAutofit fontScale="92500" lnSpcReduction="20000"/>
          </a:bodyPr>
          <a:lstStyle/>
          <a:p>
            <a:r>
              <a:rPr lang="en-US" dirty="0" smtClean="0"/>
              <a:t>Wrote “On Contagion, Contagious Disease and Their Treatment” in 1546</a:t>
            </a:r>
          </a:p>
          <a:p>
            <a:endParaRPr lang="en-US" dirty="0" smtClean="0"/>
          </a:p>
          <a:p>
            <a:r>
              <a:rPr lang="en-US" dirty="0" smtClean="0"/>
              <a:t>He proposed a revolutionary theory that infectious diseases were transmitted from person to person by invisible seeds he called “</a:t>
            </a:r>
            <a:r>
              <a:rPr lang="en-US" i="1" dirty="0" err="1" smtClean="0"/>
              <a:t>seminaria</a:t>
            </a:r>
            <a:r>
              <a:rPr lang="en-US" i="1" dirty="0" smtClean="0"/>
              <a:t>”</a:t>
            </a:r>
          </a:p>
          <a:p>
            <a:endParaRPr lang="en-US" dirty="0" smtClean="0"/>
          </a:p>
          <a:p>
            <a:r>
              <a:rPr lang="en-US" dirty="0" smtClean="0"/>
              <a:t>But he held to the ancient belief that these transmissions were influenced by the alignment of three planets: Mars, Saturn, and Jupiter</a:t>
            </a:r>
          </a:p>
          <a:p>
            <a:endParaRPr lang="en-US" dirty="0" smtClean="0"/>
          </a:p>
          <a:p>
            <a:r>
              <a:rPr lang="en-US" dirty="0" smtClean="0"/>
              <a:t>He postulated that the environment became polluted with </a:t>
            </a:r>
            <a:r>
              <a:rPr lang="en-US" dirty="0" err="1" smtClean="0"/>
              <a:t>seminaria</a:t>
            </a:r>
            <a:r>
              <a:rPr lang="en-US" dirty="0" smtClean="0"/>
              <a:t> when certain atmospheric and astrologic conditions occurred</a:t>
            </a:r>
          </a:p>
          <a:p>
            <a:endParaRPr lang="en-US" dirty="0" smtClean="0"/>
          </a:p>
          <a:p>
            <a:r>
              <a:rPr lang="en-US" dirty="0" smtClean="0"/>
              <a:t>It wasn’t until 200 years later with the invention of the microscope that his theory of </a:t>
            </a:r>
            <a:r>
              <a:rPr lang="en-US" dirty="0" err="1" smtClean="0"/>
              <a:t>seminaria</a:t>
            </a:r>
            <a:r>
              <a:rPr lang="en-US" dirty="0" smtClean="0"/>
              <a:t> would be confirmed with the visualization of microbes</a:t>
            </a:r>
            <a:endParaRPr lang="en-US" dirty="0"/>
          </a:p>
        </p:txBody>
      </p:sp>
      <p:sp>
        <p:nvSpPr>
          <p:cNvPr id="3" name="Title 2"/>
          <p:cNvSpPr>
            <a:spLocks noGrp="1"/>
          </p:cNvSpPr>
          <p:nvPr>
            <p:ph type="title"/>
          </p:nvPr>
        </p:nvSpPr>
        <p:spPr>
          <a:xfrm>
            <a:off x="457200" y="228600"/>
            <a:ext cx="7543800" cy="914400"/>
          </a:xfrm>
        </p:spPr>
        <p:txBody>
          <a:bodyPr/>
          <a:lstStyle/>
          <a:p>
            <a:r>
              <a:rPr lang="en-US" sz="4000" dirty="0" err="1" smtClean="0"/>
              <a:t>Fracastoro</a:t>
            </a:r>
            <a:r>
              <a:rPr lang="en-US" sz="4000" dirty="0" smtClean="0"/>
              <a:t> (1478-1553)</a:t>
            </a:r>
            <a:endParaRPr lang="en-US" sz="4000" dirty="0"/>
          </a:p>
        </p:txBody>
      </p:sp>
    </p:spTree>
    <p:extLst>
      <p:ext uri="{BB962C8B-B14F-4D97-AF65-F5344CB8AC3E}">
        <p14:creationId xmlns:p14="http://schemas.microsoft.com/office/powerpoint/2010/main" val="3763604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7924800" cy="4648200"/>
          </a:xfrm>
        </p:spPr>
        <p:txBody>
          <a:bodyPr>
            <a:normAutofit/>
          </a:bodyPr>
          <a:lstStyle/>
          <a:p>
            <a:r>
              <a:rPr lang="en-US" dirty="0" smtClean="0"/>
              <a:t>While the exact biological basis for many diseases had not yet been determined, the science of epidemiology emerged as a valuable tool in combating disease</a:t>
            </a:r>
          </a:p>
          <a:p>
            <a:endParaRPr lang="en-US" dirty="0" smtClean="0"/>
          </a:p>
          <a:p>
            <a:pPr lvl="1"/>
            <a:r>
              <a:rPr lang="en-US" dirty="0" smtClean="0"/>
              <a:t>John Snow (1813-1858) evaluated the transmission of cholera 30 years prior to the identification of the causative organism</a:t>
            </a:r>
          </a:p>
          <a:p>
            <a:pPr lvl="1"/>
            <a:endParaRPr lang="en-US" dirty="0" smtClean="0"/>
          </a:p>
          <a:p>
            <a:pPr lvl="1"/>
            <a:r>
              <a:rPr lang="en-US" dirty="0" smtClean="0"/>
              <a:t>William Budd (1868-1953) chronicled the transmission of typhoid fever 35 years prior to the isolation of </a:t>
            </a:r>
            <a:r>
              <a:rPr lang="en-US" i="1" dirty="0" smtClean="0"/>
              <a:t>Salmonella </a:t>
            </a:r>
            <a:r>
              <a:rPr lang="en-US" i="1" dirty="0" err="1" smtClean="0"/>
              <a:t>typhi</a:t>
            </a:r>
            <a:r>
              <a:rPr lang="en-US" dirty="0" smtClean="0"/>
              <a:t>.</a:t>
            </a:r>
          </a:p>
          <a:p>
            <a:pPr marL="384048" lvl="1" indent="0">
              <a:buNone/>
            </a:pPr>
            <a:endParaRPr lang="en-US" dirty="0" smtClean="0"/>
          </a:p>
          <a:p>
            <a:pPr lvl="1"/>
            <a:r>
              <a:rPr lang="en-US" dirty="0" err="1" smtClean="0"/>
              <a:t>Ignatz</a:t>
            </a:r>
            <a:r>
              <a:rPr lang="en-US" dirty="0" smtClean="0"/>
              <a:t> </a:t>
            </a:r>
            <a:r>
              <a:rPr lang="en-US" dirty="0" err="1" smtClean="0"/>
              <a:t>Semmelweiss</a:t>
            </a:r>
            <a:r>
              <a:rPr lang="en-US" dirty="0" smtClean="0"/>
              <a:t> documented an outbreak of puerperal (or childhood fever) in 1847 in a hospital due to the absence of good hand hygiene</a:t>
            </a:r>
          </a:p>
          <a:p>
            <a:endParaRPr lang="en-US" dirty="0" smtClean="0"/>
          </a:p>
        </p:txBody>
      </p:sp>
      <p:sp>
        <p:nvSpPr>
          <p:cNvPr id="3" name="Title 2"/>
          <p:cNvSpPr>
            <a:spLocks noGrp="1"/>
          </p:cNvSpPr>
          <p:nvPr>
            <p:ph type="title"/>
          </p:nvPr>
        </p:nvSpPr>
        <p:spPr>
          <a:xfrm>
            <a:off x="457200" y="228600"/>
            <a:ext cx="7543800" cy="914400"/>
          </a:xfrm>
        </p:spPr>
        <p:txBody>
          <a:bodyPr/>
          <a:lstStyle/>
          <a:p>
            <a:r>
              <a:rPr lang="en-US" sz="4000" dirty="0" smtClean="0"/>
              <a:t>Epidemiological Progress</a:t>
            </a:r>
            <a:endParaRPr lang="en-US" sz="4000" dirty="0"/>
          </a:p>
        </p:txBody>
      </p:sp>
    </p:spTree>
    <p:extLst>
      <p:ext uri="{BB962C8B-B14F-4D97-AF65-F5344CB8AC3E}">
        <p14:creationId xmlns:p14="http://schemas.microsoft.com/office/powerpoint/2010/main" val="4022554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7924800" cy="4648200"/>
          </a:xfrm>
        </p:spPr>
        <p:txBody>
          <a:bodyPr>
            <a:normAutofit/>
          </a:bodyPr>
          <a:lstStyle/>
          <a:p>
            <a:r>
              <a:rPr lang="en-US" dirty="0" smtClean="0"/>
              <a:t>1683 Anton van </a:t>
            </a:r>
            <a:r>
              <a:rPr lang="en-US" dirty="0" err="1" smtClean="0"/>
              <a:t>Leeuwenhock</a:t>
            </a:r>
            <a:r>
              <a:rPr lang="en-US" dirty="0" smtClean="0"/>
              <a:t> invented the microscope and reported the presence of materials in rainwater and human excretions</a:t>
            </a:r>
          </a:p>
          <a:p>
            <a:endParaRPr lang="en-US" dirty="0"/>
          </a:p>
          <a:p>
            <a:r>
              <a:rPr lang="en-US" dirty="0" smtClean="0"/>
              <a:t>1857 Louis Pasture demonstrated that fermentation depended on the presence of microorganisms</a:t>
            </a:r>
          </a:p>
          <a:p>
            <a:endParaRPr lang="en-US" dirty="0"/>
          </a:p>
          <a:p>
            <a:r>
              <a:rPr lang="en-US" dirty="0" smtClean="0"/>
              <a:t>Robert Koch demonstrated in, 1876, that one could reproducibly transmit anthrax from diseased cows to mice and developed “Koch’s Postulates”</a:t>
            </a:r>
          </a:p>
        </p:txBody>
      </p:sp>
      <p:sp>
        <p:nvSpPr>
          <p:cNvPr id="3" name="Title 2"/>
          <p:cNvSpPr>
            <a:spLocks noGrp="1"/>
          </p:cNvSpPr>
          <p:nvPr>
            <p:ph type="title"/>
          </p:nvPr>
        </p:nvSpPr>
        <p:spPr>
          <a:xfrm>
            <a:off x="457200" y="228600"/>
            <a:ext cx="7543800" cy="914400"/>
          </a:xfrm>
        </p:spPr>
        <p:txBody>
          <a:bodyPr/>
          <a:lstStyle/>
          <a:p>
            <a:r>
              <a:rPr lang="en-US" sz="4000" dirty="0" smtClean="0"/>
              <a:t>Microorganism Discovery</a:t>
            </a:r>
            <a:endParaRPr lang="en-US" sz="4000" dirty="0"/>
          </a:p>
        </p:txBody>
      </p:sp>
    </p:spTree>
    <p:extLst>
      <p:ext uri="{BB962C8B-B14F-4D97-AF65-F5344CB8AC3E}">
        <p14:creationId xmlns:p14="http://schemas.microsoft.com/office/powerpoint/2010/main" val="905693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7924800" cy="4648200"/>
          </a:xfrm>
        </p:spPr>
        <p:txBody>
          <a:bodyPr>
            <a:normAutofit fontScale="92500"/>
          </a:bodyPr>
          <a:lstStyle/>
          <a:p>
            <a:r>
              <a:rPr lang="en-US" dirty="0" smtClean="0"/>
              <a:t>The identification of causative microorganisms lead to better epidemiological understanding of diseases</a:t>
            </a:r>
          </a:p>
          <a:p>
            <a:endParaRPr lang="en-US" dirty="0" smtClean="0"/>
          </a:p>
          <a:p>
            <a:r>
              <a:rPr lang="en-US" dirty="0"/>
              <a:t>M</a:t>
            </a:r>
            <a:r>
              <a:rPr lang="en-US" dirty="0" smtClean="0"/>
              <a:t>icrobiology, virology, and immunology emerged as professions in parallel to epidemiology, statistics and public health </a:t>
            </a:r>
          </a:p>
          <a:p>
            <a:endParaRPr lang="en-US" dirty="0" smtClean="0"/>
          </a:p>
          <a:p>
            <a:r>
              <a:rPr lang="en-US" dirty="0" smtClean="0"/>
              <a:t>Between 1887 and 1902 the NIH was created for “the study of infectious and contagious disease and matters pertaining to public health”</a:t>
            </a:r>
          </a:p>
          <a:p>
            <a:endParaRPr lang="en-US" dirty="0"/>
          </a:p>
          <a:p>
            <a:r>
              <a:rPr lang="en-US" dirty="0" smtClean="0"/>
              <a:t>Better understanding of disease pathology also lead to better treatments. Vaccines for rabies, anthrax, diphtheria and tetanus were developed are considered one of the most important public health improvements of the century</a:t>
            </a:r>
          </a:p>
          <a:p>
            <a:endParaRPr lang="en-US" dirty="0"/>
          </a:p>
          <a:p>
            <a:endParaRPr lang="en-US" dirty="0" smtClean="0"/>
          </a:p>
        </p:txBody>
      </p:sp>
      <p:sp>
        <p:nvSpPr>
          <p:cNvPr id="3" name="Title 2"/>
          <p:cNvSpPr>
            <a:spLocks noGrp="1"/>
          </p:cNvSpPr>
          <p:nvPr>
            <p:ph type="title"/>
          </p:nvPr>
        </p:nvSpPr>
        <p:spPr>
          <a:xfrm>
            <a:off x="457200" y="228600"/>
            <a:ext cx="7543800" cy="914400"/>
          </a:xfrm>
        </p:spPr>
        <p:txBody>
          <a:bodyPr/>
          <a:lstStyle/>
          <a:p>
            <a:r>
              <a:rPr lang="en-US" sz="4000" dirty="0" smtClean="0"/>
              <a:t>Further Progress</a:t>
            </a:r>
            <a:endParaRPr lang="en-US" sz="4000" dirty="0"/>
          </a:p>
        </p:txBody>
      </p:sp>
    </p:spTree>
    <p:extLst>
      <p:ext uri="{BB962C8B-B14F-4D97-AF65-F5344CB8AC3E}">
        <p14:creationId xmlns:p14="http://schemas.microsoft.com/office/powerpoint/2010/main" val="2720341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Grp="1" noChangeAspect="1"/>
          </p:cNvGraphicFramePr>
          <p:nvPr>
            <p:ph/>
            <p:extLst>
              <p:ext uri="{D42A27DB-BD31-4B8C-83A1-F6EECF244321}">
                <p14:modId xmlns:p14="http://schemas.microsoft.com/office/powerpoint/2010/main" val="2879647878"/>
              </p:ext>
            </p:extLst>
          </p:nvPr>
        </p:nvGraphicFramePr>
        <p:xfrm>
          <a:off x="342900" y="1295400"/>
          <a:ext cx="5753100" cy="4981575"/>
        </p:xfrm>
        <a:graphic>
          <a:graphicData uri="http://schemas.openxmlformats.org/presentationml/2006/ole">
            <mc:AlternateContent xmlns:mc="http://schemas.openxmlformats.org/markup-compatibility/2006">
              <mc:Choice xmlns:v="urn:schemas-microsoft-com:vml" Requires="v">
                <p:oleObj spid="_x0000_s1080" name="Chart" r:id="rId3" imgW="8229600" imgH="5848470" progId="MSGraph.Chart.8">
                  <p:embed followColorScheme="full"/>
                </p:oleObj>
              </mc:Choice>
              <mc:Fallback>
                <p:oleObj name="Chart" r:id="rId3" imgW="8229600" imgH="5848470" progId="MSGraph.Chart.8">
                  <p:embed followColorScheme="full"/>
                  <p:pic>
                    <p:nvPicPr>
                      <p:cNvPr id="0" name=""/>
                      <p:cNvPicPr>
                        <a:picLocks noChangeAspect="1" noChangeArrowheads="1"/>
                      </p:cNvPicPr>
                      <p:nvPr/>
                    </p:nvPicPr>
                    <p:blipFill>
                      <a:blip r:embed="rId4"/>
                      <a:srcRect/>
                      <a:stretch>
                        <a:fillRect/>
                      </a:stretch>
                    </p:blipFill>
                    <p:spPr bwMode="auto">
                      <a:xfrm>
                        <a:off x="342900" y="1295400"/>
                        <a:ext cx="5753100" cy="4981575"/>
                      </a:xfrm>
                      <a:prstGeom prst="rect">
                        <a:avLst/>
                      </a:prstGeom>
                      <a:noFill/>
                      <a:ln>
                        <a:noFill/>
                      </a:ln>
                    </p:spPr>
                  </p:pic>
                </p:oleObj>
              </mc:Fallback>
            </mc:AlternateContent>
          </a:graphicData>
        </a:graphic>
      </p:graphicFrame>
      <p:sp>
        <p:nvSpPr>
          <p:cNvPr id="7171" name="Text Box 3"/>
          <p:cNvSpPr txBox="1">
            <a:spLocks noChangeArrowheads="1"/>
          </p:cNvSpPr>
          <p:nvPr/>
        </p:nvSpPr>
        <p:spPr bwMode="auto">
          <a:xfrm>
            <a:off x="381000" y="304800"/>
            <a:ext cx="8153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a:solidFill>
                  <a:srgbClr val="FFC000"/>
                </a:solidFill>
              </a:rPr>
              <a:t>The Significance of Public Health in America: </a:t>
            </a:r>
          </a:p>
          <a:p>
            <a:pPr algn="ctr" eaLnBrk="1" hangingPunct="1">
              <a:spcBef>
                <a:spcPct val="0"/>
              </a:spcBef>
              <a:buFontTx/>
              <a:buNone/>
            </a:pPr>
            <a:r>
              <a:rPr lang="en-US" altLang="en-US" sz="1400" dirty="0"/>
              <a:t>64% Increase in Average Life Expectancy Over 100 Year Period</a:t>
            </a:r>
          </a:p>
        </p:txBody>
      </p:sp>
      <p:sp>
        <p:nvSpPr>
          <p:cNvPr id="7172" name="Rectangle 4"/>
          <p:cNvSpPr>
            <a:spLocks noChangeArrowheads="1"/>
          </p:cNvSpPr>
          <p:nvPr/>
        </p:nvSpPr>
        <p:spPr bwMode="auto">
          <a:xfrm>
            <a:off x="381000" y="61722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a:t>Source: Ten Great Public Health Achievements -- United States, 1900-1999  MMWR, April 02, 1999 / 48(12);241-243 </a:t>
            </a:r>
            <a:r>
              <a:rPr lang="en-US" altLang="en-US" sz="1200">
                <a:hlinkClick r:id="rId5"/>
              </a:rPr>
              <a:t>http://www.cdc.gov/mmwr/preview/mmwrhtml/00056796.htm</a:t>
            </a:r>
            <a:r>
              <a:rPr lang="en-US" altLang="en-US" sz="1200"/>
              <a:t> </a:t>
            </a:r>
          </a:p>
        </p:txBody>
      </p:sp>
      <p:sp>
        <p:nvSpPr>
          <p:cNvPr id="7173" name="Text Box 5"/>
          <p:cNvSpPr txBox="1">
            <a:spLocks noChangeArrowheads="1"/>
          </p:cNvSpPr>
          <p:nvPr/>
        </p:nvSpPr>
        <p:spPr bwMode="auto">
          <a:xfrm>
            <a:off x="6705600" y="1452563"/>
            <a:ext cx="243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solidFill>
                  <a:srgbClr val="FFC000"/>
                </a:solidFill>
              </a:rPr>
              <a:t>Increased years due to medical care advances:</a:t>
            </a:r>
          </a:p>
          <a:p>
            <a:pPr eaLnBrk="1" hangingPunct="1">
              <a:spcBef>
                <a:spcPct val="0"/>
              </a:spcBef>
              <a:buFontTx/>
              <a:buNone/>
            </a:pPr>
            <a:r>
              <a:rPr lang="en-US" altLang="en-US" sz="1400" dirty="0">
                <a:solidFill>
                  <a:srgbClr val="FFC000"/>
                </a:solidFill>
              </a:rPr>
              <a:t>5 </a:t>
            </a:r>
            <a:r>
              <a:rPr lang="en-US" altLang="en-US" sz="1400" dirty="0" err="1">
                <a:solidFill>
                  <a:srgbClr val="FFC000"/>
                </a:solidFill>
              </a:rPr>
              <a:t>yrs</a:t>
            </a:r>
            <a:endParaRPr lang="en-US" altLang="en-US" sz="1400" dirty="0">
              <a:solidFill>
                <a:srgbClr val="FFC000"/>
              </a:solidFill>
            </a:endParaRPr>
          </a:p>
        </p:txBody>
      </p:sp>
      <p:sp>
        <p:nvSpPr>
          <p:cNvPr id="7174" name="Text Box 6"/>
          <p:cNvSpPr txBox="1">
            <a:spLocks noChangeArrowheads="1"/>
          </p:cNvSpPr>
          <p:nvPr/>
        </p:nvSpPr>
        <p:spPr bwMode="auto">
          <a:xfrm>
            <a:off x="6742113" y="2205038"/>
            <a:ext cx="18446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solidFill>
                  <a:srgbClr val="FFC000"/>
                </a:solidFill>
              </a:rPr>
              <a:t>Increased years due to public health advances: 25 </a:t>
            </a:r>
            <a:r>
              <a:rPr lang="en-US" altLang="en-US" sz="1400" dirty="0" err="1">
                <a:solidFill>
                  <a:srgbClr val="FFC000"/>
                </a:solidFill>
              </a:rPr>
              <a:t>yrs</a:t>
            </a:r>
            <a:endParaRPr lang="en-US" altLang="en-US" sz="1400" dirty="0">
              <a:solidFill>
                <a:srgbClr val="FFC000"/>
              </a:solidFill>
            </a:endParaRPr>
          </a:p>
        </p:txBody>
      </p:sp>
      <p:sp>
        <p:nvSpPr>
          <p:cNvPr id="7175" name="Line 7"/>
          <p:cNvSpPr>
            <a:spLocks noChangeShapeType="1"/>
          </p:cNvSpPr>
          <p:nvPr/>
        </p:nvSpPr>
        <p:spPr bwMode="auto">
          <a:xfrm flipH="1" flipV="1">
            <a:off x="5486400" y="2563382"/>
            <a:ext cx="1181100" cy="0"/>
          </a:xfrm>
          <a:prstGeom prst="line">
            <a:avLst/>
          </a:prstGeom>
          <a:noFill/>
          <a:ln w="508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6" name="Line 8"/>
          <p:cNvSpPr>
            <a:spLocks noChangeShapeType="1"/>
          </p:cNvSpPr>
          <p:nvPr/>
        </p:nvSpPr>
        <p:spPr bwMode="auto">
          <a:xfrm flipH="1" flipV="1">
            <a:off x="5486400" y="1821895"/>
            <a:ext cx="1181100" cy="6905"/>
          </a:xfrm>
          <a:prstGeom prst="line">
            <a:avLst/>
          </a:prstGeom>
          <a:noFill/>
          <a:ln w="508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7177" name="Line 9"/>
          <p:cNvSpPr>
            <a:spLocks noChangeShapeType="1"/>
          </p:cNvSpPr>
          <p:nvPr/>
        </p:nvSpPr>
        <p:spPr bwMode="auto">
          <a:xfrm>
            <a:off x="6667500" y="1524000"/>
            <a:ext cx="0" cy="609600"/>
          </a:xfrm>
          <a:prstGeom prst="line">
            <a:avLst/>
          </a:prstGeom>
          <a:noFill/>
          <a:ln w="508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 name="Line 10"/>
          <p:cNvSpPr>
            <a:spLocks noChangeShapeType="1"/>
          </p:cNvSpPr>
          <p:nvPr/>
        </p:nvSpPr>
        <p:spPr bwMode="auto">
          <a:xfrm>
            <a:off x="6667500" y="2286000"/>
            <a:ext cx="0" cy="533400"/>
          </a:xfrm>
          <a:prstGeom prst="line">
            <a:avLst/>
          </a:prstGeom>
          <a:noFill/>
          <a:ln w="508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931360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838200"/>
            <a:ext cx="7543800" cy="914400"/>
          </a:xfrm>
        </p:spPr>
        <p:txBody>
          <a:bodyPr/>
          <a:lstStyle/>
          <a:p>
            <a:pPr eaLnBrk="1" hangingPunct="1"/>
            <a:r>
              <a:rPr lang="en-US" altLang="en-US" sz="3200" dirty="0" smtClean="0">
                <a:solidFill>
                  <a:srgbClr val="FFC000"/>
                </a:solidFill>
              </a:rPr>
              <a:t>Ten Great Public Health Achievements in the United States, 1900 to 1999</a:t>
            </a:r>
          </a:p>
        </p:txBody>
      </p:sp>
      <p:sp>
        <p:nvSpPr>
          <p:cNvPr id="8195" name="Rectangle 3"/>
          <p:cNvSpPr>
            <a:spLocks noGrp="1" noChangeArrowheads="1"/>
          </p:cNvSpPr>
          <p:nvPr>
            <p:ph type="body" sz="half" idx="4294967295"/>
          </p:nvPr>
        </p:nvSpPr>
        <p:spPr>
          <a:xfrm>
            <a:off x="457200" y="1752600"/>
            <a:ext cx="4038600" cy="4525963"/>
          </a:xfrm>
          <a:prstGeom prst="rect">
            <a:avLst/>
          </a:prstGeom>
        </p:spPr>
        <p:txBody>
          <a:bodyPr/>
          <a:lstStyle/>
          <a:p>
            <a:pPr marL="475488" indent="-457200" eaLnBrk="1" hangingPunct="1">
              <a:buFont typeface="+mj-lt"/>
              <a:buAutoNum type="arabicPeriod"/>
            </a:pPr>
            <a:r>
              <a:rPr lang="en-US" altLang="en-US" sz="2400" dirty="0" smtClean="0">
                <a:solidFill>
                  <a:schemeClr val="accent5">
                    <a:lumMod val="60000"/>
                    <a:lumOff val="40000"/>
                  </a:schemeClr>
                </a:solidFill>
              </a:rPr>
              <a:t>Vaccinations</a:t>
            </a:r>
          </a:p>
          <a:p>
            <a:pPr marL="475488" indent="-457200" eaLnBrk="1" hangingPunct="1">
              <a:buFont typeface="+mj-lt"/>
              <a:buAutoNum type="arabicPeriod"/>
            </a:pPr>
            <a:r>
              <a:rPr lang="en-US" altLang="en-US" sz="2400" dirty="0" smtClean="0"/>
              <a:t>Motor-vehicle safety</a:t>
            </a:r>
          </a:p>
          <a:p>
            <a:pPr marL="475488" indent="-457200" eaLnBrk="1" hangingPunct="1">
              <a:buFont typeface="+mj-lt"/>
              <a:buAutoNum type="arabicPeriod"/>
            </a:pPr>
            <a:r>
              <a:rPr lang="en-US" altLang="en-US" sz="2400" dirty="0" smtClean="0"/>
              <a:t>Safer workplaces</a:t>
            </a:r>
          </a:p>
          <a:p>
            <a:pPr marL="475488" indent="-457200" eaLnBrk="1" hangingPunct="1">
              <a:buFont typeface="+mj-lt"/>
              <a:buAutoNum type="arabicPeriod"/>
            </a:pPr>
            <a:r>
              <a:rPr lang="en-US" altLang="en-US" sz="2400" dirty="0" smtClean="0">
                <a:solidFill>
                  <a:schemeClr val="accent5">
                    <a:lumMod val="60000"/>
                    <a:lumOff val="40000"/>
                  </a:schemeClr>
                </a:solidFill>
              </a:rPr>
              <a:t>Control of infectious disease</a:t>
            </a:r>
          </a:p>
          <a:p>
            <a:pPr marL="475488" indent="-457200" eaLnBrk="1" hangingPunct="1">
              <a:buFont typeface="+mj-lt"/>
              <a:buAutoNum type="arabicPeriod"/>
            </a:pPr>
            <a:r>
              <a:rPr lang="en-US" altLang="en-US" sz="2400" dirty="0" smtClean="0"/>
              <a:t>Decline in deaths from coronary heart diseases and stroke</a:t>
            </a:r>
          </a:p>
        </p:txBody>
      </p:sp>
      <p:sp>
        <p:nvSpPr>
          <p:cNvPr id="8196" name="Rectangle 4"/>
          <p:cNvSpPr>
            <a:spLocks noGrp="1" noChangeArrowheads="1"/>
          </p:cNvSpPr>
          <p:nvPr>
            <p:ph type="body" sz="half" idx="4294967295"/>
          </p:nvPr>
        </p:nvSpPr>
        <p:spPr>
          <a:xfrm>
            <a:off x="4648200" y="1752600"/>
            <a:ext cx="4343400" cy="4525963"/>
          </a:xfrm>
          <a:prstGeom prst="rect">
            <a:avLst/>
          </a:prstGeom>
        </p:spPr>
        <p:txBody>
          <a:bodyPr/>
          <a:lstStyle/>
          <a:p>
            <a:pPr marL="475488" indent="-457200" eaLnBrk="1" hangingPunct="1">
              <a:buFont typeface="+mj-lt"/>
              <a:buAutoNum type="arabicPeriod" startAt="6"/>
            </a:pPr>
            <a:r>
              <a:rPr lang="en-US" altLang="en-US" sz="2400" dirty="0" smtClean="0"/>
              <a:t>Safer and healthier foods</a:t>
            </a:r>
          </a:p>
          <a:p>
            <a:pPr marL="475488" indent="-457200" eaLnBrk="1" hangingPunct="1">
              <a:buFont typeface="+mj-lt"/>
              <a:buAutoNum type="arabicPeriod" startAt="6"/>
            </a:pPr>
            <a:r>
              <a:rPr lang="en-US" altLang="en-US" sz="2400" dirty="0" smtClean="0"/>
              <a:t>Healthier mothers and babies</a:t>
            </a:r>
          </a:p>
          <a:p>
            <a:pPr marL="475488" indent="-457200" eaLnBrk="1" hangingPunct="1">
              <a:buFont typeface="+mj-lt"/>
              <a:buAutoNum type="arabicPeriod" startAt="6"/>
            </a:pPr>
            <a:r>
              <a:rPr lang="en-US" altLang="en-US" sz="2400" dirty="0" smtClean="0"/>
              <a:t>Family planning</a:t>
            </a:r>
          </a:p>
          <a:p>
            <a:pPr marL="475488" indent="-457200" eaLnBrk="1" hangingPunct="1">
              <a:buFont typeface="+mj-lt"/>
              <a:buAutoNum type="arabicPeriod" startAt="6"/>
            </a:pPr>
            <a:r>
              <a:rPr lang="en-US" altLang="en-US" sz="2400" dirty="0" smtClean="0"/>
              <a:t>Fluoridation of drinking water</a:t>
            </a:r>
          </a:p>
          <a:p>
            <a:pPr marL="475488" indent="-457200" eaLnBrk="1" hangingPunct="1">
              <a:buFont typeface="+mj-lt"/>
              <a:buAutoNum type="arabicPeriod" startAt="6"/>
            </a:pPr>
            <a:r>
              <a:rPr lang="en-US" altLang="en-US" sz="2400" dirty="0" smtClean="0"/>
              <a:t>Recognition of tobacco use as a health hazard</a:t>
            </a:r>
          </a:p>
        </p:txBody>
      </p:sp>
      <p:sp>
        <p:nvSpPr>
          <p:cNvPr id="8197" name="Text Box 5"/>
          <p:cNvSpPr txBox="1">
            <a:spLocks noChangeArrowheads="1"/>
          </p:cNvSpPr>
          <p:nvPr/>
        </p:nvSpPr>
        <p:spPr bwMode="auto">
          <a:xfrm>
            <a:off x="7461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198" name="Rectangle 6"/>
          <p:cNvSpPr>
            <a:spLocks noChangeArrowheads="1"/>
          </p:cNvSpPr>
          <p:nvPr/>
        </p:nvSpPr>
        <p:spPr bwMode="auto">
          <a:xfrm>
            <a:off x="381000" y="6172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a:t>Source: Ten Great Public Health Achievements -- United States, 1900-1999  MMWR, April 02, 1999 / 48(12);241-243 </a:t>
            </a:r>
            <a:r>
              <a:rPr lang="en-US" altLang="en-US" sz="1200">
                <a:hlinkClick r:id="rId2"/>
              </a:rPr>
              <a:t>http://www.cdc.gov/mmwr/preview/mmwrhtml/00056796.htm</a:t>
            </a:r>
            <a:r>
              <a:rPr lang="en-US" altLang="en-US" sz="1200"/>
              <a:t> </a:t>
            </a:r>
          </a:p>
        </p:txBody>
      </p:sp>
    </p:spTree>
    <p:extLst>
      <p:ext uri="{BB962C8B-B14F-4D97-AF65-F5344CB8AC3E}">
        <p14:creationId xmlns:p14="http://schemas.microsoft.com/office/powerpoint/2010/main" val="112347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543800" cy="914400"/>
          </a:xfrm>
        </p:spPr>
        <p:txBody>
          <a:bodyPr/>
          <a:lstStyle/>
          <a:p>
            <a:r>
              <a:rPr lang="en-US" dirty="0" smtClean="0"/>
              <a:t>150 Years of Change</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918700747"/>
              </p:ext>
            </p:extLst>
          </p:nvPr>
        </p:nvGraphicFramePr>
        <p:xfrm>
          <a:off x="381000" y="1828800"/>
          <a:ext cx="3886200"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quarter" idx="14"/>
            <p:extLst>
              <p:ext uri="{D42A27DB-BD31-4B8C-83A1-F6EECF244321}">
                <p14:modId xmlns:p14="http://schemas.microsoft.com/office/powerpoint/2010/main" val="4277943161"/>
              </p:ext>
            </p:extLst>
          </p:nvPr>
        </p:nvGraphicFramePr>
        <p:xfrm>
          <a:off x="4724400" y="1828800"/>
          <a:ext cx="38862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155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0"/>
            <a:ext cx="8458200" cy="3657599"/>
          </a:xfrm>
        </p:spPr>
        <p:txBody>
          <a:bodyPr>
            <a:normAutofit/>
          </a:bodyPr>
          <a:lstStyle/>
          <a:p>
            <a:pPr marL="18288" indent="0">
              <a:buNone/>
            </a:pPr>
            <a:r>
              <a:rPr lang="en-US" sz="4800" i="1" dirty="0" smtClean="0"/>
              <a:t>“…In the silent war against disease, no truce is ever seen…”</a:t>
            </a:r>
            <a:endParaRPr lang="en-US" sz="4800" i="1" dirty="0"/>
          </a:p>
        </p:txBody>
      </p:sp>
      <p:sp>
        <p:nvSpPr>
          <p:cNvPr id="3" name="Title 2"/>
          <p:cNvSpPr>
            <a:spLocks noGrp="1"/>
          </p:cNvSpPr>
          <p:nvPr>
            <p:ph type="title"/>
          </p:nvPr>
        </p:nvSpPr>
        <p:spPr>
          <a:xfrm>
            <a:off x="609600" y="5334000"/>
            <a:ext cx="5029200" cy="914400"/>
          </a:xfrm>
        </p:spPr>
        <p:txBody>
          <a:bodyPr/>
          <a:lstStyle/>
          <a:p>
            <a:r>
              <a:rPr lang="en-US" sz="2400" dirty="0" smtClean="0"/>
              <a:t>Line from the United States </a:t>
            </a:r>
            <a:br>
              <a:rPr lang="en-US" sz="2400" dirty="0" smtClean="0"/>
            </a:br>
            <a:r>
              <a:rPr lang="en-US" sz="2400" dirty="0" smtClean="0"/>
              <a:t>Public Health Service </a:t>
            </a:r>
            <a:br>
              <a:rPr lang="en-US" sz="2400" dirty="0" smtClean="0"/>
            </a:br>
            <a:r>
              <a:rPr lang="en-US" sz="2400" dirty="0" smtClean="0"/>
              <a:t>Commission Corps march song</a:t>
            </a:r>
            <a:endParaRPr lang="en-US" sz="2400" dirty="0"/>
          </a:p>
        </p:txBody>
      </p:sp>
      <p:pic>
        <p:nvPicPr>
          <p:cNvPr id="4" name="Picture 6" descr="http://images.vector-images.com/119/us_public_health_service_fl_n1423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48000"/>
            <a:ext cx="2492733" cy="165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2303" y="2971800"/>
            <a:ext cx="1689100" cy="29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783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5867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155" y="381000"/>
            <a:ext cx="824247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728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09800"/>
            <a:ext cx="8229600" cy="5029200"/>
          </a:xfrm>
        </p:spPr>
        <p:txBody>
          <a:bodyPr>
            <a:normAutofit fontScale="92500" lnSpcReduction="10000"/>
          </a:bodyPr>
          <a:lstStyle/>
          <a:p>
            <a:r>
              <a:rPr lang="en-US" dirty="0" smtClean="0">
                <a:effectLst/>
              </a:rPr>
              <a:t>Despite all of this progress, the </a:t>
            </a:r>
            <a:r>
              <a:rPr lang="en-US" dirty="0">
                <a:effectLst/>
              </a:rPr>
              <a:t>infectious disease burden </a:t>
            </a:r>
            <a:r>
              <a:rPr lang="en-US" dirty="0" smtClean="0">
                <a:effectLst/>
              </a:rPr>
              <a:t>in </a:t>
            </a:r>
            <a:r>
              <a:rPr lang="en-US" dirty="0">
                <a:effectLst/>
              </a:rPr>
              <a:t>the United States is significant, resulting in over 100,000 deaths each year. </a:t>
            </a:r>
            <a:endParaRPr lang="en-US" dirty="0" smtClean="0">
              <a:effectLst/>
            </a:endParaRPr>
          </a:p>
          <a:p>
            <a:pPr lvl="1"/>
            <a:r>
              <a:rPr lang="en-US" i="1" dirty="0" smtClean="0">
                <a:effectLst/>
              </a:rPr>
              <a:t>(Note – this is 22X the number of workplace fatalities each year: 4,400)</a:t>
            </a:r>
          </a:p>
          <a:p>
            <a:endParaRPr lang="en-US" dirty="0">
              <a:effectLst/>
            </a:endParaRPr>
          </a:p>
          <a:p>
            <a:r>
              <a:rPr lang="en-US" dirty="0" smtClean="0">
                <a:effectLst/>
              </a:rPr>
              <a:t>While </a:t>
            </a:r>
            <a:r>
              <a:rPr lang="en-US" dirty="0">
                <a:effectLst/>
              </a:rPr>
              <a:t>the health care community is focused on the </a:t>
            </a:r>
            <a:r>
              <a:rPr lang="en-US" dirty="0">
                <a:solidFill>
                  <a:srgbClr val="FFC000"/>
                </a:solidFill>
                <a:effectLst/>
              </a:rPr>
              <a:t>treatment</a:t>
            </a:r>
            <a:r>
              <a:rPr lang="en-US" dirty="0">
                <a:effectLst/>
              </a:rPr>
              <a:t> of individuals with disease (a subset of which may be infectious), there are four professions that are focused primarily on the control and prevention of infectious disease: </a:t>
            </a:r>
            <a:endParaRPr lang="en-US" dirty="0" smtClean="0">
              <a:effectLst/>
            </a:endParaRPr>
          </a:p>
          <a:p>
            <a:pPr lvl="1"/>
            <a:r>
              <a:rPr lang="en-US" dirty="0" smtClean="0">
                <a:effectLst/>
              </a:rPr>
              <a:t>(</a:t>
            </a:r>
            <a:r>
              <a:rPr lang="en-US" dirty="0">
                <a:effectLst/>
              </a:rPr>
              <a:t>1) </a:t>
            </a:r>
            <a:r>
              <a:rPr lang="en-US" dirty="0">
                <a:solidFill>
                  <a:srgbClr val="FFC000"/>
                </a:solidFill>
                <a:effectLst/>
              </a:rPr>
              <a:t>infection </a:t>
            </a:r>
            <a:r>
              <a:rPr lang="en-US" dirty="0" err="1" smtClean="0">
                <a:solidFill>
                  <a:srgbClr val="FFC000"/>
                </a:solidFill>
                <a:effectLst/>
              </a:rPr>
              <a:t>preventionists</a:t>
            </a:r>
            <a:r>
              <a:rPr lang="en-US" dirty="0" smtClean="0">
                <a:effectLst/>
              </a:rPr>
              <a:t> </a:t>
            </a:r>
          </a:p>
          <a:p>
            <a:pPr lvl="1"/>
            <a:r>
              <a:rPr lang="en-US" dirty="0" smtClean="0">
                <a:effectLst/>
              </a:rPr>
              <a:t>(</a:t>
            </a:r>
            <a:r>
              <a:rPr lang="en-US" dirty="0">
                <a:effectLst/>
              </a:rPr>
              <a:t>2) </a:t>
            </a:r>
            <a:r>
              <a:rPr lang="en-US" dirty="0">
                <a:solidFill>
                  <a:srgbClr val="FFC000"/>
                </a:solidFill>
                <a:effectLst/>
              </a:rPr>
              <a:t>biosafety </a:t>
            </a:r>
            <a:r>
              <a:rPr lang="en-US" dirty="0" smtClean="0">
                <a:solidFill>
                  <a:srgbClr val="FFC000"/>
                </a:solidFill>
                <a:effectLst/>
              </a:rPr>
              <a:t>professionals</a:t>
            </a:r>
            <a:r>
              <a:rPr lang="en-US" dirty="0" smtClean="0">
                <a:effectLst/>
              </a:rPr>
              <a:t>, </a:t>
            </a:r>
          </a:p>
          <a:p>
            <a:pPr lvl="1"/>
            <a:r>
              <a:rPr lang="en-US" dirty="0" smtClean="0">
                <a:effectLst/>
              </a:rPr>
              <a:t>(</a:t>
            </a:r>
            <a:r>
              <a:rPr lang="en-US" dirty="0">
                <a:effectLst/>
              </a:rPr>
              <a:t>3) </a:t>
            </a:r>
            <a:r>
              <a:rPr lang="en-US" dirty="0">
                <a:solidFill>
                  <a:srgbClr val="FFC000"/>
                </a:solidFill>
                <a:effectLst/>
              </a:rPr>
              <a:t>environmental health specialists</a:t>
            </a:r>
            <a:r>
              <a:rPr lang="en-US" dirty="0">
                <a:effectLst/>
              </a:rPr>
              <a:t> </a:t>
            </a:r>
            <a:endParaRPr lang="en-US" dirty="0" smtClean="0">
              <a:effectLst/>
            </a:endParaRPr>
          </a:p>
          <a:p>
            <a:pPr lvl="1"/>
            <a:r>
              <a:rPr lang="en-US" dirty="0" smtClean="0">
                <a:effectLst/>
              </a:rPr>
              <a:t>(</a:t>
            </a:r>
            <a:r>
              <a:rPr lang="en-US" dirty="0">
                <a:effectLst/>
              </a:rPr>
              <a:t>4) </a:t>
            </a:r>
            <a:r>
              <a:rPr lang="en-US" dirty="0">
                <a:solidFill>
                  <a:srgbClr val="FFC000"/>
                </a:solidFill>
                <a:effectLst/>
              </a:rPr>
              <a:t>public health </a:t>
            </a:r>
            <a:r>
              <a:rPr lang="en-US" dirty="0" smtClean="0">
                <a:solidFill>
                  <a:srgbClr val="FFC000"/>
                </a:solidFill>
                <a:effectLst/>
              </a:rPr>
              <a:t>professionals</a:t>
            </a:r>
            <a:r>
              <a:rPr lang="en-US" dirty="0" smtClean="0">
                <a:effectLst/>
              </a:rPr>
              <a:t> </a:t>
            </a:r>
          </a:p>
          <a:p>
            <a:endParaRPr lang="en-US" dirty="0">
              <a:effectLst/>
            </a:endParaRPr>
          </a:p>
          <a:p>
            <a:r>
              <a:rPr lang="en-US" dirty="0" smtClean="0">
                <a:effectLst/>
              </a:rPr>
              <a:t>Although </a:t>
            </a:r>
            <a:r>
              <a:rPr lang="en-US" dirty="0">
                <a:effectLst/>
              </a:rPr>
              <a:t>the targeted populations for each of these professions differ, a common set of core competencies exists that are absolutely essential in order to successfully control and prevent infection. </a:t>
            </a:r>
            <a:endParaRPr lang="en-US" dirty="0" smtClean="0">
              <a:effectLst/>
            </a:endParaRPr>
          </a:p>
          <a:p>
            <a:endParaRPr lang="en-US" dirty="0">
              <a:effectLst/>
            </a:endParaRPr>
          </a:p>
          <a:p>
            <a:endParaRPr lang="en-US" dirty="0" smtClean="0"/>
          </a:p>
          <a:p>
            <a:endParaRPr lang="en-US" dirty="0"/>
          </a:p>
        </p:txBody>
      </p:sp>
      <p:sp>
        <p:nvSpPr>
          <p:cNvPr id="3" name="Title 2"/>
          <p:cNvSpPr>
            <a:spLocks noGrp="1"/>
          </p:cNvSpPr>
          <p:nvPr>
            <p:ph type="title"/>
          </p:nvPr>
        </p:nvSpPr>
        <p:spPr>
          <a:xfrm>
            <a:off x="457200" y="609600"/>
            <a:ext cx="7543800" cy="914400"/>
          </a:xfrm>
        </p:spPr>
        <p:txBody>
          <a:bodyPr/>
          <a:lstStyle/>
          <a:p>
            <a:r>
              <a:rPr lang="en-US" sz="4000" dirty="0" smtClean="0"/>
              <a:t>Continued Disease Burden and Associated Professions </a:t>
            </a:r>
            <a:endParaRPr lang="en-US" sz="4000" dirty="0"/>
          </a:p>
        </p:txBody>
      </p:sp>
    </p:spTree>
    <p:extLst>
      <p:ext uri="{BB962C8B-B14F-4D97-AF65-F5344CB8AC3E}">
        <p14:creationId xmlns:p14="http://schemas.microsoft.com/office/powerpoint/2010/main" val="764478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2371425" y="4911298"/>
            <a:ext cx="457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55295" y="6511498"/>
            <a:ext cx="7010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255295" y="1863298"/>
            <a:ext cx="3276600" cy="464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4538200" y="1863298"/>
            <a:ext cx="3733800" cy="4648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371425" y="5063698"/>
            <a:ext cx="4572000" cy="1415772"/>
          </a:xfrm>
          <a:prstGeom prst="rect">
            <a:avLst/>
          </a:prstGeom>
        </p:spPr>
        <p:txBody>
          <a:bodyPr>
            <a:spAutoFit/>
          </a:bodyPr>
          <a:lstStyle/>
          <a:p>
            <a:pPr algn="ctr"/>
            <a:r>
              <a:rPr lang="en-US" sz="1400" b="1" dirty="0">
                <a:solidFill>
                  <a:srgbClr val="FFFF00"/>
                </a:solidFill>
              </a:rPr>
              <a:t>Public </a:t>
            </a:r>
            <a:r>
              <a:rPr lang="en-US" sz="1400" b="1" dirty="0" smtClean="0">
                <a:solidFill>
                  <a:srgbClr val="FFFF00"/>
                </a:solidFill>
              </a:rPr>
              <a:t>Health (MPH)</a:t>
            </a:r>
            <a:endParaRPr lang="en-US" sz="1400" b="1" dirty="0">
              <a:solidFill>
                <a:srgbClr val="FFFF00"/>
              </a:solidFill>
            </a:endParaRPr>
          </a:p>
          <a:p>
            <a:pPr algn="ctr"/>
            <a:r>
              <a:rPr lang="en-US" sz="1200" dirty="0"/>
              <a:t>Focused on protection of </a:t>
            </a:r>
            <a:r>
              <a:rPr lang="en-US" sz="1200" b="1" dirty="0" smtClean="0"/>
              <a:t>public, </a:t>
            </a:r>
            <a:r>
              <a:rPr lang="en-US" sz="1200" dirty="0" smtClean="0"/>
              <a:t>with core course work in:</a:t>
            </a:r>
          </a:p>
          <a:p>
            <a:pPr algn="ctr"/>
            <a:r>
              <a:rPr lang="en-US" sz="1200" dirty="0" smtClean="0"/>
              <a:t>Epidemiology</a:t>
            </a:r>
          </a:p>
          <a:p>
            <a:pPr algn="ctr"/>
            <a:r>
              <a:rPr lang="en-US" sz="1200" dirty="0" smtClean="0"/>
              <a:t>Biostatistics</a:t>
            </a:r>
          </a:p>
          <a:p>
            <a:pPr algn="ctr"/>
            <a:r>
              <a:rPr lang="en-US" sz="1200" dirty="0" smtClean="0"/>
              <a:t>Occupational and Environmental Health</a:t>
            </a:r>
          </a:p>
          <a:p>
            <a:pPr algn="ctr"/>
            <a:r>
              <a:rPr lang="en-US" sz="1200" dirty="0" smtClean="0"/>
              <a:t>Behavioral Sciences</a:t>
            </a:r>
          </a:p>
          <a:p>
            <a:pPr algn="ctr"/>
            <a:r>
              <a:rPr lang="en-US" sz="1200" dirty="0" smtClean="0"/>
              <a:t>Management and Policy Sciences</a:t>
            </a:r>
            <a:endParaRPr lang="en-US" sz="1200" dirty="0"/>
          </a:p>
        </p:txBody>
      </p:sp>
      <p:sp>
        <p:nvSpPr>
          <p:cNvPr id="15" name="Rectangle 14"/>
          <p:cNvSpPr/>
          <p:nvPr/>
        </p:nvSpPr>
        <p:spPr>
          <a:xfrm>
            <a:off x="2299060" y="2452676"/>
            <a:ext cx="4572000" cy="2354491"/>
          </a:xfrm>
          <a:prstGeom prst="rect">
            <a:avLst/>
          </a:prstGeom>
        </p:spPr>
        <p:txBody>
          <a:bodyPr>
            <a:spAutoFit/>
          </a:bodyPr>
          <a:lstStyle/>
          <a:p>
            <a:pPr algn="ctr"/>
            <a:r>
              <a:rPr lang="en-US" sz="1200" b="1" dirty="0"/>
              <a:t>Common core </a:t>
            </a:r>
            <a:endParaRPr lang="en-US" sz="1200" b="1" dirty="0" smtClean="0"/>
          </a:p>
          <a:p>
            <a:pPr algn="ctr"/>
            <a:r>
              <a:rPr lang="en-US" sz="1200" b="1" dirty="0" smtClean="0"/>
              <a:t>competencies for </a:t>
            </a:r>
          </a:p>
          <a:p>
            <a:pPr algn="ctr"/>
            <a:r>
              <a:rPr lang="en-US" sz="1200" b="1" dirty="0" smtClean="0">
                <a:solidFill>
                  <a:srgbClr val="FFFF00"/>
                </a:solidFill>
              </a:rPr>
              <a:t>Disease Control</a:t>
            </a:r>
            <a:r>
              <a:rPr lang="en-US" sz="1200" b="1" dirty="0" smtClean="0"/>
              <a:t>:</a:t>
            </a:r>
          </a:p>
          <a:p>
            <a:pPr algn="ctr"/>
            <a:endParaRPr lang="en-US" sz="1200" b="1" dirty="0"/>
          </a:p>
          <a:p>
            <a:pPr algn="ctr"/>
            <a:r>
              <a:rPr lang="en-US" sz="1100" dirty="0"/>
              <a:t>Basic mechanisms of infection</a:t>
            </a:r>
          </a:p>
          <a:p>
            <a:pPr algn="ctr"/>
            <a:r>
              <a:rPr lang="en-US" sz="1100" dirty="0"/>
              <a:t>Germ theory</a:t>
            </a:r>
          </a:p>
          <a:p>
            <a:pPr algn="ctr"/>
            <a:r>
              <a:rPr lang="en-US" sz="1100" dirty="0"/>
              <a:t>Koch’s postulates</a:t>
            </a:r>
          </a:p>
          <a:p>
            <a:pPr algn="ctr"/>
            <a:r>
              <a:rPr lang="en-US" sz="1100" dirty="0"/>
              <a:t>Immunology</a:t>
            </a:r>
          </a:p>
          <a:p>
            <a:pPr algn="ctr"/>
            <a:r>
              <a:rPr lang="en-US" sz="1100" dirty="0"/>
              <a:t>Disease reservoirs, hosts</a:t>
            </a:r>
          </a:p>
          <a:p>
            <a:pPr algn="ctr"/>
            <a:r>
              <a:rPr lang="en-US" sz="1100" dirty="0"/>
              <a:t>Modes of transmission</a:t>
            </a:r>
          </a:p>
          <a:p>
            <a:pPr algn="ctr"/>
            <a:r>
              <a:rPr lang="en-US" sz="1100" dirty="0"/>
              <a:t>Pathogens</a:t>
            </a:r>
          </a:p>
          <a:p>
            <a:pPr algn="ctr"/>
            <a:r>
              <a:rPr lang="en-US" sz="1100" dirty="0"/>
              <a:t>Taxonomy</a:t>
            </a:r>
          </a:p>
          <a:p>
            <a:pPr algn="ctr"/>
            <a:r>
              <a:rPr lang="en-US" sz="1100" dirty="0"/>
              <a:t>Genetics DNA/RNA</a:t>
            </a:r>
          </a:p>
        </p:txBody>
      </p:sp>
      <p:sp>
        <p:nvSpPr>
          <p:cNvPr id="16" name="Rectangle 15"/>
          <p:cNvSpPr/>
          <p:nvPr/>
        </p:nvSpPr>
        <p:spPr>
          <a:xfrm>
            <a:off x="-1678405" y="2049746"/>
            <a:ext cx="4572000" cy="646331"/>
          </a:xfrm>
          <a:prstGeom prst="rect">
            <a:avLst/>
          </a:prstGeom>
        </p:spPr>
        <p:txBody>
          <a:bodyPr>
            <a:spAutoFit/>
          </a:bodyPr>
          <a:lstStyle/>
          <a:p>
            <a:pPr algn="r"/>
            <a:r>
              <a:rPr lang="en-US" sz="1200" b="1" dirty="0">
                <a:solidFill>
                  <a:srgbClr val="FFFF00"/>
                </a:solidFill>
              </a:rPr>
              <a:t>Infection </a:t>
            </a:r>
            <a:r>
              <a:rPr lang="en-US" sz="1200" b="1" dirty="0" err="1">
                <a:solidFill>
                  <a:srgbClr val="FFFF00"/>
                </a:solidFill>
              </a:rPr>
              <a:t>Preventionist</a:t>
            </a:r>
            <a:endParaRPr lang="en-US" sz="1200" b="1" dirty="0">
              <a:solidFill>
                <a:srgbClr val="FFFF00"/>
              </a:solidFill>
            </a:endParaRPr>
          </a:p>
          <a:p>
            <a:pPr algn="r"/>
            <a:r>
              <a:rPr lang="en-US" sz="1200" dirty="0" smtClean="0"/>
              <a:t>Primarily focused </a:t>
            </a:r>
            <a:r>
              <a:rPr lang="en-US" sz="1200" dirty="0"/>
              <a:t>on protection </a:t>
            </a:r>
            <a:r>
              <a:rPr lang="en-US" sz="1200" dirty="0" smtClean="0"/>
              <a:t>of</a:t>
            </a:r>
          </a:p>
          <a:p>
            <a:pPr algn="r"/>
            <a:r>
              <a:rPr lang="en-US" sz="1200" dirty="0" smtClean="0"/>
              <a:t> </a:t>
            </a:r>
            <a:r>
              <a:rPr lang="en-US" sz="1200" b="1" dirty="0"/>
              <a:t>patients</a:t>
            </a:r>
            <a:r>
              <a:rPr lang="en-US" sz="1200" dirty="0"/>
              <a:t> in clinical settings</a:t>
            </a:r>
          </a:p>
        </p:txBody>
      </p:sp>
      <p:sp>
        <p:nvSpPr>
          <p:cNvPr id="17" name="Rectangle 16"/>
          <p:cNvSpPr/>
          <p:nvPr/>
        </p:nvSpPr>
        <p:spPr>
          <a:xfrm>
            <a:off x="2232178" y="152400"/>
            <a:ext cx="4572000" cy="1015663"/>
          </a:xfrm>
          <a:prstGeom prst="rect">
            <a:avLst/>
          </a:prstGeom>
        </p:spPr>
        <p:txBody>
          <a:bodyPr>
            <a:spAutoFit/>
          </a:bodyPr>
          <a:lstStyle/>
          <a:p>
            <a:pPr algn="ctr"/>
            <a:r>
              <a:rPr lang="en-US" sz="1200" b="1" dirty="0" smtClean="0">
                <a:solidFill>
                  <a:srgbClr val="FFFF00"/>
                </a:solidFill>
              </a:rPr>
              <a:t>Registered Environmental Health Specialist </a:t>
            </a:r>
          </a:p>
          <a:p>
            <a:pPr algn="ctr"/>
            <a:r>
              <a:rPr lang="en-US" sz="1200" b="1" dirty="0" smtClean="0">
                <a:solidFill>
                  <a:srgbClr val="FFFF00"/>
                </a:solidFill>
              </a:rPr>
              <a:t>(Registered Sanitarian)</a:t>
            </a:r>
            <a:endParaRPr lang="en-US" sz="1200" b="1" dirty="0">
              <a:solidFill>
                <a:srgbClr val="FFFF00"/>
              </a:solidFill>
            </a:endParaRPr>
          </a:p>
          <a:p>
            <a:pPr algn="ctr"/>
            <a:r>
              <a:rPr lang="en-US" sz="1200" dirty="0" smtClean="0"/>
              <a:t>Primarily focused </a:t>
            </a:r>
            <a:r>
              <a:rPr lang="en-US" sz="1200" dirty="0"/>
              <a:t>on protection of </a:t>
            </a:r>
            <a:r>
              <a:rPr lang="en-US" sz="1200" b="1" dirty="0"/>
              <a:t>public </a:t>
            </a:r>
            <a:endParaRPr lang="en-US" sz="1200" b="1" dirty="0" smtClean="0"/>
          </a:p>
          <a:p>
            <a:pPr algn="ctr"/>
            <a:r>
              <a:rPr lang="en-US" sz="1200" dirty="0" smtClean="0"/>
              <a:t>from </a:t>
            </a:r>
            <a:r>
              <a:rPr lang="en-US" sz="1200" dirty="0"/>
              <a:t>infection from </a:t>
            </a:r>
            <a:endParaRPr lang="en-US" sz="1200" dirty="0" smtClean="0"/>
          </a:p>
          <a:p>
            <a:pPr algn="ctr"/>
            <a:r>
              <a:rPr lang="en-US" sz="1200" dirty="0" smtClean="0"/>
              <a:t>food</a:t>
            </a:r>
            <a:r>
              <a:rPr lang="en-US" sz="1200" dirty="0"/>
              <a:t>,  water, housing, waste</a:t>
            </a:r>
          </a:p>
        </p:txBody>
      </p:sp>
      <p:sp>
        <p:nvSpPr>
          <p:cNvPr id="18" name="Rectangle 17"/>
          <p:cNvSpPr/>
          <p:nvPr/>
        </p:nvSpPr>
        <p:spPr>
          <a:xfrm>
            <a:off x="6230692" y="2069747"/>
            <a:ext cx="2016616" cy="830997"/>
          </a:xfrm>
          <a:prstGeom prst="rect">
            <a:avLst/>
          </a:prstGeom>
        </p:spPr>
        <p:txBody>
          <a:bodyPr wrap="square">
            <a:spAutoFit/>
          </a:bodyPr>
          <a:lstStyle/>
          <a:p>
            <a:r>
              <a:rPr lang="en-US" sz="1200" b="1" dirty="0">
                <a:solidFill>
                  <a:srgbClr val="FFFF00"/>
                </a:solidFill>
              </a:rPr>
              <a:t>Biosafety</a:t>
            </a:r>
          </a:p>
          <a:p>
            <a:r>
              <a:rPr lang="en-US" sz="1200" dirty="0" smtClean="0"/>
              <a:t>Primarily focused </a:t>
            </a:r>
            <a:r>
              <a:rPr lang="en-US" sz="1200" dirty="0"/>
              <a:t>on protection of </a:t>
            </a:r>
            <a:r>
              <a:rPr lang="en-US" sz="1200" b="1" dirty="0"/>
              <a:t>workers</a:t>
            </a:r>
            <a:r>
              <a:rPr lang="en-US" sz="1200" dirty="0"/>
              <a:t> in labs</a:t>
            </a:r>
          </a:p>
        </p:txBody>
      </p:sp>
      <p:sp>
        <p:nvSpPr>
          <p:cNvPr id="27" name="Left Arrow 26"/>
          <p:cNvSpPr/>
          <p:nvPr/>
        </p:nvSpPr>
        <p:spPr>
          <a:xfrm rot="1984357">
            <a:off x="2951645" y="2691527"/>
            <a:ext cx="469967" cy="484632"/>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Left Arrow 27"/>
          <p:cNvSpPr/>
          <p:nvPr/>
        </p:nvSpPr>
        <p:spPr>
          <a:xfrm rot="5400000">
            <a:off x="4292556" y="1251835"/>
            <a:ext cx="478678" cy="484632"/>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Left Arrow 28"/>
          <p:cNvSpPr/>
          <p:nvPr/>
        </p:nvSpPr>
        <p:spPr>
          <a:xfrm rot="8255596">
            <a:off x="5743519" y="2686683"/>
            <a:ext cx="448702" cy="484632"/>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p:cNvSpPr txBox="1"/>
          <p:nvPr/>
        </p:nvSpPr>
        <p:spPr>
          <a:xfrm>
            <a:off x="5397004" y="1087157"/>
            <a:ext cx="2143348" cy="784830"/>
          </a:xfrm>
          <a:prstGeom prst="rect">
            <a:avLst/>
          </a:prstGeom>
          <a:noFill/>
        </p:spPr>
        <p:txBody>
          <a:bodyPr wrap="square" rtlCol="0">
            <a:spAutoFit/>
          </a:bodyPr>
          <a:lstStyle/>
          <a:p>
            <a:r>
              <a:rPr lang="en-US" sz="900" dirty="0"/>
              <a:t>Professional organization: National Environmental Health Association (NEHA)</a:t>
            </a:r>
          </a:p>
          <a:p>
            <a:r>
              <a:rPr lang="en-US" sz="900" dirty="0"/>
              <a:t>Certification: RHES/RS</a:t>
            </a:r>
          </a:p>
          <a:p>
            <a:endParaRPr lang="en-US" sz="900" dirty="0">
              <a:solidFill>
                <a:schemeClr val="bg1">
                  <a:lumMod val="50000"/>
                </a:schemeClr>
              </a:solidFill>
            </a:endParaRPr>
          </a:p>
        </p:txBody>
      </p:sp>
      <p:sp>
        <p:nvSpPr>
          <p:cNvPr id="4" name="TextBox 3"/>
          <p:cNvSpPr txBox="1"/>
          <p:nvPr/>
        </p:nvSpPr>
        <p:spPr>
          <a:xfrm>
            <a:off x="6871060" y="2779821"/>
            <a:ext cx="1968140" cy="923330"/>
          </a:xfrm>
          <a:prstGeom prst="rect">
            <a:avLst/>
          </a:prstGeom>
          <a:noFill/>
        </p:spPr>
        <p:txBody>
          <a:bodyPr wrap="square" rtlCol="0">
            <a:spAutoFit/>
          </a:bodyPr>
          <a:lstStyle/>
          <a:p>
            <a:r>
              <a:rPr lang="en-US" sz="900" dirty="0"/>
              <a:t>Professional organization: American Biological Safety Association (ABSA)</a:t>
            </a:r>
          </a:p>
          <a:p>
            <a:r>
              <a:rPr lang="en-US" sz="900" dirty="0"/>
              <a:t>Certification: CBSP</a:t>
            </a:r>
          </a:p>
          <a:p>
            <a:endParaRPr lang="en-US" dirty="0">
              <a:solidFill>
                <a:srgbClr val="0070C0"/>
              </a:solidFill>
            </a:endParaRPr>
          </a:p>
        </p:txBody>
      </p:sp>
      <p:sp>
        <p:nvSpPr>
          <p:cNvPr id="6" name="TextBox 5"/>
          <p:cNvSpPr txBox="1"/>
          <p:nvPr/>
        </p:nvSpPr>
        <p:spPr>
          <a:xfrm>
            <a:off x="228600" y="2779821"/>
            <a:ext cx="2362200" cy="923330"/>
          </a:xfrm>
          <a:prstGeom prst="rect">
            <a:avLst/>
          </a:prstGeom>
          <a:noFill/>
        </p:spPr>
        <p:txBody>
          <a:bodyPr wrap="square" rtlCol="0">
            <a:spAutoFit/>
          </a:bodyPr>
          <a:lstStyle/>
          <a:p>
            <a:r>
              <a:rPr lang="en-US" sz="900" dirty="0"/>
              <a:t>Professional organization: Association for Professionals in Infection Control and Epidemiology (APIC)</a:t>
            </a:r>
          </a:p>
          <a:p>
            <a:r>
              <a:rPr lang="en-US" sz="900" dirty="0"/>
              <a:t>Certification: CIC</a:t>
            </a:r>
          </a:p>
          <a:p>
            <a:endParaRPr lang="en-US" dirty="0"/>
          </a:p>
        </p:txBody>
      </p:sp>
      <p:sp>
        <p:nvSpPr>
          <p:cNvPr id="8" name="TextBox 7"/>
          <p:cNvSpPr txBox="1"/>
          <p:nvPr/>
        </p:nvSpPr>
        <p:spPr>
          <a:xfrm>
            <a:off x="6353846" y="5943600"/>
            <a:ext cx="1770308" cy="784830"/>
          </a:xfrm>
          <a:prstGeom prst="rect">
            <a:avLst/>
          </a:prstGeom>
          <a:noFill/>
        </p:spPr>
        <p:txBody>
          <a:bodyPr wrap="square" rtlCol="0">
            <a:spAutoFit/>
          </a:bodyPr>
          <a:lstStyle/>
          <a:p>
            <a:r>
              <a:rPr lang="en-US" sz="900" dirty="0"/>
              <a:t>Professional organization: </a:t>
            </a:r>
            <a:r>
              <a:rPr lang="en-US" sz="900" dirty="0" smtClean="0"/>
              <a:t>APHA</a:t>
            </a:r>
            <a:endParaRPr lang="en-US" sz="900" dirty="0"/>
          </a:p>
          <a:p>
            <a:r>
              <a:rPr lang="en-US" sz="900" dirty="0"/>
              <a:t>Certification: </a:t>
            </a:r>
            <a:r>
              <a:rPr lang="en-US" sz="900" dirty="0" smtClean="0"/>
              <a:t>CPH</a:t>
            </a:r>
            <a:endParaRPr lang="en-US" sz="900" dirty="0"/>
          </a:p>
          <a:p>
            <a:endParaRPr lang="en-US" dirty="0"/>
          </a:p>
        </p:txBody>
      </p:sp>
    </p:spTree>
    <p:extLst>
      <p:ext uri="{BB962C8B-B14F-4D97-AF65-F5344CB8AC3E}">
        <p14:creationId xmlns:p14="http://schemas.microsoft.com/office/powerpoint/2010/main" val="1929637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077200" cy="5257800"/>
          </a:xfrm>
        </p:spPr>
        <p:txBody>
          <a:bodyPr>
            <a:normAutofit fontScale="85000" lnSpcReduction="20000"/>
          </a:bodyPr>
          <a:lstStyle/>
          <a:p>
            <a:r>
              <a:rPr lang="en-US" dirty="0" smtClean="0">
                <a:effectLst/>
              </a:rPr>
              <a:t>Primarily </a:t>
            </a:r>
            <a:r>
              <a:rPr lang="en-US" dirty="0">
                <a:effectLst/>
              </a:rPr>
              <a:t>focused on protection of </a:t>
            </a:r>
            <a:r>
              <a:rPr lang="en-US" b="1" dirty="0">
                <a:solidFill>
                  <a:srgbClr val="FFC000"/>
                </a:solidFill>
                <a:effectLst/>
              </a:rPr>
              <a:t>patients</a:t>
            </a:r>
            <a:r>
              <a:rPr lang="en-US" dirty="0">
                <a:effectLst/>
              </a:rPr>
              <a:t> in clinical setting</a:t>
            </a:r>
          </a:p>
          <a:p>
            <a:pPr marL="18288" indent="0">
              <a:buNone/>
            </a:pPr>
            <a:r>
              <a:rPr lang="en-US" dirty="0">
                <a:effectLst/>
              </a:rPr>
              <a:t> </a:t>
            </a:r>
          </a:p>
          <a:p>
            <a:r>
              <a:rPr lang="en-US" dirty="0" smtClean="0">
                <a:effectLst/>
              </a:rPr>
              <a:t>Examples diseases </a:t>
            </a:r>
            <a:r>
              <a:rPr lang="en-US" dirty="0">
                <a:effectLst/>
              </a:rPr>
              <a:t>and </a:t>
            </a:r>
            <a:r>
              <a:rPr lang="en-US" dirty="0" smtClean="0">
                <a:effectLst/>
              </a:rPr>
              <a:t>organisms: </a:t>
            </a:r>
            <a:endParaRPr lang="en-US" dirty="0">
              <a:effectLst/>
            </a:endParaRPr>
          </a:p>
          <a:p>
            <a:pPr lvl="1"/>
            <a:r>
              <a:rPr lang="en-US" i="1" dirty="0" smtClean="0">
                <a:effectLst/>
              </a:rPr>
              <a:t>Clostridium </a:t>
            </a:r>
            <a:r>
              <a:rPr lang="en-US" i="1" dirty="0">
                <a:effectLst/>
              </a:rPr>
              <a:t>difficile</a:t>
            </a:r>
          </a:p>
          <a:p>
            <a:pPr lvl="1"/>
            <a:r>
              <a:rPr lang="en-US" dirty="0" smtClean="0">
                <a:effectLst/>
              </a:rPr>
              <a:t>Hepatitis </a:t>
            </a:r>
            <a:endParaRPr lang="en-US" dirty="0">
              <a:effectLst/>
            </a:endParaRPr>
          </a:p>
          <a:p>
            <a:pPr lvl="1"/>
            <a:r>
              <a:rPr lang="en-US" dirty="0">
                <a:effectLst/>
              </a:rPr>
              <a:t>Human Immunodeficiency Virus (HIV)</a:t>
            </a:r>
          </a:p>
          <a:p>
            <a:pPr lvl="1"/>
            <a:r>
              <a:rPr lang="en-US" dirty="0" smtClean="0">
                <a:effectLst/>
              </a:rPr>
              <a:t>Methicillin-resistant </a:t>
            </a:r>
            <a:r>
              <a:rPr lang="en-US" i="1" dirty="0">
                <a:effectLst/>
              </a:rPr>
              <a:t>Staphylococcus </a:t>
            </a:r>
            <a:r>
              <a:rPr lang="en-US" i="1" dirty="0" err="1">
                <a:effectLst/>
              </a:rPr>
              <a:t>aureus</a:t>
            </a:r>
            <a:endParaRPr lang="en-US" i="1" dirty="0">
              <a:effectLst/>
            </a:endParaRPr>
          </a:p>
          <a:p>
            <a:pPr lvl="1"/>
            <a:r>
              <a:rPr lang="en-US" dirty="0" smtClean="0">
                <a:effectLst/>
              </a:rPr>
              <a:t>Tuberculosis </a:t>
            </a:r>
            <a:r>
              <a:rPr lang="en-US" dirty="0">
                <a:effectLst/>
              </a:rPr>
              <a:t>(TB)</a:t>
            </a:r>
          </a:p>
          <a:p>
            <a:pPr lvl="1"/>
            <a:r>
              <a:rPr lang="en-US" dirty="0" err="1" smtClean="0">
                <a:effectLst/>
              </a:rPr>
              <a:t>Vancomycin</a:t>
            </a:r>
            <a:r>
              <a:rPr lang="en-US" dirty="0" smtClean="0">
                <a:effectLst/>
              </a:rPr>
              <a:t>-resistant </a:t>
            </a:r>
            <a:r>
              <a:rPr lang="en-US" i="1" dirty="0">
                <a:effectLst/>
              </a:rPr>
              <a:t>Enterococci </a:t>
            </a:r>
            <a:r>
              <a:rPr lang="en-US" dirty="0">
                <a:effectLst/>
              </a:rPr>
              <a:t>(VRE)</a:t>
            </a:r>
          </a:p>
          <a:p>
            <a:pPr marL="18288" indent="0">
              <a:buNone/>
            </a:pPr>
            <a:r>
              <a:rPr lang="en-US" dirty="0">
                <a:effectLst/>
              </a:rPr>
              <a:t> </a:t>
            </a:r>
          </a:p>
          <a:p>
            <a:endParaRPr lang="en-US" dirty="0" smtClean="0">
              <a:effectLst/>
            </a:endParaRPr>
          </a:p>
          <a:p>
            <a:r>
              <a:rPr lang="en-US" dirty="0" smtClean="0">
                <a:effectLst/>
              </a:rPr>
              <a:t>Areas of concern:</a:t>
            </a:r>
          </a:p>
          <a:p>
            <a:pPr lvl="1"/>
            <a:r>
              <a:rPr lang="en-US" dirty="0" smtClean="0">
                <a:effectLst/>
              </a:rPr>
              <a:t>Healthcare </a:t>
            </a:r>
            <a:r>
              <a:rPr lang="en-US" dirty="0">
                <a:effectLst/>
              </a:rPr>
              <a:t>Associated Infections (HAIs) – </a:t>
            </a:r>
          </a:p>
          <a:p>
            <a:pPr lvl="2"/>
            <a:r>
              <a:rPr lang="en-US" dirty="0">
                <a:effectLst/>
              </a:rPr>
              <a:t>Central line-associated bloodstream infection (CLABSI)</a:t>
            </a:r>
          </a:p>
          <a:p>
            <a:pPr lvl="2"/>
            <a:r>
              <a:rPr lang="en-US" dirty="0">
                <a:effectLst/>
              </a:rPr>
              <a:t>Catheter-associated Urinary Tract Infection (CAUTI)</a:t>
            </a:r>
          </a:p>
          <a:p>
            <a:pPr lvl="2"/>
            <a:r>
              <a:rPr lang="en-US" dirty="0">
                <a:effectLst/>
              </a:rPr>
              <a:t>Surgical Site Infection (SSI)</a:t>
            </a:r>
          </a:p>
          <a:p>
            <a:pPr lvl="2"/>
            <a:r>
              <a:rPr lang="en-US" dirty="0">
                <a:effectLst/>
              </a:rPr>
              <a:t>Ventilator-associated Pneumonia (VAP)</a:t>
            </a:r>
          </a:p>
          <a:p>
            <a:pPr marL="18288" indent="0">
              <a:buNone/>
            </a:pPr>
            <a:r>
              <a:rPr lang="en-US" dirty="0">
                <a:effectLst/>
              </a:rPr>
              <a:t> </a:t>
            </a:r>
          </a:p>
          <a:p>
            <a:r>
              <a:rPr lang="en-US" dirty="0">
                <a:effectLst/>
              </a:rPr>
              <a:t>Key terms / concepts: patient safety, medication safety, injection / sharps safety, blood / transplant safety, vaccine safety, hand hygiene</a:t>
            </a:r>
          </a:p>
          <a:p>
            <a:endParaRPr lang="en-US" dirty="0" smtClean="0"/>
          </a:p>
        </p:txBody>
      </p:sp>
      <p:sp>
        <p:nvSpPr>
          <p:cNvPr id="3" name="Title 2"/>
          <p:cNvSpPr>
            <a:spLocks noGrp="1"/>
          </p:cNvSpPr>
          <p:nvPr>
            <p:ph type="title"/>
          </p:nvPr>
        </p:nvSpPr>
        <p:spPr>
          <a:xfrm>
            <a:off x="457200" y="228600"/>
            <a:ext cx="7543800" cy="914400"/>
          </a:xfrm>
        </p:spPr>
        <p:txBody>
          <a:bodyPr/>
          <a:lstStyle/>
          <a:p>
            <a:r>
              <a:rPr lang="en-US" sz="4000" dirty="0" smtClean="0"/>
              <a:t>Infection </a:t>
            </a:r>
            <a:r>
              <a:rPr lang="en-US" sz="4000" dirty="0" err="1" smtClean="0"/>
              <a:t>Preventionists</a:t>
            </a:r>
            <a:endParaRPr lang="en-US" sz="4000" dirty="0"/>
          </a:p>
        </p:txBody>
      </p:sp>
    </p:spTree>
    <p:extLst>
      <p:ext uri="{BB962C8B-B14F-4D97-AF65-F5344CB8AC3E}">
        <p14:creationId xmlns:p14="http://schemas.microsoft.com/office/powerpoint/2010/main" val="2531859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4473"/>
            <a:ext cx="8077200" cy="5257800"/>
          </a:xfrm>
        </p:spPr>
        <p:txBody>
          <a:bodyPr>
            <a:normAutofit fontScale="85000" lnSpcReduction="20000"/>
          </a:bodyPr>
          <a:lstStyle/>
          <a:p>
            <a:r>
              <a:rPr lang="en-US" dirty="0" smtClean="0">
                <a:effectLst/>
              </a:rPr>
              <a:t>Primarily </a:t>
            </a:r>
            <a:r>
              <a:rPr lang="en-US" dirty="0">
                <a:effectLst/>
              </a:rPr>
              <a:t>focused on protection of </a:t>
            </a:r>
            <a:r>
              <a:rPr lang="en-US" b="1" dirty="0">
                <a:solidFill>
                  <a:srgbClr val="FFC000"/>
                </a:solidFill>
                <a:effectLst/>
              </a:rPr>
              <a:t>public</a:t>
            </a:r>
            <a:r>
              <a:rPr lang="en-US" dirty="0">
                <a:effectLst/>
              </a:rPr>
              <a:t> from infection from food, water, housing, waste</a:t>
            </a:r>
          </a:p>
          <a:p>
            <a:pPr marL="18288" indent="0">
              <a:buNone/>
            </a:pPr>
            <a:r>
              <a:rPr lang="en-US" dirty="0">
                <a:effectLst/>
              </a:rPr>
              <a:t> </a:t>
            </a:r>
          </a:p>
          <a:p>
            <a:r>
              <a:rPr lang="en-US" dirty="0" smtClean="0">
                <a:effectLst/>
              </a:rPr>
              <a:t>Example areas </a:t>
            </a:r>
            <a:r>
              <a:rPr lang="en-US" dirty="0">
                <a:effectLst/>
              </a:rPr>
              <a:t>of concern:</a:t>
            </a:r>
          </a:p>
          <a:p>
            <a:pPr marL="18288" indent="0">
              <a:buNone/>
            </a:pPr>
            <a:r>
              <a:rPr lang="en-US" dirty="0">
                <a:effectLst/>
              </a:rPr>
              <a:t> </a:t>
            </a:r>
          </a:p>
          <a:p>
            <a:pPr lvl="1"/>
            <a:r>
              <a:rPr lang="en-US" dirty="0">
                <a:effectLst/>
              </a:rPr>
              <a:t>Foodborne illness – </a:t>
            </a:r>
          </a:p>
          <a:p>
            <a:pPr lvl="2"/>
            <a:r>
              <a:rPr lang="en-US" dirty="0">
                <a:effectLst/>
              </a:rPr>
              <a:t>Norovirus</a:t>
            </a:r>
          </a:p>
          <a:p>
            <a:pPr lvl="2"/>
            <a:r>
              <a:rPr lang="en-US" i="1" dirty="0" smtClean="0">
                <a:effectLst/>
              </a:rPr>
              <a:t>Clostridium </a:t>
            </a:r>
            <a:r>
              <a:rPr lang="en-US" i="1" dirty="0" err="1">
                <a:effectLst/>
              </a:rPr>
              <a:t>perfringens</a:t>
            </a:r>
            <a:endParaRPr lang="en-US" i="1" dirty="0">
              <a:effectLst/>
            </a:endParaRPr>
          </a:p>
          <a:p>
            <a:pPr lvl="2"/>
            <a:r>
              <a:rPr lang="en-US" i="1" dirty="0" err="1">
                <a:effectLst/>
              </a:rPr>
              <a:t>Camphylobacter</a:t>
            </a:r>
            <a:r>
              <a:rPr lang="en-US" i="1" dirty="0">
                <a:effectLst/>
              </a:rPr>
              <a:t> </a:t>
            </a:r>
            <a:r>
              <a:rPr lang="en-US" dirty="0">
                <a:effectLst/>
              </a:rPr>
              <a:t>spp.</a:t>
            </a:r>
          </a:p>
          <a:p>
            <a:pPr lvl="2"/>
            <a:r>
              <a:rPr lang="en-US" i="1" dirty="0">
                <a:effectLst/>
              </a:rPr>
              <a:t>Staphylococcus </a:t>
            </a:r>
            <a:r>
              <a:rPr lang="en-US" i="1" dirty="0" err="1">
                <a:effectLst/>
              </a:rPr>
              <a:t>aureus</a:t>
            </a:r>
            <a:endParaRPr lang="en-US" i="1" dirty="0">
              <a:effectLst/>
            </a:endParaRPr>
          </a:p>
          <a:p>
            <a:pPr lvl="2"/>
            <a:r>
              <a:rPr lang="en-US" i="1" dirty="0">
                <a:effectLst/>
              </a:rPr>
              <a:t>E. coli</a:t>
            </a:r>
          </a:p>
          <a:p>
            <a:pPr lvl="2"/>
            <a:r>
              <a:rPr lang="en-US" i="1" dirty="0" smtClean="0">
                <a:effectLst/>
              </a:rPr>
              <a:t>Listeria </a:t>
            </a:r>
            <a:r>
              <a:rPr lang="en-US" i="1" dirty="0" err="1">
                <a:effectLst/>
              </a:rPr>
              <a:t>monocytogenes</a:t>
            </a:r>
            <a:endParaRPr lang="en-US" i="1" dirty="0">
              <a:effectLst/>
            </a:endParaRPr>
          </a:p>
          <a:p>
            <a:pPr marL="18288" indent="0">
              <a:buNone/>
            </a:pPr>
            <a:r>
              <a:rPr lang="en-US" dirty="0">
                <a:effectLst/>
              </a:rPr>
              <a:t> </a:t>
            </a:r>
          </a:p>
          <a:p>
            <a:pPr lvl="1"/>
            <a:r>
              <a:rPr lang="en-US" dirty="0">
                <a:effectLst/>
              </a:rPr>
              <a:t>Water borne illness – </a:t>
            </a:r>
          </a:p>
          <a:p>
            <a:pPr lvl="2"/>
            <a:r>
              <a:rPr lang="en-US" i="1" dirty="0">
                <a:effectLst/>
              </a:rPr>
              <a:t>Giardia </a:t>
            </a:r>
            <a:r>
              <a:rPr lang="en-US" i="1" dirty="0" err="1">
                <a:effectLst/>
              </a:rPr>
              <a:t>lamblia</a:t>
            </a:r>
            <a:endParaRPr lang="en-US" i="1" dirty="0">
              <a:effectLst/>
            </a:endParaRPr>
          </a:p>
          <a:p>
            <a:pPr lvl="2"/>
            <a:r>
              <a:rPr lang="en-US" i="1" dirty="0">
                <a:effectLst/>
              </a:rPr>
              <a:t>Cryptosporidium </a:t>
            </a:r>
            <a:r>
              <a:rPr lang="en-US" i="1" dirty="0" err="1">
                <a:effectLst/>
              </a:rPr>
              <a:t>parvum</a:t>
            </a:r>
            <a:endParaRPr lang="en-US" i="1" dirty="0">
              <a:effectLst/>
            </a:endParaRPr>
          </a:p>
          <a:p>
            <a:pPr marL="18288" indent="0">
              <a:buNone/>
            </a:pPr>
            <a:r>
              <a:rPr lang="en-US" dirty="0">
                <a:effectLst/>
              </a:rPr>
              <a:t> </a:t>
            </a:r>
          </a:p>
          <a:p>
            <a:r>
              <a:rPr lang="en-US" dirty="0">
                <a:effectLst/>
              </a:rPr>
              <a:t>Key terms / concepts: </a:t>
            </a:r>
            <a:r>
              <a:rPr lang="en-US" dirty="0" smtClean="0">
                <a:effectLst/>
              </a:rPr>
              <a:t> </a:t>
            </a:r>
            <a:r>
              <a:rPr lang="en-US" dirty="0">
                <a:effectLst/>
              </a:rPr>
              <a:t>Swimming pools and recreational </a:t>
            </a:r>
            <a:r>
              <a:rPr lang="en-US" dirty="0" smtClean="0">
                <a:effectLst/>
              </a:rPr>
              <a:t>facilities, Vectors</a:t>
            </a:r>
            <a:r>
              <a:rPr lang="en-US" dirty="0">
                <a:effectLst/>
              </a:rPr>
              <a:t>, pests, and poisonous </a:t>
            </a:r>
            <a:r>
              <a:rPr lang="en-US" dirty="0" smtClean="0">
                <a:effectLst/>
              </a:rPr>
              <a:t>plants, Solid </a:t>
            </a:r>
            <a:r>
              <a:rPr lang="en-US" dirty="0">
                <a:effectLst/>
              </a:rPr>
              <a:t>and hazardous </a:t>
            </a:r>
            <a:r>
              <a:rPr lang="en-US" dirty="0" smtClean="0">
                <a:effectLst/>
              </a:rPr>
              <a:t>waste, </a:t>
            </a:r>
            <a:r>
              <a:rPr lang="en-US" dirty="0">
                <a:effectLst/>
              </a:rPr>
              <a:t> </a:t>
            </a:r>
            <a:r>
              <a:rPr lang="en-US" dirty="0" smtClean="0">
                <a:effectLst/>
              </a:rPr>
              <a:t>air </a:t>
            </a:r>
            <a:r>
              <a:rPr lang="en-US" dirty="0">
                <a:effectLst/>
              </a:rPr>
              <a:t>quality and </a:t>
            </a:r>
            <a:r>
              <a:rPr lang="en-US" dirty="0" smtClean="0">
                <a:effectLst/>
              </a:rPr>
              <a:t>noise, Occupational </a:t>
            </a:r>
            <a:r>
              <a:rPr lang="en-US" dirty="0">
                <a:effectLst/>
              </a:rPr>
              <a:t>health and </a:t>
            </a:r>
            <a:r>
              <a:rPr lang="en-US" dirty="0" smtClean="0">
                <a:effectLst/>
              </a:rPr>
              <a:t>safety, General </a:t>
            </a:r>
            <a:r>
              <a:rPr lang="en-US" dirty="0">
                <a:effectLst/>
              </a:rPr>
              <a:t>environmental </a:t>
            </a:r>
            <a:r>
              <a:rPr lang="en-US" dirty="0" smtClean="0">
                <a:effectLst/>
              </a:rPr>
              <a:t>health, Disaster </a:t>
            </a:r>
            <a:r>
              <a:rPr lang="en-US" dirty="0">
                <a:effectLst/>
              </a:rPr>
              <a:t>sanitation and emergency planning</a:t>
            </a:r>
          </a:p>
          <a:p>
            <a:endParaRPr lang="en-US" dirty="0">
              <a:effectLst/>
            </a:endParaRPr>
          </a:p>
        </p:txBody>
      </p:sp>
      <p:sp>
        <p:nvSpPr>
          <p:cNvPr id="3" name="Title 2"/>
          <p:cNvSpPr>
            <a:spLocks noGrp="1"/>
          </p:cNvSpPr>
          <p:nvPr>
            <p:ph type="title"/>
          </p:nvPr>
        </p:nvSpPr>
        <p:spPr>
          <a:xfrm>
            <a:off x="457200" y="457200"/>
            <a:ext cx="7543800" cy="914400"/>
          </a:xfrm>
        </p:spPr>
        <p:txBody>
          <a:bodyPr/>
          <a:lstStyle/>
          <a:p>
            <a:r>
              <a:rPr lang="en-US" sz="4000" dirty="0" smtClean="0">
                <a:effectLst/>
              </a:rPr>
              <a:t>Registered </a:t>
            </a:r>
            <a:r>
              <a:rPr lang="en-US" sz="4000" dirty="0">
                <a:effectLst/>
              </a:rPr>
              <a:t>Environmental Health Specialist </a:t>
            </a:r>
            <a:endParaRPr lang="en-US" sz="4000" dirty="0"/>
          </a:p>
        </p:txBody>
      </p:sp>
    </p:spTree>
    <p:extLst>
      <p:ext uri="{BB962C8B-B14F-4D97-AF65-F5344CB8AC3E}">
        <p14:creationId xmlns:p14="http://schemas.microsoft.com/office/powerpoint/2010/main" val="1577218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077200" cy="5257800"/>
          </a:xfrm>
        </p:spPr>
        <p:txBody>
          <a:bodyPr>
            <a:normAutofit fontScale="85000" lnSpcReduction="20000"/>
          </a:bodyPr>
          <a:lstStyle/>
          <a:p>
            <a:r>
              <a:rPr lang="en-US" dirty="0" smtClean="0">
                <a:effectLst/>
              </a:rPr>
              <a:t>Primarily </a:t>
            </a:r>
            <a:r>
              <a:rPr lang="en-US" dirty="0">
                <a:effectLst/>
              </a:rPr>
              <a:t>focused on protection of </a:t>
            </a:r>
            <a:r>
              <a:rPr lang="en-US" b="1" dirty="0" smtClean="0">
                <a:solidFill>
                  <a:srgbClr val="FFC000"/>
                </a:solidFill>
                <a:effectLst/>
              </a:rPr>
              <a:t>lab</a:t>
            </a:r>
            <a:r>
              <a:rPr lang="en-US" b="1" dirty="0" smtClean="0">
                <a:effectLst/>
              </a:rPr>
              <a:t> </a:t>
            </a:r>
            <a:r>
              <a:rPr lang="en-US" b="1" dirty="0" smtClean="0">
                <a:solidFill>
                  <a:srgbClr val="FFC000"/>
                </a:solidFill>
                <a:effectLst/>
              </a:rPr>
              <a:t>workers </a:t>
            </a:r>
            <a:endParaRPr lang="en-US" b="1" dirty="0">
              <a:solidFill>
                <a:srgbClr val="FFC000"/>
              </a:solidFill>
              <a:effectLst/>
            </a:endParaRPr>
          </a:p>
          <a:p>
            <a:endParaRPr lang="en-US" dirty="0" smtClean="0">
              <a:effectLst/>
            </a:endParaRPr>
          </a:p>
          <a:p>
            <a:r>
              <a:rPr lang="en-US" dirty="0" smtClean="0">
                <a:effectLst/>
              </a:rPr>
              <a:t>Areas </a:t>
            </a:r>
            <a:r>
              <a:rPr lang="en-US" dirty="0">
                <a:effectLst/>
              </a:rPr>
              <a:t>of concern:</a:t>
            </a:r>
          </a:p>
          <a:p>
            <a:pPr lvl="1"/>
            <a:r>
              <a:rPr lang="en-US" dirty="0">
                <a:effectLst/>
              </a:rPr>
              <a:t> </a:t>
            </a:r>
            <a:r>
              <a:rPr lang="en-US" dirty="0" smtClean="0">
                <a:effectLst/>
              </a:rPr>
              <a:t>Risk </a:t>
            </a:r>
            <a:r>
              <a:rPr lang="en-US" dirty="0">
                <a:effectLst/>
              </a:rPr>
              <a:t>grouping of infectious agents (RG 1-4)</a:t>
            </a:r>
          </a:p>
          <a:p>
            <a:pPr lvl="2"/>
            <a:r>
              <a:rPr lang="en-US" dirty="0">
                <a:effectLst/>
              </a:rPr>
              <a:t>e.g. bacteria, viruses, parasites, prions</a:t>
            </a:r>
          </a:p>
          <a:p>
            <a:pPr lvl="1"/>
            <a:r>
              <a:rPr lang="en-US" dirty="0" smtClean="0">
                <a:effectLst/>
              </a:rPr>
              <a:t>Biosafety </a:t>
            </a:r>
            <a:r>
              <a:rPr lang="en-US" dirty="0">
                <a:effectLst/>
              </a:rPr>
              <a:t>level designations (BSL 1-4)</a:t>
            </a:r>
          </a:p>
          <a:p>
            <a:pPr lvl="1"/>
            <a:r>
              <a:rPr lang="en-US" dirty="0" smtClean="0">
                <a:effectLst/>
              </a:rPr>
              <a:t>Animal </a:t>
            </a:r>
            <a:r>
              <a:rPr lang="en-US" dirty="0">
                <a:effectLst/>
              </a:rPr>
              <a:t>biosafety level designations (ABSL 1-4)</a:t>
            </a:r>
          </a:p>
          <a:p>
            <a:pPr lvl="1"/>
            <a:r>
              <a:rPr lang="en-US" dirty="0" smtClean="0">
                <a:effectLst/>
              </a:rPr>
              <a:t>Plant </a:t>
            </a:r>
            <a:r>
              <a:rPr lang="en-US" dirty="0">
                <a:effectLst/>
              </a:rPr>
              <a:t>biosafety </a:t>
            </a:r>
          </a:p>
          <a:p>
            <a:pPr lvl="1"/>
            <a:r>
              <a:rPr lang="en-US" dirty="0" smtClean="0">
                <a:effectLst/>
              </a:rPr>
              <a:t>Recombinant </a:t>
            </a:r>
            <a:r>
              <a:rPr lang="en-US" dirty="0">
                <a:effectLst/>
              </a:rPr>
              <a:t>and synthetic nucleic acid molecules (NIH </a:t>
            </a:r>
            <a:r>
              <a:rPr lang="en-US" dirty="0" smtClean="0">
                <a:effectLst/>
              </a:rPr>
              <a:t>Guidelines)</a:t>
            </a:r>
          </a:p>
          <a:p>
            <a:pPr lvl="1"/>
            <a:r>
              <a:rPr lang="en-US" dirty="0" smtClean="0">
                <a:effectLst/>
              </a:rPr>
              <a:t>Select </a:t>
            </a:r>
            <a:r>
              <a:rPr lang="en-US" dirty="0">
                <a:effectLst/>
              </a:rPr>
              <a:t>agents and toxins (CDC/USDA)</a:t>
            </a:r>
          </a:p>
          <a:p>
            <a:pPr lvl="1"/>
            <a:r>
              <a:rPr lang="en-US" dirty="0" smtClean="0">
                <a:effectLst/>
              </a:rPr>
              <a:t>Dual </a:t>
            </a:r>
            <a:r>
              <a:rPr lang="en-US" dirty="0">
                <a:effectLst/>
              </a:rPr>
              <a:t>use </a:t>
            </a:r>
            <a:r>
              <a:rPr lang="en-US" dirty="0" smtClean="0">
                <a:effectLst/>
              </a:rPr>
              <a:t>research of concern</a:t>
            </a:r>
            <a:endParaRPr lang="en-US" dirty="0">
              <a:effectLst/>
            </a:endParaRPr>
          </a:p>
          <a:p>
            <a:pPr lvl="1"/>
            <a:r>
              <a:rPr lang="en-US" dirty="0" smtClean="0">
                <a:effectLst/>
              </a:rPr>
              <a:t>Biosecurity</a:t>
            </a:r>
            <a:endParaRPr lang="en-US" dirty="0">
              <a:effectLst/>
            </a:endParaRPr>
          </a:p>
          <a:p>
            <a:pPr lvl="1"/>
            <a:r>
              <a:rPr lang="en-US" dirty="0" smtClean="0">
                <a:effectLst/>
              </a:rPr>
              <a:t>Training</a:t>
            </a:r>
            <a:endParaRPr lang="en-US" dirty="0">
              <a:effectLst/>
            </a:endParaRPr>
          </a:p>
          <a:p>
            <a:pPr lvl="1"/>
            <a:r>
              <a:rPr lang="en-US" dirty="0" smtClean="0">
                <a:effectLst/>
              </a:rPr>
              <a:t>Biosafety </a:t>
            </a:r>
            <a:r>
              <a:rPr lang="en-US" dirty="0">
                <a:effectLst/>
              </a:rPr>
              <a:t>cabinetry (and other containment)</a:t>
            </a:r>
          </a:p>
          <a:p>
            <a:pPr lvl="1"/>
            <a:r>
              <a:rPr lang="en-US" dirty="0" smtClean="0">
                <a:effectLst/>
              </a:rPr>
              <a:t>Transportation </a:t>
            </a:r>
            <a:r>
              <a:rPr lang="en-US" dirty="0">
                <a:effectLst/>
              </a:rPr>
              <a:t>of infectious agents</a:t>
            </a:r>
          </a:p>
          <a:p>
            <a:pPr lvl="1"/>
            <a:r>
              <a:rPr lang="en-US" dirty="0" smtClean="0">
                <a:effectLst/>
              </a:rPr>
              <a:t>Decontamination</a:t>
            </a:r>
            <a:r>
              <a:rPr lang="en-US" dirty="0">
                <a:effectLst/>
              </a:rPr>
              <a:t>, disinfection, sterilization</a:t>
            </a:r>
          </a:p>
          <a:p>
            <a:pPr marL="18288" indent="0">
              <a:buNone/>
            </a:pPr>
            <a:r>
              <a:rPr lang="en-US" dirty="0">
                <a:effectLst/>
              </a:rPr>
              <a:t> </a:t>
            </a:r>
          </a:p>
          <a:p>
            <a:r>
              <a:rPr lang="en-US" dirty="0">
                <a:effectLst/>
              </a:rPr>
              <a:t>Key terms / concepts: risk assessment, containment, laboratory acquired infections, good microbiological technique, safe work practices, laboratory facility </a:t>
            </a:r>
            <a:r>
              <a:rPr lang="en-US" dirty="0" smtClean="0">
                <a:effectLst/>
              </a:rPr>
              <a:t>design, gain of function</a:t>
            </a:r>
            <a:endParaRPr lang="en-US" dirty="0">
              <a:effectLst/>
            </a:endParaRPr>
          </a:p>
          <a:p>
            <a:endParaRPr lang="en-US" dirty="0">
              <a:effectLst/>
            </a:endParaRPr>
          </a:p>
        </p:txBody>
      </p:sp>
      <p:sp>
        <p:nvSpPr>
          <p:cNvPr id="3" name="Title 2"/>
          <p:cNvSpPr>
            <a:spLocks noGrp="1"/>
          </p:cNvSpPr>
          <p:nvPr>
            <p:ph type="title"/>
          </p:nvPr>
        </p:nvSpPr>
        <p:spPr>
          <a:xfrm>
            <a:off x="457200" y="228600"/>
            <a:ext cx="7543800" cy="914400"/>
          </a:xfrm>
        </p:spPr>
        <p:txBody>
          <a:bodyPr/>
          <a:lstStyle/>
          <a:p>
            <a:r>
              <a:rPr lang="en-US" sz="4000" dirty="0" smtClean="0">
                <a:effectLst/>
              </a:rPr>
              <a:t>Biosafety Professional </a:t>
            </a:r>
            <a:endParaRPr lang="en-US" sz="4000" dirty="0"/>
          </a:p>
        </p:txBody>
      </p:sp>
    </p:spTree>
    <p:extLst>
      <p:ext uri="{BB962C8B-B14F-4D97-AF65-F5344CB8AC3E}">
        <p14:creationId xmlns:p14="http://schemas.microsoft.com/office/powerpoint/2010/main" val="1802205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4473"/>
            <a:ext cx="8077200" cy="5257800"/>
          </a:xfrm>
        </p:spPr>
        <p:txBody>
          <a:bodyPr>
            <a:normAutofit/>
          </a:bodyPr>
          <a:lstStyle/>
          <a:p>
            <a:r>
              <a:rPr lang="en-US" dirty="0" smtClean="0">
                <a:effectLst/>
              </a:rPr>
              <a:t>Primarily </a:t>
            </a:r>
            <a:r>
              <a:rPr lang="en-US" dirty="0">
                <a:effectLst/>
              </a:rPr>
              <a:t>focused on </a:t>
            </a:r>
            <a:r>
              <a:rPr lang="en-US" dirty="0" smtClean="0">
                <a:effectLst/>
              </a:rPr>
              <a:t>the education and protection </a:t>
            </a:r>
            <a:r>
              <a:rPr lang="en-US" dirty="0">
                <a:effectLst/>
              </a:rPr>
              <a:t>of </a:t>
            </a:r>
            <a:r>
              <a:rPr lang="en-US" b="1" dirty="0">
                <a:solidFill>
                  <a:srgbClr val="FFC000"/>
                </a:solidFill>
                <a:effectLst/>
              </a:rPr>
              <a:t>public</a:t>
            </a:r>
            <a:r>
              <a:rPr lang="en-US" dirty="0">
                <a:effectLst/>
              </a:rPr>
              <a:t> from </a:t>
            </a:r>
            <a:r>
              <a:rPr lang="en-US" dirty="0" smtClean="0">
                <a:effectLst/>
              </a:rPr>
              <a:t>non-contagious and contagious diseases</a:t>
            </a:r>
            <a:endParaRPr lang="en-US" dirty="0">
              <a:effectLst/>
            </a:endParaRPr>
          </a:p>
          <a:p>
            <a:pPr marL="18288" indent="0">
              <a:buNone/>
            </a:pPr>
            <a:r>
              <a:rPr lang="en-US" dirty="0">
                <a:effectLst/>
              </a:rPr>
              <a:t> </a:t>
            </a:r>
          </a:p>
          <a:p>
            <a:r>
              <a:rPr lang="en-US" dirty="0" smtClean="0">
                <a:effectLst/>
              </a:rPr>
              <a:t>Example areas </a:t>
            </a:r>
            <a:r>
              <a:rPr lang="en-US" dirty="0">
                <a:effectLst/>
              </a:rPr>
              <a:t>of concern:</a:t>
            </a:r>
          </a:p>
          <a:p>
            <a:pPr marL="18288" indent="0">
              <a:buNone/>
            </a:pPr>
            <a:r>
              <a:rPr lang="en-US" dirty="0">
                <a:effectLst/>
              </a:rPr>
              <a:t> </a:t>
            </a:r>
            <a:r>
              <a:rPr lang="en-US" dirty="0" smtClean="0">
                <a:effectLst/>
              </a:rPr>
              <a:t>	Influenza </a:t>
            </a:r>
          </a:p>
          <a:p>
            <a:pPr marL="18288" indent="0">
              <a:buNone/>
            </a:pPr>
            <a:r>
              <a:rPr lang="en-US" dirty="0" smtClean="0">
                <a:effectLst/>
              </a:rPr>
              <a:t>	Tuberculosis</a:t>
            </a:r>
          </a:p>
          <a:p>
            <a:pPr marL="18288" indent="0">
              <a:buNone/>
            </a:pPr>
            <a:r>
              <a:rPr lang="en-US" dirty="0" smtClean="0">
                <a:effectLst/>
              </a:rPr>
              <a:t>	Sexually transmitted infections</a:t>
            </a:r>
          </a:p>
          <a:p>
            <a:pPr marL="18288" indent="0">
              <a:buNone/>
            </a:pPr>
            <a:r>
              <a:rPr lang="en-US" dirty="0" smtClean="0">
                <a:effectLst/>
              </a:rPr>
              <a:t>	Ebola</a:t>
            </a:r>
            <a:endParaRPr lang="en-US" dirty="0">
              <a:effectLst/>
            </a:endParaRPr>
          </a:p>
          <a:p>
            <a:pPr marL="18288" indent="0">
              <a:buNone/>
            </a:pPr>
            <a:r>
              <a:rPr lang="en-US" dirty="0">
                <a:effectLst/>
              </a:rPr>
              <a:t> </a:t>
            </a:r>
          </a:p>
          <a:p>
            <a:r>
              <a:rPr lang="en-US" dirty="0">
                <a:effectLst/>
              </a:rPr>
              <a:t>Key terms / concepts: </a:t>
            </a:r>
            <a:r>
              <a:rPr lang="en-US" dirty="0" smtClean="0">
                <a:effectLst/>
              </a:rPr>
              <a:t> immunizations, records, contact investigations, “fever watch”, “enforceable control orders”</a:t>
            </a:r>
            <a:endParaRPr lang="en-US" dirty="0">
              <a:effectLst/>
            </a:endParaRPr>
          </a:p>
          <a:p>
            <a:endParaRPr lang="en-US" dirty="0">
              <a:effectLst/>
            </a:endParaRPr>
          </a:p>
        </p:txBody>
      </p:sp>
      <p:sp>
        <p:nvSpPr>
          <p:cNvPr id="3" name="Title 2"/>
          <p:cNvSpPr>
            <a:spLocks noGrp="1"/>
          </p:cNvSpPr>
          <p:nvPr>
            <p:ph type="title"/>
          </p:nvPr>
        </p:nvSpPr>
        <p:spPr>
          <a:xfrm>
            <a:off x="457200" y="457200"/>
            <a:ext cx="7543800" cy="914400"/>
          </a:xfrm>
        </p:spPr>
        <p:txBody>
          <a:bodyPr/>
          <a:lstStyle/>
          <a:p>
            <a:r>
              <a:rPr lang="en-US" sz="4000" dirty="0" smtClean="0">
                <a:effectLst/>
              </a:rPr>
              <a:t>Public Health Professional </a:t>
            </a:r>
            <a:endParaRPr lang="en-US" sz="4000" dirty="0"/>
          </a:p>
        </p:txBody>
      </p:sp>
    </p:spTree>
    <p:extLst>
      <p:ext uri="{BB962C8B-B14F-4D97-AF65-F5344CB8AC3E}">
        <p14:creationId xmlns:p14="http://schemas.microsoft.com/office/powerpoint/2010/main" val="3933804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4400"/>
            <a:ext cx="8077200" cy="5257800"/>
          </a:xfrm>
        </p:spPr>
        <p:txBody>
          <a:bodyPr>
            <a:normAutofit/>
          </a:bodyPr>
          <a:lstStyle/>
          <a:p>
            <a:pPr marL="18288" indent="0">
              <a:buNone/>
            </a:pPr>
            <a:r>
              <a:rPr lang="en-US" sz="2800" i="1" dirty="0" smtClean="0">
                <a:effectLst/>
              </a:rPr>
              <a:t>“Preventing the transmission of infectious diseases has never been more challenging than today in a world that is characterized by tremendous globalization, connectivity, and speed. I can think of no other resources more vital than the APHA’s </a:t>
            </a:r>
            <a:r>
              <a:rPr lang="en-US" sz="2800" i="1" dirty="0" smtClean="0">
                <a:solidFill>
                  <a:srgbClr val="FFC000"/>
                </a:solidFill>
                <a:effectLst/>
              </a:rPr>
              <a:t>Control of Communicable Diseases Manual </a:t>
            </a:r>
            <a:r>
              <a:rPr lang="en-US" sz="2800" i="1" dirty="0" smtClean="0">
                <a:effectLst/>
              </a:rPr>
              <a:t>for health professionals to meet these challenges head-on”</a:t>
            </a:r>
            <a:r>
              <a:rPr lang="en-US" sz="2800" b="1" i="1" dirty="0" smtClean="0">
                <a:solidFill>
                  <a:srgbClr val="FFC000"/>
                </a:solidFill>
                <a:effectLst/>
              </a:rPr>
              <a:t> </a:t>
            </a:r>
          </a:p>
          <a:p>
            <a:endParaRPr lang="en-US" b="1" dirty="0">
              <a:solidFill>
                <a:srgbClr val="FFC000"/>
              </a:solidFill>
              <a:effectLst/>
            </a:endParaRPr>
          </a:p>
          <a:p>
            <a:pPr lvl="4"/>
            <a:r>
              <a:rPr lang="en-US" b="1" dirty="0" smtClean="0">
                <a:solidFill>
                  <a:srgbClr val="FFC000"/>
                </a:solidFill>
                <a:effectLst/>
              </a:rPr>
              <a:t>Dr. Julie </a:t>
            </a:r>
            <a:r>
              <a:rPr lang="en-US" b="1" dirty="0" err="1" smtClean="0">
                <a:solidFill>
                  <a:srgbClr val="FFC000"/>
                </a:solidFill>
                <a:effectLst/>
              </a:rPr>
              <a:t>Gerberding</a:t>
            </a:r>
            <a:r>
              <a:rPr lang="en-US" b="1" dirty="0" smtClean="0">
                <a:solidFill>
                  <a:srgbClr val="FFC000"/>
                </a:solidFill>
                <a:effectLst/>
              </a:rPr>
              <a:t>, former Director, CDC</a:t>
            </a:r>
            <a:endParaRPr lang="en-US" b="1" dirty="0">
              <a:solidFill>
                <a:srgbClr val="FFC000"/>
              </a:solidFill>
              <a:effectLst/>
            </a:endParaRPr>
          </a:p>
          <a:p>
            <a:endParaRPr lang="en-US" dirty="0" smtClean="0">
              <a:effectLst/>
            </a:endParaRPr>
          </a:p>
        </p:txBody>
      </p:sp>
      <p:sp>
        <p:nvSpPr>
          <p:cNvPr id="3" name="Title 2"/>
          <p:cNvSpPr>
            <a:spLocks noGrp="1"/>
          </p:cNvSpPr>
          <p:nvPr>
            <p:ph type="title"/>
          </p:nvPr>
        </p:nvSpPr>
        <p:spPr>
          <a:xfrm>
            <a:off x="457200" y="228600"/>
            <a:ext cx="8382000" cy="914400"/>
          </a:xfrm>
        </p:spPr>
        <p:txBody>
          <a:bodyPr/>
          <a:lstStyle/>
          <a:p>
            <a:r>
              <a:rPr lang="en-US" sz="3600" dirty="0" smtClean="0">
                <a:effectLst/>
              </a:rPr>
              <a:t>Key Resource Across All Professions</a:t>
            </a:r>
            <a:endParaRPr lang="en-US" sz="3600" dirty="0"/>
          </a:p>
        </p:txBody>
      </p:sp>
      <p:pic>
        <p:nvPicPr>
          <p:cNvPr id="4098" name="Picture 2" descr="https://encrypted-tbn3.gstatic.com/images?q=tbn:ANd9GcTJzV2Rl8Mw97XDSqjLmIOA4lj_6ilo2yWhXpbGlpydPvlYHDPZtjbdwvy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976" y="5133886"/>
            <a:ext cx="2238375" cy="140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710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57400"/>
            <a:ext cx="6096000" cy="3657599"/>
          </a:xfrm>
        </p:spPr>
        <p:txBody>
          <a:bodyPr/>
          <a:lstStyle/>
          <a:p>
            <a:r>
              <a:rPr lang="en-US" dirty="0" smtClean="0"/>
              <a:t>Identification</a:t>
            </a:r>
          </a:p>
          <a:p>
            <a:r>
              <a:rPr lang="en-US" dirty="0" smtClean="0"/>
              <a:t>Infectious agent</a:t>
            </a:r>
          </a:p>
          <a:p>
            <a:r>
              <a:rPr lang="en-US" dirty="0" smtClean="0"/>
              <a:t>Occurrence</a:t>
            </a:r>
          </a:p>
          <a:p>
            <a:r>
              <a:rPr lang="en-US" dirty="0" smtClean="0"/>
              <a:t>Reservoir</a:t>
            </a:r>
          </a:p>
          <a:p>
            <a:r>
              <a:rPr lang="en-US" dirty="0" smtClean="0"/>
              <a:t>Modes of transmission</a:t>
            </a:r>
          </a:p>
          <a:p>
            <a:r>
              <a:rPr lang="en-US" dirty="0" smtClean="0"/>
              <a:t>Incubation period</a:t>
            </a:r>
          </a:p>
          <a:p>
            <a:r>
              <a:rPr lang="en-US" dirty="0" smtClean="0"/>
              <a:t>Period of communicability</a:t>
            </a:r>
          </a:p>
          <a:p>
            <a:r>
              <a:rPr lang="en-US" dirty="0" smtClean="0"/>
              <a:t>Susceptibility</a:t>
            </a:r>
          </a:p>
          <a:p>
            <a:r>
              <a:rPr lang="en-US" dirty="0" smtClean="0"/>
              <a:t>Methods of control</a:t>
            </a:r>
            <a:endParaRPr lang="en-US" dirty="0"/>
          </a:p>
        </p:txBody>
      </p:sp>
      <p:sp>
        <p:nvSpPr>
          <p:cNvPr id="3" name="Title 2"/>
          <p:cNvSpPr>
            <a:spLocks noGrp="1"/>
          </p:cNvSpPr>
          <p:nvPr>
            <p:ph type="title"/>
          </p:nvPr>
        </p:nvSpPr>
        <p:spPr>
          <a:xfrm>
            <a:off x="609600" y="609600"/>
            <a:ext cx="7543800" cy="914400"/>
          </a:xfrm>
        </p:spPr>
        <p:txBody>
          <a:bodyPr/>
          <a:lstStyle/>
          <a:p>
            <a:r>
              <a:rPr lang="en-US" sz="3600" dirty="0" smtClean="0">
                <a:solidFill>
                  <a:srgbClr val="FFC000"/>
                </a:solidFill>
              </a:rPr>
              <a:t>APHA Control of Communicable Disease Manual </a:t>
            </a:r>
            <a:r>
              <a:rPr lang="en-US" sz="3600" dirty="0" smtClean="0"/>
              <a:t>Consistent Format</a:t>
            </a:r>
            <a:endParaRPr lang="en-US" sz="3600" dirty="0"/>
          </a:p>
        </p:txBody>
      </p:sp>
      <p:sp>
        <p:nvSpPr>
          <p:cNvPr id="4" name="AutoShape 2" descr="Image result for apha communicable disease manual"/>
          <p:cNvSpPr>
            <a:spLocks noChangeAspect="1" noChangeArrowheads="1"/>
          </p:cNvSpPr>
          <p:nvPr/>
        </p:nvSpPr>
        <p:spPr bwMode="auto">
          <a:xfrm>
            <a:off x="0" y="-136525"/>
            <a:ext cx="9525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pha communicable disease manual"/>
          <p:cNvSpPr>
            <a:spLocks noChangeAspect="1" noChangeArrowheads="1"/>
          </p:cNvSpPr>
          <p:nvPr/>
        </p:nvSpPr>
        <p:spPr bwMode="auto">
          <a:xfrm>
            <a:off x="152400" y="15875"/>
            <a:ext cx="9525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Front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361010"/>
            <a:ext cx="1981200" cy="31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786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83112"/>
            <a:ext cx="6191640" cy="574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4400" y="226367"/>
            <a:ext cx="7083606" cy="461665"/>
          </a:xfrm>
          <a:prstGeom prst="rect">
            <a:avLst/>
          </a:prstGeom>
          <a:noFill/>
        </p:spPr>
        <p:txBody>
          <a:bodyPr wrap="none" rtlCol="0">
            <a:spAutoFit/>
          </a:bodyPr>
          <a:lstStyle/>
          <a:p>
            <a:r>
              <a:rPr lang="en-US" sz="2400" dirty="0" smtClean="0">
                <a:solidFill>
                  <a:srgbClr val="FFC000"/>
                </a:solidFill>
              </a:rPr>
              <a:t>Texas DSHS Infectious Disease Outbreak Webpage</a:t>
            </a:r>
            <a:endParaRPr lang="en-US" sz="2400" dirty="0">
              <a:solidFill>
                <a:srgbClr val="FFC000"/>
              </a:solidFill>
            </a:endParaRPr>
          </a:p>
        </p:txBody>
      </p:sp>
    </p:spTree>
    <p:extLst>
      <p:ext uri="{BB962C8B-B14F-4D97-AF65-F5344CB8AC3E}">
        <p14:creationId xmlns:p14="http://schemas.microsoft.com/office/powerpoint/2010/main" val="625789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4473"/>
            <a:ext cx="8077200" cy="5257800"/>
          </a:xfrm>
        </p:spPr>
        <p:txBody>
          <a:bodyPr>
            <a:normAutofit/>
          </a:bodyPr>
          <a:lstStyle/>
          <a:p>
            <a:r>
              <a:rPr lang="en-US" dirty="0" smtClean="0">
                <a:effectLst/>
              </a:rPr>
              <a:t>The goal of the Global Health Security initiative is to prevent, detect, and respond to infectious disease threats where they start</a:t>
            </a:r>
          </a:p>
          <a:p>
            <a:endParaRPr lang="en-US" dirty="0">
              <a:effectLst/>
            </a:endParaRPr>
          </a:p>
          <a:p>
            <a:r>
              <a:rPr lang="en-US" dirty="0" smtClean="0">
                <a:effectLst/>
              </a:rPr>
              <a:t>The initiative consists of the US and more than two dozen countries and international organizations</a:t>
            </a:r>
          </a:p>
          <a:p>
            <a:endParaRPr lang="en-US" dirty="0" smtClean="0">
              <a:effectLst/>
            </a:endParaRPr>
          </a:p>
          <a:p>
            <a:r>
              <a:rPr lang="en-US" dirty="0" smtClean="0">
                <a:effectLst/>
              </a:rPr>
              <a:t>A consequence of a more interconnected world is the increasing opportunity for human, animal, and zoonotic diseases to emerge and spread globally</a:t>
            </a:r>
          </a:p>
          <a:p>
            <a:endParaRPr lang="en-US" dirty="0">
              <a:effectLst/>
            </a:endParaRPr>
          </a:p>
          <a:p>
            <a:pPr lvl="1"/>
            <a:r>
              <a:rPr lang="en-US" i="1" dirty="0" smtClean="0">
                <a:effectLst/>
              </a:rPr>
              <a:t>“Global health security is shared responsibility. No one country can achieve it alone. A threat anywhere is indeed a threat everywhere”</a:t>
            </a:r>
          </a:p>
          <a:p>
            <a:pPr lvl="3"/>
            <a:r>
              <a:rPr lang="en-US" dirty="0" smtClean="0">
                <a:effectLst/>
              </a:rPr>
              <a:t>Health and Human Services Secretary Kathleen </a:t>
            </a:r>
            <a:r>
              <a:rPr lang="en-US" dirty="0" err="1" smtClean="0">
                <a:effectLst/>
              </a:rPr>
              <a:t>Sebelius</a:t>
            </a:r>
            <a:endParaRPr lang="en-US" dirty="0" smtClean="0">
              <a:effectLst/>
            </a:endParaRPr>
          </a:p>
          <a:p>
            <a:pPr marL="18288" indent="0">
              <a:buNone/>
            </a:pPr>
            <a:endParaRPr lang="en-US" dirty="0" smtClean="0">
              <a:effectLst/>
            </a:endParaRPr>
          </a:p>
        </p:txBody>
      </p:sp>
      <p:sp>
        <p:nvSpPr>
          <p:cNvPr id="3" name="Title 2"/>
          <p:cNvSpPr>
            <a:spLocks noGrp="1"/>
          </p:cNvSpPr>
          <p:nvPr>
            <p:ph type="title"/>
          </p:nvPr>
        </p:nvSpPr>
        <p:spPr>
          <a:xfrm>
            <a:off x="457200" y="228600"/>
            <a:ext cx="8305800" cy="914400"/>
          </a:xfrm>
        </p:spPr>
        <p:txBody>
          <a:bodyPr/>
          <a:lstStyle/>
          <a:p>
            <a:r>
              <a:rPr lang="en-US" sz="4000" dirty="0" smtClean="0">
                <a:effectLst/>
              </a:rPr>
              <a:t>So What is </a:t>
            </a:r>
            <a:r>
              <a:rPr lang="en-US" sz="4000" dirty="0" smtClean="0">
                <a:solidFill>
                  <a:srgbClr val="FFC000"/>
                </a:solidFill>
                <a:effectLst/>
              </a:rPr>
              <a:t>Global Health Security</a:t>
            </a:r>
            <a:r>
              <a:rPr lang="en-US" sz="4000" dirty="0" smtClean="0">
                <a:effectLst/>
              </a:rPr>
              <a:t>? </a:t>
            </a:r>
            <a:endParaRPr lang="en-US" sz="4000" dirty="0"/>
          </a:p>
        </p:txBody>
      </p:sp>
    </p:spTree>
    <p:extLst>
      <p:ext uri="{BB962C8B-B14F-4D97-AF65-F5344CB8AC3E}">
        <p14:creationId xmlns:p14="http://schemas.microsoft.com/office/powerpoint/2010/main" val="2206371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544"/>
            <a:ext cx="457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3402" y="3505200"/>
            <a:ext cx="3477098" cy="257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2751" y="434950"/>
            <a:ext cx="3497749" cy="262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549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4473"/>
            <a:ext cx="8077200" cy="4415327"/>
          </a:xfrm>
        </p:spPr>
        <p:txBody>
          <a:bodyPr>
            <a:normAutofit/>
          </a:bodyPr>
          <a:lstStyle/>
          <a:p>
            <a:r>
              <a:rPr lang="en-US" dirty="0" smtClean="0">
                <a:effectLst/>
              </a:rPr>
              <a:t>Five sources of threat to our global health security:</a:t>
            </a:r>
          </a:p>
          <a:p>
            <a:pPr marL="18288" indent="0">
              <a:buNone/>
            </a:pPr>
            <a:endParaRPr lang="en-US" dirty="0" smtClean="0">
              <a:effectLst/>
            </a:endParaRPr>
          </a:p>
          <a:p>
            <a:pPr marL="475488" indent="-457200">
              <a:buFont typeface="+mj-lt"/>
              <a:buAutoNum type="arabicPeriod"/>
            </a:pPr>
            <a:r>
              <a:rPr lang="en-US" dirty="0" smtClean="0">
                <a:effectLst/>
              </a:rPr>
              <a:t>The emergence and spread of new microbes</a:t>
            </a:r>
          </a:p>
          <a:p>
            <a:pPr marL="475488" indent="-457200">
              <a:buFont typeface="+mj-lt"/>
              <a:buAutoNum type="arabicPeriod"/>
            </a:pPr>
            <a:r>
              <a:rPr lang="en-US" dirty="0" smtClean="0">
                <a:effectLst/>
              </a:rPr>
              <a:t>The globalization of travel and food supply</a:t>
            </a:r>
          </a:p>
          <a:p>
            <a:pPr marL="475488" indent="-457200">
              <a:buFont typeface="+mj-lt"/>
              <a:buAutoNum type="arabicPeriod"/>
            </a:pPr>
            <a:r>
              <a:rPr lang="en-US" dirty="0" smtClean="0">
                <a:effectLst/>
              </a:rPr>
              <a:t>The rise of drug-resistant pathogens</a:t>
            </a:r>
          </a:p>
          <a:p>
            <a:pPr marL="475488" indent="-457200">
              <a:buFont typeface="+mj-lt"/>
              <a:buAutoNum type="arabicPeriod"/>
            </a:pPr>
            <a:r>
              <a:rPr lang="en-US" dirty="0" smtClean="0">
                <a:effectLst/>
              </a:rPr>
              <a:t>The acceleration of biological science capabilities and the risk that these capabilities may cause the inadvertent or intentional release of pathogens</a:t>
            </a:r>
          </a:p>
          <a:p>
            <a:pPr marL="475488" indent="-457200">
              <a:buFont typeface="+mj-lt"/>
              <a:buAutoNum type="arabicPeriod"/>
            </a:pPr>
            <a:r>
              <a:rPr lang="en-US" dirty="0" smtClean="0">
                <a:effectLst/>
              </a:rPr>
              <a:t>Continued concerns about the acquisition, development, and use of biological agents by state or non-state actors</a:t>
            </a:r>
          </a:p>
          <a:p>
            <a:pPr marL="475488" indent="-457200">
              <a:buFont typeface="+mj-lt"/>
              <a:buAutoNum type="arabicPeriod"/>
            </a:pPr>
            <a:endParaRPr lang="en-US" dirty="0" smtClean="0">
              <a:effectLst/>
            </a:endParaRPr>
          </a:p>
          <a:p>
            <a:endParaRPr lang="en-US" dirty="0" smtClean="0">
              <a:effectLst/>
            </a:endParaRPr>
          </a:p>
        </p:txBody>
      </p:sp>
      <p:sp>
        <p:nvSpPr>
          <p:cNvPr id="3" name="Title 2"/>
          <p:cNvSpPr>
            <a:spLocks noGrp="1"/>
          </p:cNvSpPr>
          <p:nvPr>
            <p:ph type="title"/>
          </p:nvPr>
        </p:nvSpPr>
        <p:spPr>
          <a:xfrm>
            <a:off x="381000" y="457200"/>
            <a:ext cx="8229600" cy="914400"/>
          </a:xfrm>
        </p:spPr>
        <p:txBody>
          <a:bodyPr/>
          <a:lstStyle/>
          <a:p>
            <a:r>
              <a:rPr lang="en-US" sz="4000" dirty="0" smtClean="0">
                <a:effectLst/>
              </a:rPr>
              <a:t>Threats to </a:t>
            </a:r>
            <a:r>
              <a:rPr lang="en-US" sz="4000" dirty="0" smtClean="0">
                <a:solidFill>
                  <a:srgbClr val="FFC000"/>
                </a:solidFill>
                <a:effectLst/>
              </a:rPr>
              <a:t>Global Health Security </a:t>
            </a:r>
            <a:endParaRPr lang="en-US" sz="4000" dirty="0">
              <a:solidFill>
                <a:srgbClr val="FFC000"/>
              </a:solidFill>
            </a:endParaRPr>
          </a:p>
        </p:txBody>
      </p:sp>
      <p:sp>
        <p:nvSpPr>
          <p:cNvPr id="4" name="TextBox 3"/>
          <p:cNvSpPr txBox="1"/>
          <p:nvPr/>
        </p:nvSpPr>
        <p:spPr>
          <a:xfrm>
            <a:off x="4876800" y="6216134"/>
            <a:ext cx="3680816" cy="369332"/>
          </a:xfrm>
          <a:prstGeom prst="rect">
            <a:avLst/>
          </a:prstGeom>
          <a:noFill/>
        </p:spPr>
        <p:txBody>
          <a:bodyPr wrap="none" rtlCol="0">
            <a:spAutoFit/>
          </a:bodyPr>
          <a:lstStyle/>
          <a:p>
            <a:r>
              <a:rPr lang="en-US" dirty="0"/>
              <a:t>White House </a:t>
            </a:r>
            <a:r>
              <a:rPr lang="en-US" dirty="0" smtClean="0"/>
              <a:t>memo, July </a:t>
            </a:r>
            <a:r>
              <a:rPr lang="en-US" dirty="0"/>
              <a:t>18, </a:t>
            </a:r>
            <a:r>
              <a:rPr lang="en-US" dirty="0" smtClean="0"/>
              <a:t>2014 </a:t>
            </a:r>
            <a:endParaRPr lang="en-US" dirty="0"/>
          </a:p>
        </p:txBody>
      </p:sp>
    </p:spTree>
    <p:extLst>
      <p:ext uri="{BB962C8B-B14F-4D97-AF65-F5344CB8AC3E}">
        <p14:creationId xmlns:p14="http://schemas.microsoft.com/office/powerpoint/2010/main" val="4095060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382000" cy="5257800"/>
          </a:xfrm>
        </p:spPr>
        <p:txBody>
          <a:bodyPr>
            <a:normAutofit fontScale="92500" lnSpcReduction="10000"/>
          </a:bodyPr>
          <a:lstStyle/>
          <a:p>
            <a:r>
              <a:rPr lang="en-US" sz="2200" dirty="0" smtClean="0">
                <a:effectLst/>
              </a:rPr>
              <a:t>Consider the recent outbreaks of:</a:t>
            </a:r>
          </a:p>
          <a:p>
            <a:pPr marL="18288" indent="0">
              <a:buNone/>
            </a:pPr>
            <a:endParaRPr lang="en-US" sz="2200" dirty="0" smtClean="0">
              <a:effectLst/>
            </a:endParaRPr>
          </a:p>
          <a:p>
            <a:pPr lvl="1"/>
            <a:r>
              <a:rPr lang="en-US" sz="2200" dirty="0" smtClean="0">
                <a:effectLst/>
              </a:rPr>
              <a:t>Middle East Respiratory Syndrome (MERS)</a:t>
            </a:r>
          </a:p>
          <a:p>
            <a:pPr lvl="1"/>
            <a:r>
              <a:rPr lang="en-US" sz="2200" dirty="0" smtClean="0">
                <a:effectLst/>
              </a:rPr>
              <a:t>H7N9 influenza</a:t>
            </a:r>
          </a:p>
          <a:p>
            <a:pPr lvl="1"/>
            <a:r>
              <a:rPr lang="en-US" sz="2200" dirty="0" smtClean="0">
                <a:effectLst/>
              </a:rPr>
              <a:t>Ebola</a:t>
            </a:r>
          </a:p>
          <a:p>
            <a:pPr lvl="1"/>
            <a:endParaRPr lang="en-US" sz="2200" dirty="0" smtClean="0">
              <a:effectLst/>
            </a:endParaRPr>
          </a:p>
          <a:p>
            <a:r>
              <a:rPr lang="en-US" sz="2200" dirty="0" smtClean="0">
                <a:effectLst/>
              </a:rPr>
              <a:t>Are all revealing gaps in the global system for managing emerging biological threats</a:t>
            </a:r>
          </a:p>
          <a:p>
            <a:endParaRPr lang="en-US" sz="2200" dirty="0">
              <a:effectLst/>
            </a:endParaRPr>
          </a:p>
          <a:p>
            <a:r>
              <a:rPr lang="en-US" sz="2200" dirty="0" smtClean="0">
                <a:effectLst/>
              </a:rPr>
              <a:t>The term “security” is used because healthier countries are more stable and prosperous, hence fewer failed states</a:t>
            </a:r>
          </a:p>
          <a:p>
            <a:endParaRPr lang="en-US" sz="2200" dirty="0" smtClean="0">
              <a:effectLst/>
            </a:endParaRPr>
          </a:p>
          <a:p>
            <a:r>
              <a:rPr lang="en-US" sz="2200" dirty="0" smtClean="0">
                <a:effectLst/>
              </a:rPr>
              <a:t>The need for enhanced leadership to strengthen global capabilities to prevent, detect, and respond to biological threats, whether naturally occurring, deliberate, or accidental, is acute.</a:t>
            </a:r>
          </a:p>
          <a:p>
            <a:endParaRPr lang="en-US" sz="2200" dirty="0">
              <a:effectLst/>
            </a:endParaRPr>
          </a:p>
          <a:p>
            <a:endParaRPr lang="en-US" dirty="0" smtClean="0">
              <a:effectLst/>
            </a:endParaRPr>
          </a:p>
        </p:txBody>
      </p:sp>
      <p:sp>
        <p:nvSpPr>
          <p:cNvPr id="3" name="Title 2"/>
          <p:cNvSpPr>
            <a:spLocks noGrp="1"/>
          </p:cNvSpPr>
          <p:nvPr>
            <p:ph type="title"/>
          </p:nvPr>
        </p:nvSpPr>
        <p:spPr>
          <a:xfrm>
            <a:off x="457200" y="0"/>
            <a:ext cx="7543800" cy="914400"/>
          </a:xfrm>
        </p:spPr>
        <p:txBody>
          <a:bodyPr/>
          <a:lstStyle/>
          <a:p>
            <a:r>
              <a:rPr lang="en-US" sz="4000" dirty="0" smtClean="0">
                <a:effectLst/>
              </a:rPr>
              <a:t>Examples </a:t>
            </a:r>
            <a:endParaRPr lang="en-US" sz="4000" dirty="0"/>
          </a:p>
        </p:txBody>
      </p:sp>
    </p:spTree>
    <p:extLst>
      <p:ext uri="{BB962C8B-B14F-4D97-AF65-F5344CB8AC3E}">
        <p14:creationId xmlns:p14="http://schemas.microsoft.com/office/powerpoint/2010/main" val="3494637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03456861"/>
              </p:ext>
            </p:extLst>
          </p:nvPr>
        </p:nvGraphicFramePr>
        <p:xfrm>
          <a:off x="3733800" y="1905000"/>
          <a:ext cx="4876799" cy="4404357"/>
        </p:xfrm>
        <a:graphic>
          <a:graphicData uri="http://schemas.openxmlformats.org/drawingml/2006/table">
            <a:tbl>
              <a:tblPr firstRow="1" bandRow="1">
                <a:tableStyleId>{5C22544A-7EE6-4342-B048-85BDC9FD1C3A}</a:tableStyleId>
              </a:tblPr>
              <a:tblGrid>
                <a:gridCol w="1373746"/>
                <a:gridCol w="2541431"/>
                <a:gridCol w="961622"/>
              </a:tblGrid>
              <a:tr h="489373">
                <a:tc>
                  <a:txBody>
                    <a:bodyPr/>
                    <a:lstStyle/>
                    <a:p>
                      <a:r>
                        <a:rPr lang="en-US" dirty="0" smtClean="0"/>
                        <a:t>Disease</a:t>
                      </a:r>
                      <a:endParaRPr lang="en-US" dirty="0"/>
                    </a:p>
                  </a:txBody>
                  <a:tcPr/>
                </a:tc>
                <a:tc>
                  <a:txBody>
                    <a:bodyPr/>
                    <a:lstStyle/>
                    <a:p>
                      <a:r>
                        <a:rPr lang="en-US" dirty="0" smtClean="0"/>
                        <a:t>Transmission</a:t>
                      </a:r>
                      <a:endParaRPr lang="en-US" dirty="0"/>
                    </a:p>
                  </a:txBody>
                  <a:tcPr/>
                </a:tc>
                <a:tc>
                  <a:txBody>
                    <a:bodyPr/>
                    <a:lstStyle/>
                    <a:p>
                      <a:r>
                        <a:rPr lang="en-US" dirty="0" smtClean="0"/>
                        <a:t>R</a:t>
                      </a:r>
                      <a:r>
                        <a:rPr lang="en-US" baseline="-25000" dirty="0" smtClean="0"/>
                        <a:t>o</a:t>
                      </a:r>
                      <a:endParaRPr lang="en-US" baseline="-25000" dirty="0"/>
                    </a:p>
                  </a:txBody>
                  <a:tcPr/>
                </a:tc>
              </a:tr>
              <a:tr h="489373">
                <a:tc>
                  <a:txBody>
                    <a:bodyPr/>
                    <a:lstStyle/>
                    <a:p>
                      <a:r>
                        <a:rPr lang="en-US" dirty="0" smtClean="0"/>
                        <a:t>Measles</a:t>
                      </a:r>
                      <a:endParaRPr lang="en-US" dirty="0"/>
                    </a:p>
                  </a:txBody>
                  <a:tcPr/>
                </a:tc>
                <a:tc>
                  <a:txBody>
                    <a:bodyPr/>
                    <a:lstStyle/>
                    <a:p>
                      <a:r>
                        <a:rPr lang="en-US" dirty="0" smtClean="0"/>
                        <a:t>Airborne</a:t>
                      </a:r>
                      <a:endParaRPr lang="en-US" dirty="0"/>
                    </a:p>
                  </a:txBody>
                  <a:tcPr/>
                </a:tc>
                <a:tc>
                  <a:txBody>
                    <a:bodyPr/>
                    <a:lstStyle/>
                    <a:p>
                      <a:pPr algn="r"/>
                      <a:r>
                        <a:rPr lang="en-US" dirty="0" smtClean="0"/>
                        <a:t>12 - 18</a:t>
                      </a:r>
                      <a:endParaRPr lang="en-US" dirty="0"/>
                    </a:p>
                  </a:txBody>
                  <a:tcPr/>
                </a:tc>
              </a:tr>
              <a:tr h="489373">
                <a:tc>
                  <a:txBody>
                    <a:bodyPr/>
                    <a:lstStyle/>
                    <a:p>
                      <a:r>
                        <a:rPr lang="en-US" dirty="0" smtClean="0"/>
                        <a:t>Pertussis</a:t>
                      </a:r>
                      <a:endParaRPr lang="en-US" dirty="0"/>
                    </a:p>
                  </a:txBody>
                  <a:tcPr/>
                </a:tc>
                <a:tc>
                  <a:txBody>
                    <a:bodyPr/>
                    <a:lstStyle/>
                    <a:p>
                      <a:r>
                        <a:rPr lang="en-US" dirty="0" smtClean="0"/>
                        <a:t>Airborne droplet</a:t>
                      </a:r>
                      <a:endParaRPr lang="en-US" dirty="0"/>
                    </a:p>
                  </a:txBody>
                  <a:tcPr/>
                </a:tc>
                <a:tc>
                  <a:txBody>
                    <a:bodyPr/>
                    <a:lstStyle/>
                    <a:p>
                      <a:pPr algn="r"/>
                      <a:r>
                        <a:rPr lang="en-US" dirty="0" smtClean="0"/>
                        <a:t>12</a:t>
                      </a:r>
                      <a:r>
                        <a:rPr lang="en-US" baseline="0" dirty="0" smtClean="0"/>
                        <a:t> - 17</a:t>
                      </a:r>
                      <a:endParaRPr lang="en-US" dirty="0"/>
                    </a:p>
                  </a:txBody>
                  <a:tcPr/>
                </a:tc>
              </a:tr>
              <a:tr h="489373">
                <a:tc>
                  <a:txBody>
                    <a:bodyPr/>
                    <a:lstStyle/>
                    <a:p>
                      <a:r>
                        <a:rPr lang="en-US" dirty="0" smtClean="0"/>
                        <a:t>Smallpox</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Airborne droplet</a:t>
                      </a:r>
                    </a:p>
                  </a:txBody>
                  <a:tcPr/>
                </a:tc>
                <a:tc>
                  <a:txBody>
                    <a:bodyPr/>
                    <a:lstStyle/>
                    <a:p>
                      <a:pPr algn="r"/>
                      <a:r>
                        <a:rPr lang="en-US" dirty="0" smtClean="0"/>
                        <a:t>5 - 7</a:t>
                      </a:r>
                      <a:endParaRPr lang="en-US" dirty="0"/>
                    </a:p>
                  </a:txBody>
                  <a:tcPr/>
                </a:tc>
              </a:tr>
              <a:tr h="489373">
                <a:tc>
                  <a:txBody>
                    <a:bodyPr/>
                    <a:lstStyle/>
                    <a:p>
                      <a:r>
                        <a:rPr lang="en-US" dirty="0" smtClean="0"/>
                        <a:t>Polio</a:t>
                      </a:r>
                      <a:endParaRPr lang="en-US" dirty="0"/>
                    </a:p>
                  </a:txBody>
                  <a:tcPr/>
                </a:tc>
                <a:tc>
                  <a:txBody>
                    <a:bodyPr/>
                    <a:lstStyle/>
                    <a:p>
                      <a:r>
                        <a:rPr lang="en-US" dirty="0" smtClean="0"/>
                        <a:t>Fecal-oral</a:t>
                      </a:r>
                      <a:endParaRPr lang="en-US" dirty="0"/>
                    </a:p>
                  </a:txBody>
                  <a:tcPr/>
                </a:tc>
                <a:tc>
                  <a:txBody>
                    <a:bodyPr/>
                    <a:lstStyle/>
                    <a:p>
                      <a:pPr algn="r"/>
                      <a:r>
                        <a:rPr lang="en-US" dirty="0" smtClean="0"/>
                        <a:t>5 - 7</a:t>
                      </a:r>
                      <a:endParaRPr lang="en-US" dirty="0"/>
                    </a:p>
                  </a:txBody>
                  <a:tcPr/>
                </a:tc>
              </a:tr>
              <a:tr h="489373">
                <a:tc>
                  <a:txBody>
                    <a:bodyPr/>
                    <a:lstStyle/>
                    <a:p>
                      <a:r>
                        <a:rPr lang="en-US" dirty="0" smtClean="0"/>
                        <a:t>Mumps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Airborne droplet</a:t>
                      </a:r>
                    </a:p>
                  </a:txBody>
                  <a:tcPr/>
                </a:tc>
                <a:tc>
                  <a:txBody>
                    <a:bodyPr/>
                    <a:lstStyle/>
                    <a:p>
                      <a:pPr algn="r"/>
                      <a:r>
                        <a:rPr lang="en-US" dirty="0" smtClean="0"/>
                        <a:t>4 - 7</a:t>
                      </a:r>
                      <a:endParaRPr lang="en-US" dirty="0"/>
                    </a:p>
                  </a:txBody>
                  <a:tcPr/>
                </a:tc>
              </a:tr>
              <a:tr h="489373">
                <a:tc>
                  <a:txBody>
                    <a:bodyPr/>
                    <a:lstStyle/>
                    <a:p>
                      <a:r>
                        <a:rPr lang="en-US" dirty="0" smtClean="0"/>
                        <a:t>HIV/AIDS</a:t>
                      </a:r>
                      <a:endParaRPr lang="en-US" dirty="0"/>
                    </a:p>
                  </a:txBody>
                  <a:tcPr/>
                </a:tc>
                <a:tc>
                  <a:txBody>
                    <a:bodyPr/>
                    <a:lstStyle/>
                    <a:p>
                      <a:r>
                        <a:rPr lang="en-US" dirty="0" smtClean="0"/>
                        <a:t>Sexual contact</a:t>
                      </a:r>
                      <a:endParaRPr lang="en-US" dirty="0"/>
                    </a:p>
                  </a:txBody>
                  <a:tcPr/>
                </a:tc>
                <a:tc>
                  <a:txBody>
                    <a:bodyPr/>
                    <a:lstStyle/>
                    <a:p>
                      <a:pPr algn="r"/>
                      <a:r>
                        <a:rPr lang="en-US" dirty="0" smtClean="0"/>
                        <a:t>2 - 5</a:t>
                      </a:r>
                      <a:endParaRPr lang="en-US" dirty="0"/>
                    </a:p>
                  </a:txBody>
                  <a:tcPr/>
                </a:tc>
              </a:tr>
              <a:tr h="489373">
                <a:tc>
                  <a:txBody>
                    <a:bodyPr/>
                    <a:lstStyle/>
                    <a:p>
                      <a:r>
                        <a:rPr lang="en-US" dirty="0" smtClean="0"/>
                        <a:t>SARS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Airborne droplet</a:t>
                      </a:r>
                    </a:p>
                  </a:txBody>
                  <a:tcPr/>
                </a:tc>
                <a:tc>
                  <a:txBody>
                    <a:bodyPr/>
                    <a:lstStyle/>
                    <a:p>
                      <a:pPr algn="r"/>
                      <a:r>
                        <a:rPr lang="en-US" dirty="0" smtClean="0"/>
                        <a:t>2 - 5</a:t>
                      </a:r>
                      <a:endParaRPr lang="en-US" dirty="0"/>
                    </a:p>
                  </a:txBody>
                  <a:tcPr/>
                </a:tc>
              </a:tr>
              <a:tr h="489373">
                <a:tc>
                  <a:txBody>
                    <a:bodyPr/>
                    <a:lstStyle/>
                    <a:p>
                      <a:r>
                        <a:rPr lang="en-US" dirty="0" smtClean="0"/>
                        <a:t>Ebola</a:t>
                      </a:r>
                      <a:endParaRPr lang="en-US" dirty="0"/>
                    </a:p>
                  </a:txBody>
                  <a:tcPr/>
                </a:tc>
                <a:tc>
                  <a:txBody>
                    <a:bodyPr/>
                    <a:lstStyle/>
                    <a:p>
                      <a:r>
                        <a:rPr lang="en-US" dirty="0" smtClean="0"/>
                        <a:t>Bodily fluids</a:t>
                      </a:r>
                      <a:endParaRPr lang="en-US" dirty="0"/>
                    </a:p>
                  </a:txBody>
                  <a:tcPr/>
                </a:tc>
                <a:tc>
                  <a:txBody>
                    <a:bodyPr/>
                    <a:lstStyle/>
                    <a:p>
                      <a:pPr algn="r"/>
                      <a:r>
                        <a:rPr lang="en-US" dirty="0" smtClean="0"/>
                        <a:t>1 - 2</a:t>
                      </a:r>
                      <a:endParaRPr lang="en-US" dirty="0"/>
                    </a:p>
                  </a:txBody>
                  <a:tcPr/>
                </a:tc>
              </a:tr>
            </a:tbl>
          </a:graphicData>
        </a:graphic>
      </p:graphicFrame>
      <p:sp>
        <p:nvSpPr>
          <p:cNvPr id="3" name="Title 2"/>
          <p:cNvSpPr>
            <a:spLocks noGrp="1"/>
          </p:cNvSpPr>
          <p:nvPr>
            <p:ph type="title"/>
          </p:nvPr>
        </p:nvSpPr>
        <p:spPr>
          <a:xfrm>
            <a:off x="381000" y="228600"/>
            <a:ext cx="8458200" cy="914400"/>
          </a:xfrm>
        </p:spPr>
        <p:txBody>
          <a:bodyPr/>
          <a:lstStyle/>
          <a:p>
            <a:r>
              <a:rPr lang="en-US" sz="3600" dirty="0" smtClean="0"/>
              <a:t>Basic Reproduction Number or Rate (R</a:t>
            </a:r>
            <a:r>
              <a:rPr lang="en-US" sz="3600" baseline="-25000" dirty="0" smtClean="0"/>
              <a:t>o</a:t>
            </a:r>
            <a:r>
              <a:rPr lang="en-US" sz="3600" dirty="0" smtClean="0"/>
              <a:t>)</a:t>
            </a:r>
            <a:endParaRPr lang="en-US" sz="3600" dirty="0"/>
          </a:p>
        </p:txBody>
      </p:sp>
      <p:sp>
        <p:nvSpPr>
          <p:cNvPr id="5" name="TextBox 4"/>
          <p:cNvSpPr txBox="1"/>
          <p:nvPr/>
        </p:nvSpPr>
        <p:spPr>
          <a:xfrm>
            <a:off x="593934" y="1905000"/>
            <a:ext cx="2666999" cy="2677656"/>
          </a:xfrm>
          <a:prstGeom prst="rect">
            <a:avLst/>
          </a:prstGeom>
          <a:noFill/>
        </p:spPr>
        <p:txBody>
          <a:bodyPr wrap="square" rtlCol="0">
            <a:spAutoFit/>
          </a:bodyPr>
          <a:lstStyle/>
          <a:p>
            <a:r>
              <a:rPr lang="en-US" sz="2400" dirty="0" smtClean="0"/>
              <a:t>R</a:t>
            </a:r>
            <a:r>
              <a:rPr lang="en-US" sz="2400" baseline="-25000" dirty="0" smtClean="0"/>
              <a:t>o</a:t>
            </a:r>
            <a:r>
              <a:rPr lang="en-US" sz="2400" dirty="0" smtClean="0"/>
              <a:t> is the estimate of the number of cases a single case generates, on average, during the course of its infectious period</a:t>
            </a:r>
            <a:endParaRPr lang="en-US" sz="2400" dirty="0"/>
          </a:p>
        </p:txBody>
      </p:sp>
    </p:spTree>
    <p:extLst>
      <p:ext uri="{BB962C8B-B14F-4D97-AF65-F5344CB8AC3E}">
        <p14:creationId xmlns:p14="http://schemas.microsoft.com/office/powerpoint/2010/main" val="3689356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ographic: SARS cost the world $30 billion in just 4 months. A rapid, effective response could have avoided most of th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743200"/>
            <a:ext cx="4849885" cy="3524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Global Aviation Network - Disease can spread nearly anywhere within 24 hours. (Image from openflights.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390525"/>
            <a:ext cx="4413507" cy="3114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ewspaper headline: &quot;Sunday Vision - Ebola kills 14 - Sunday, July 20, 2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1885" y="358478"/>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DC detects, responds to, and prevents the spread of entry at U.S. ports of entry, such as the airport seen he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29050"/>
            <a:ext cx="3048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80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52600"/>
            <a:ext cx="8839200" cy="5257800"/>
          </a:xfrm>
        </p:spPr>
        <p:txBody>
          <a:bodyPr>
            <a:normAutofit lnSpcReduction="10000"/>
          </a:bodyPr>
          <a:lstStyle/>
          <a:p>
            <a:pPr lvl="1"/>
            <a:r>
              <a:rPr lang="en-US" sz="2000" u="sng" dirty="0" smtClean="0">
                <a:effectLst/>
              </a:rPr>
              <a:t>Prevent </a:t>
            </a:r>
            <a:r>
              <a:rPr lang="en-US" sz="2000" dirty="0" smtClean="0">
                <a:effectLst/>
              </a:rPr>
              <a:t>avoidable outbreaks</a:t>
            </a:r>
          </a:p>
          <a:p>
            <a:pPr lvl="2"/>
            <a:r>
              <a:rPr lang="en-US" sz="1600" dirty="0" smtClean="0">
                <a:effectLst/>
              </a:rPr>
              <a:t>Prevent the emergence and spread of antimicrobial drug resistant organisms and emerging zoonotic diseases, and strengthen international regulatory frameworks governing food safety</a:t>
            </a:r>
          </a:p>
          <a:p>
            <a:pPr lvl="2"/>
            <a:r>
              <a:rPr lang="en-US" sz="1600" dirty="0" smtClean="0">
                <a:effectLst/>
              </a:rPr>
              <a:t>Promote national biosafety and biosecurity systems</a:t>
            </a:r>
          </a:p>
          <a:p>
            <a:pPr lvl="2"/>
            <a:r>
              <a:rPr lang="en-US" sz="1600" dirty="0" smtClean="0">
                <a:effectLst/>
              </a:rPr>
              <a:t>Reduce the number and magnitude of infectious disease outbreaks</a:t>
            </a:r>
          </a:p>
          <a:p>
            <a:pPr lvl="2"/>
            <a:endParaRPr lang="en-US" sz="1600" dirty="0" smtClean="0">
              <a:effectLst/>
            </a:endParaRPr>
          </a:p>
          <a:p>
            <a:pPr lvl="1"/>
            <a:r>
              <a:rPr lang="en-US" sz="1800" u="sng" dirty="0" smtClean="0">
                <a:effectLst/>
              </a:rPr>
              <a:t>Detect </a:t>
            </a:r>
            <a:r>
              <a:rPr lang="en-US" sz="1800" dirty="0" smtClean="0">
                <a:effectLst/>
              </a:rPr>
              <a:t>Threats Early</a:t>
            </a:r>
          </a:p>
          <a:p>
            <a:pPr lvl="2"/>
            <a:r>
              <a:rPr lang="en-US" sz="1600" dirty="0" smtClean="0">
                <a:effectLst/>
              </a:rPr>
              <a:t>Launch, strengthen and link global networks for real-time </a:t>
            </a:r>
            <a:r>
              <a:rPr lang="en-US" sz="1600" dirty="0" err="1" smtClean="0">
                <a:effectLst/>
              </a:rPr>
              <a:t>biosurveillance</a:t>
            </a:r>
            <a:endParaRPr lang="en-US" sz="1600" dirty="0" smtClean="0">
              <a:effectLst/>
            </a:endParaRPr>
          </a:p>
          <a:p>
            <a:pPr lvl="2"/>
            <a:r>
              <a:rPr lang="en-US" sz="1600" dirty="0" smtClean="0">
                <a:effectLst/>
              </a:rPr>
              <a:t>Strengthen the global norm of rapid, transparent reporting and sample sharing in the event of health emergencies</a:t>
            </a:r>
          </a:p>
          <a:p>
            <a:pPr lvl="2"/>
            <a:r>
              <a:rPr lang="en-US" sz="1600" dirty="0" smtClean="0">
                <a:effectLst/>
              </a:rPr>
              <a:t>Develop and deploy novel diagnostics and strengthen laboratory systems</a:t>
            </a:r>
          </a:p>
          <a:p>
            <a:pPr lvl="2"/>
            <a:r>
              <a:rPr lang="en-US" sz="1600" dirty="0" smtClean="0">
                <a:effectLst/>
              </a:rPr>
              <a:t>Train and deploy an effective </a:t>
            </a:r>
            <a:r>
              <a:rPr lang="en-US" sz="1600" dirty="0" err="1" smtClean="0">
                <a:effectLst/>
              </a:rPr>
              <a:t>biosurveillance</a:t>
            </a:r>
            <a:r>
              <a:rPr lang="en-US" sz="1600" dirty="0" smtClean="0">
                <a:effectLst/>
              </a:rPr>
              <a:t> workforce</a:t>
            </a:r>
          </a:p>
          <a:p>
            <a:pPr lvl="2"/>
            <a:endParaRPr lang="en-US" sz="1600" dirty="0" smtClean="0">
              <a:effectLst/>
            </a:endParaRPr>
          </a:p>
          <a:p>
            <a:pPr lvl="1"/>
            <a:r>
              <a:rPr lang="en-US" sz="1800" u="sng" dirty="0" smtClean="0">
                <a:effectLst/>
              </a:rPr>
              <a:t>Respond</a:t>
            </a:r>
            <a:r>
              <a:rPr lang="en-US" sz="1800" dirty="0" smtClean="0">
                <a:effectLst/>
              </a:rPr>
              <a:t> Rapidly and Effectively</a:t>
            </a:r>
          </a:p>
          <a:p>
            <a:pPr lvl="2"/>
            <a:r>
              <a:rPr lang="en-US" sz="1600" dirty="0" smtClean="0">
                <a:effectLst/>
              </a:rPr>
              <a:t>Develop an interconnected global network of Emergency Operations Centers and </a:t>
            </a:r>
            <a:r>
              <a:rPr lang="en-US" sz="1600" dirty="0" err="1" smtClean="0">
                <a:effectLst/>
              </a:rPr>
              <a:t>multisectoral</a:t>
            </a:r>
            <a:r>
              <a:rPr lang="en-US" sz="1600" dirty="0" smtClean="0">
                <a:effectLst/>
              </a:rPr>
              <a:t> response to biological incidents</a:t>
            </a:r>
          </a:p>
          <a:p>
            <a:pPr lvl="2"/>
            <a:r>
              <a:rPr lang="en-US" sz="1600" dirty="0" smtClean="0">
                <a:effectLst/>
              </a:rPr>
              <a:t>Improve global access to medical and non-medical countermeasures during health emergencies</a:t>
            </a:r>
          </a:p>
          <a:p>
            <a:endParaRPr lang="en-US" sz="2200" dirty="0">
              <a:effectLst/>
            </a:endParaRPr>
          </a:p>
          <a:p>
            <a:endParaRPr lang="en-US" dirty="0" smtClean="0">
              <a:effectLst/>
            </a:endParaRPr>
          </a:p>
        </p:txBody>
      </p:sp>
      <p:sp>
        <p:nvSpPr>
          <p:cNvPr id="3" name="Title 2"/>
          <p:cNvSpPr>
            <a:spLocks noGrp="1"/>
          </p:cNvSpPr>
          <p:nvPr>
            <p:ph type="title"/>
          </p:nvPr>
        </p:nvSpPr>
        <p:spPr>
          <a:xfrm>
            <a:off x="304800" y="228600"/>
            <a:ext cx="8610600" cy="914400"/>
          </a:xfrm>
        </p:spPr>
        <p:txBody>
          <a:bodyPr/>
          <a:lstStyle/>
          <a:p>
            <a:r>
              <a:rPr lang="en-US" sz="3200" dirty="0" smtClean="0">
                <a:effectLst/>
              </a:rPr>
              <a:t>National Strategy for Countering Biological Threats: Global Health Security Agenda </a:t>
            </a:r>
            <a:endParaRPr lang="en-US" sz="3200" dirty="0"/>
          </a:p>
        </p:txBody>
      </p:sp>
    </p:spTree>
    <p:extLst>
      <p:ext uri="{BB962C8B-B14F-4D97-AF65-F5344CB8AC3E}">
        <p14:creationId xmlns:p14="http://schemas.microsoft.com/office/powerpoint/2010/main" val="1435617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33600"/>
            <a:ext cx="7848600" cy="3657599"/>
          </a:xfrm>
        </p:spPr>
        <p:txBody>
          <a:bodyPr>
            <a:noAutofit/>
          </a:bodyPr>
          <a:lstStyle/>
          <a:p>
            <a:r>
              <a:rPr lang="en-US" sz="2800" dirty="0" smtClean="0"/>
              <a:t>For yourself and your family</a:t>
            </a:r>
          </a:p>
          <a:p>
            <a:endParaRPr lang="en-US" sz="2800" dirty="0"/>
          </a:p>
          <a:p>
            <a:pPr lvl="1"/>
            <a:r>
              <a:rPr lang="en-US" sz="2600" dirty="0" smtClean="0"/>
              <a:t>Make sure you and your family are immunized</a:t>
            </a:r>
          </a:p>
          <a:p>
            <a:pPr lvl="1"/>
            <a:endParaRPr lang="en-US" sz="2600" dirty="0" smtClean="0"/>
          </a:p>
          <a:p>
            <a:pPr lvl="1"/>
            <a:r>
              <a:rPr lang="en-US" sz="2600" dirty="0" smtClean="0"/>
              <a:t>Develop good health habits – regular hand washing</a:t>
            </a:r>
          </a:p>
          <a:p>
            <a:pPr lvl="1"/>
            <a:endParaRPr lang="en-US" sz="2600" dirty="0" smtClean="0"/>
          </a:p>
          <a:p>
            <a:pPr lvl="1"/>
            <a:r>
              <a:rPr lang="en-US" sz="2600" dirty="0" smtClean="0"/>
              <a:t>Discuss the issues and monitor for </a:t>
            </a:r>
            <a:r>
              <a:rPr lang="en-US" sz="2600" dirty="0"/>
              <a:t>developments </a:t>
            </a:r>
            <a:r>
              <a:rPr lang="en-US" sz="2600" dirty="0" smtClean="0"/>
              <a:t>(</a:t>
            </a:r>
            <a:r>
              <a:rPr lang="en-US" sz="2600" dirty="0"/>
              <a:t>and as we’ve learned with Ebola, while effectively managing the data</a:t>
            </a:r>
            <a:r>
              <a:rPr lang="en-US" sz="2600" dirty="0" smtClean="0"/>
              <a:t>)</a:t>
            </a:r>
            <a:endParaRPr lang="en-US" sz="2600" dirty="0"/>
          </a:p>
        </p:txBody>
      </p:sp>
      <p:sp>
        <p:nvSpPr>
          <p:cNvPr id="3" name="Title 2"/>
          <p:cNvSpPr>
            <a:spLocks noGrp="1"/>
          </p:cNvSpPr>
          <p:nvPr>
            <p:ph type="title"/>
          </p:nvPr>
        </p:nvSpPr>
        <p:spPr>
          <a:xfrm>
            <a:off x="685800" y="304800"/>
            <a:ext cx="8153400" cy="914400"/>
          </a:xfrm>
        </p:spPr>
        <p:txBody>
          <a:bodyPr/>
          <a:lstStyle/>
          <a:p>
            <a:r>
              <a:rPr lang="en-US" dirty="0" smtClean="0"/>
              <a:t>What Can/Should You Do?</a:t>
            </a:r>
            <a:endParaRPr lang="en-US" dirty="0"/>
          </a:p>
        </p:txBody>
      </p:sp>
    </p:spTree>
    <p:extLst>
      <p:ext uri="{BB962C8B-B14F-4D97-AF65-F5344CB8AC3E}">
        <p14:creationId xmlns:p14="http://schemas.microsoft.com/office/powerpoint/2010/main" val="1784341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133600"/>
            <a:ext cx="8763000" cy="3657599"/>
          </a:xfrm>
        </p:spPr>
        <p:txBody>
          <a:bodyPr>
            <a:noAutofit/>
          </a:bodyPr>
          <a:lstStyle/>
          <a:p>
            <a:r>
              <a:rPr lang="en-US" sz="2000" dirty="0" smtClean="0"/>
              <a:t>For your workplace:</a:t>
            </a:r>
          </a:p>
          <a:p>
            <a:endParaRPr lang="en-US" sz="2000" dirty="0"/>
          </a:p>
          <a:p>
            <a:pPr lvl="1"/>
            <a:r>
              <a:rPr lang="en-US" sz="2000" dirty="0" smtClean="0"/>
              <a:t>Appoint someone to regularly monitor for developments – worldwide</a:t>
            </a:r>
          </a:p>
          <a:p>
            <a:pPr lvl="2"/>
            <a:r>
              <a:rPr lang="en-US" sz="2000" dirty="0" smtClean="0"/>
              <a:t>Subscribe to the Health Alert Network (HAN) hosted by the CDC</a:t>
            </a:r>
          </a:p>
          <a:p>
            <a:pPr lvl="2"/>
            <a:r>
              <a:rPr lang="en-US" sz="2000" dirty="0" smtClean="0"/>
              <a:t>Monitor TX DSHS outbreak website</a:t>
            </a:r>
          </a:p>
          <a:p>
            <a:pPr lvl="2"/>
            <a:endParaRPr lang="en-US" sz="2000" dirty="0" smtClean="0"/>
          </a:p>
          <a:p>
            <a:pPr lvl="1"/>
            <a:r>
              <a:rPr lang="en-US" sz="2000" dirty="0" smtClean="0"/>
              <a:t>Procure the key reference for communicable diseases so you will have the facts – not media hype</a:t>
            </a:r>
          </a:p>
          <a:p>
            <a:pPr lvl="2"/>
            <a:r>
              <a:rPr lang="en-US" sz="2000" dirty="0" smtClean="0"/>
              <a:t>APHA Control of Communicable Diseases Manual</a:t>
            </a:r>
          </a:p>
          <a:p>
            <a:pPr marL="749808" lvl="2" indent="0">
              <a:buNone/>
            </a:pPr>
            <a:endParaRPr lang="en-US" sz="2000" dirty="0" smtClean="0"/>
          </a:p>
          <a:p>
            <a:pPr lvl="1"/>
            <a:r>
              <a:rPr lang="en-US" sz="2000" dirty="0" smtClean="0"/>
              <a:t>Evaluate international impacts (supply chain and travel) – assess health warnings</a:t>
            </a:r>
          </a:p>
          <a:p>
            <a:pPr lvl="1"/>
            <a:endParaRPr lang="en-US" sz="2000" dirty="0"/>
          </a:p>
          <a:p>
            <a:pPr lvl="1"/>
            <a:r>
              <a:rPr lang="en-US" sz="2000" dirty="0" smtClean="0"/>
              <a:t>Dedicate some of your professional development training efforts towards a better understanding of infectious disease</a:t>
            </a:r>
          </a:p>
        </p:txBody>
      </p:sp>
      <p:sp>
        <p:nvSpPr>
          <p:cNvPr id="3" name="Title 2"/>
          <p:cNvSpPr>
            <a:spLocks noGrp="1"/>
          </p:cNvSpPr>
          <p:nvPr>
            <p:ph type="title"/>
          </p:nvPr>
        </p:nvSpPr>
        <p:spPr>
          <a:xfrm>
            <a:off x="685800" y="152400"/>
            <a:ext cx="8153400" cy="914400"/>
          </a:xfrm>
        </p:spPr>
        <p:txBody>
          <a:bodyPr/>
          <a:lstStyle/>
          <a:p>
            <a:r>
              <a:rPr lang="en-US" dirty="0" smtClean="0"/>
              <a:t>What Can/Should You Do?</a:t>
            </a:r>
            <a:endParaRPr lang="en-US" dirty="0"/>
          </a:p>
        </p:txBody>
      </p:sp>
    </p:spTree>
    <p:extLst>
      <p:ext uri="{BB962C8B-B14F-4D97-AF65-F5344CB8AC3E}">
        <p14:creationId xmlns:p14="http://schemas.microsoft.com/office/powerpoint/2010/main" val="3688769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057400"/>
            <a:ext cx="8534400" cy="3657599"/>
          </a:xfrm>
        </p:spPr>
        <p:txBody>
          <a:bodyPr>
            <a:noAutofit/>
          </a:bodyPr>
          <a:lstStyle/>
          <a:p>
            <a:r>
              <a:rPr lang="en-US" sz="2000" dirty="0" smtClean="0"/>
              <a:t>For your workplace (continued):</a:t>
            </a:r>
          </a:p>
          <a:p>
            <a:endParaRPr lang="en-US" sz="2000" dirty="0"/>
          </a:p>
          <a:p>
            <a:pPr lvl="1"/>
            <a:r>
              <a:rPr lang="en-US" sz="2000" dirty="0" smtClean="0"/>
              <a:t>Plan ahead – how might an outbreak (real or perceived) affect your business? Here and abroad?</a:t>
            </a:r>
          </a:p>
          <a:p>
            <a:pPr lvl="1"/>
            <a:endParaRPr lang="en-US" sz="2000" dirty="0"/>
          </a:p>
          <a:p>
            <a:pPr lvl="1"/>
            <a:r>
              <a:rPr lang="en-US" sz="2000" dirty="0" smtClean="0"/>
              <a:t>Make sure outbreaks are one of the perils considered in your emergency response and business continuity plans</a:t>
            </a:r>
          </a:p>
          <a:p>
            <a:pPr lvl="1"/>
            <a:endParaRPr lang="en-US" sz="2000" dirty="0"/>
          </a:p>
          <a:p>
            <a:pPr lvl="1"/>
            <a:r>
              <a:rPr lang="en-US" sz="2000" dirty="0"/>
              <a:t>Policies for sick leave and time away from work</a:t>
            </a:r>
          </a:p>
          <a:p>
            <a:pPr lvl="1"/>
            <a:endParaRPr lang="en-US" sz="2000" dirty="0"/>
          </a:p>
          <a:p>
            <a:pPr lvl="1"/>
            <a:r>
              <a:rPr lang="en-US" sz="2000" dirty="0" smtClean="0"/>
              <a:t>Consider stockpiles of protective equipment, cleaners, thermometers</a:t>
            </a:r>
          </a:p>
          <a:p>
            <a:pPr lvl="1"/>
            <a:endParaRPr lang="en-US" sz="2000" dirty="0"/>
          </a:p>
          <a:p>
            <a:pPr lvl="1"/>
            <a:r>
              <a:rPr lang="en-US" sz="2000" dirty="0" smtClean="0"/>
              <a:t>Consider how you will communicate with employees and how work might be accomplished in a modified manner</a:t>
            </a:r>
          </a:p>
          <a:p>
            <a:pPr lvl="1"/>
            <a:endParaRPr lang="en-US" sz="2000" dirty="0"/>
          </a:p>
          <a:p>
            <a:pPr lvl="1"/>
            <a:r>
              <a:rPr lang="en-US" sz="2000" dirty="0" smtClean="0"/>
              <a:t>Provide tips to workers about protecting their families</a:t>
            </a:r>
          </a:p>
        </p:txBody>
      </p:sp>
      <p:sp>
        <p:nvSpPr>
          <p:cNvPr id="3" name="Title 2"/>
          <p:cNvSpPr>
            <a:spLocks noGrp="1"/>
          </p:cNvSpPr>
          <p:nvPr>
            <p:ph type="title"/>
          </p:nvPr>
        </p:nvSpPr>
        <p:spPr>
          <a:xfrm>
            <a:off x="762000" y="0"/>
            <a:ext cx="8153400" cy="914400"/>
          </a:xfrm>
        </p:spPr>
        <p:txBody>
          <a:bodyPr/>
          <a:lstStyle/>
          <a:p>
            <a:r>
              <a:rPr lang="en-US" dirty="0" smtClean="0"/>
              <a:t>What Can/Should You Do?</a:t>
            </a:r>
            <a:endParaRPr lang="en-US" dirty="0"/>
          </a:p>
        </p:txBody>
      </p:sp>
    </p:spTree>
    <p:extLst>
      <p:ext uri="{BB962C8B-B14F-4D97-AF65-F5344CB8AC3E}">
        <p14:creationId xmlns:p14="http://schemas.microsoft.com/office/powerpoint/2010/main" val="855830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67000"/>
            <a:ext cx="8534400" cy="3657599"/>
          </a:xfrm>
        </p:spPr>
        <p:txBody>
          <a:bodyPr>
            <a:noAutofit/>
          </a:bodyPr>
          <a:lstStyle/>
          <a:p>
            <a:r>
              <a:rPr lang="en-US" sz="2000" dirty="0" smtClean="0">
                <a:effectLst/>
              </a:rPr>
              <a:t>The five </a:t>
            </a:r>
            <a:r>
              <a:rPr lang="en-US" sz="2000" dirty="0">
                <a:effectLst/>
              </a:rPr>
              <a:t>sources of threat to our </a:t>
            </a:r>
            <a:r>
              <a:rPr lang="en-US" sz="2000" dirty="0" smtClean="0">
                <a:effectLst/>
              </a:rPr>
              <a:t>Global Health Security consists of :</a:t>
            </a:r>
          </a:p>
          <a:p>
            <a:pPr marL="475488" indent="-457200">
              <a:buFont typeface="+mj-lt"/>
              <a:buAutoNum type="arabicPeriod"/>
            </a:pPr>
            <a:r>
              <a:rPr lang="en-US" sz="2000" dirty="0" smtClean="0">
                <a:effectLst/>
              </a:rPr>
              <a:t>The </a:t>
            </a:r>
            <a:r>
              <a:rPr lang="en-US" sz="2000" dirty="0">
                <a:effectLst/>
              </a:rPr>
              <a:t>emergence and spread of new </a:t>
            </a:r>
            <a:r>
              <a:rPr lang="en-US" sz="2000" dirty="0" smtClean="0">
                <a:effectLst/>
              </a:rPr>
              <a:t>microbes</a:t>
            </a:r>
          </a:p>
          <a:p>
            <a:pPr marL="475488" indent="-457200">
              <a:buFont typeface="+mj-lt"/>
              <a:buAutoNum type="arabicPeriod"/>
            </a:pPr>
            <a:r>
              <a:rPr lang="en-US" sz="2000" dirty="0" smtClean="0">
                <a:effectLst/>
              </a:rPr>
              <a:t>The </a:t>
            </a:r>
            <a:r>
              <a:rPr lang="en-US" sz="2000" dirty="0">
                <a:effectLst/>
              </a:rPr>
              <a:t>globalization of travel and food </a:t>
            </a:r>
            <a:r>
              <a:rPr lang="en-US" sz="2000" dirty="0" smtClean="0">
                <a:effectLst/>
              </a:rPr>
              <a:t>supply</a:t>
            </a:r>
          </a:p>
          <a:p>
            <a:pPr marL="475488" indent="-457200">
              <a:buFont typeface="+mj-lt"/>
              <a:buAutoNum type="arabicPeriod"/>
            </a:pPr>
            <a:r>
              <a:rPr lang="en-US" sz="2000" dirty="0" smtClean="0">
                <a:effectLst/>
              </a:rPr>
              <a:t>The </a:t>
            </a:r>
            <a:r>
              <a:rPr lang="en-US" sz="2000" dirty="0">
                <a:effectLst/>
              </a:rPr>
              <a:t>rise of drug-resistant </a:t>
            </a:r>
            <a:r>
              <a:rPr lang="en-US" sz="2000" dirty="0" smtClean="0">
                <a:effectLst/>
              </a:rPr>
              <a:t>pathogens</a:t>
            </a:r>
          </a:p>
          <a:p>
            <a:pPr marL="475488" indent="-457200">
              <a:buFont typeface="+mj-lt"/>
              <a:buAutoNum type="arabicPeriod"/>
            </a:pPr>
            <a:r>
              <a:rPr lang="en-US" sz="2000" dirty="0" smtClean="0">
                <a:effectLst/>
              </a:rPr>
              <a:t>The </a:t>
            </a:r>
            <a:r>
              <a:rPr lang="en-US" sz="2000" dirty="0">
                <a:effectLst/>
              </a:rPr>
              <a:t>acceleration of biological science capabilities and the risk that these capabilities may cause the inadvertent or intentional release of </a:t>
            </a:r>
            <a:r>
              <a:rPr lang="en-US" sz="2000" dirty="0" smtClean="0">
                <a:effectLst/>
              </a:rPr>
              <a:t>pathogens</a:t>
            </a:r>
          </a:p>
          <a:p>
            <a:pPr marL="475488" indent="-457200">
              <a:buFont typeface="+mj-lt"/>
              <a:buAutoNum type="arabicPeriod"/>
            </a:pPr>
            <a:r>
              <a:rPr lang="en-US" sz="2000" dirty="0" smtClean="0">
                <a:effectLst/>
              </a:rPr>
              <a:t>Continued </a:t>
            </a:r>
            <a:r>
              <a:rPr lang="en-US" sz="2000" dirty="0">
                <a:effectLst/>
              </a:rPr>
              <a:t>concerns about the acquisition, development, and use of biological agents by state or non-state </a:t>
            </a:r>
            <a:r>
              <a:rPr lang="en-US" sz="2000" dirty="0" smtClean="0">
                <a:effectLst/>
              </a:rPr>
              <a:t>actors</a:t>
            </a:r>
          </a:p>
          <a:p>
            <a:endParaRPr lang="en-US" sz="2000" dirty="0">
              <a:effectLst/>
            </a:endParaRPr>
          </a:p>
          <a:p>
            <a:r>
              <a:rPr lang="en-US" sz="2000" dirty="0" smtClean="0">
                <a:effectLst/>
              </a:rPr>
              <a:t>The national strategy to address these threats consists of:</a:t>
            </a:r>
          </a:p>
          <a:p>
            <a:pPr lvl="1"/>
            <a:r>
              <a:rPr lang="en-US" sz="2000" dirty="0" smtClean="0">
                <a:effectLst/>
              </a:rPr>
              <a:t>Preventing </a:t>
            </a:r>
            <a:r>
              <a:rPr lang="en-US" sz="2000" dirty="0">
                <a:effectLst/>
              </a:rPr>
              <a:t>avoidable outbreaks</a:t>
            </a:r>
          </a:p>
          <a:p>
            <a:pPr lvl="1"/>
            <a:r>
              <a:rPr lang="en-US" sz="2000" dirty="0" smtClean="0">
                <a:effectLst/>
              </a:rPr>
              <a:t>Detecting threats early</a:t>
            </a:r>
            <a:endParaRPr lang="en-US" sz="2000" dirty="0">
              <a:effectLst/>
            </a:endParaRPr>
          </a:p>
          <a:p>
            <a:pPr lvl="1"/>
            <a:r>
              <a:rPr lang="en-US" sz="2000" dirty="0" smtClean="0">
                <a:effectLst/>
              </a:rPr>
              <a:t>Responding rapidly </a:t>
            </a:r>
            <a:r>
              <a:rPr lang="en-US" sz="2000" dirty="0">
                <a:effectLst/>
              </a:rPr>
              <a:t>and </a:t>
            </a:r>
            <a:r>
              <a:rPr lang="en-US" sz="2000" dirty="0" smtClean="0">
                <a:effectLst/>
              </a:rPr>
              <a:t>effectively</a:t>
            </a:r>
            <a:endParaRPr lang="en-US" sz="2000" dirty="0">
              <a:effectLst/>
            </a:endParaRPr>
          </a:p>
          <a:p>
            <a:pPr marL="475488" indent="-457200">
              <a:buFont typeface="+mj-lt"/>
              <a:buAutoNum type="arabicPeriod"/>
            </a:pPr>
            <a:endParaRPr lang="en-US" sz="2000" dirty="0" smtClean="0">
              <a:effectLst/>
            </a:endParaRPr>
          </a:p>
          <a:p>
            <a:pPr marL="475488" indent="-457200">
              <a:buFont typeface="+mj-lt"/>
              <a:buAutoNum type="arabicPeriod"/>
            </a:pPr>
            <a:endParaRPr lang="en-US" sz="2000" dirty="0">
              <a:effectLst/>
            </a:endParaRPr>
          </a:p>
          <a:p>
            <a:pPr marL="18288" indent="0">
              <a:buNone/>
            </a:pPr>
            <a:endParaRPr lang="en-US" sz="2000" dirty="0">
              <a:effectLst/>
            </a:endParaRPr>
          </a:p>
          <a:p>
            <a:endParaRPr lang="en-US" sz="2000" dirty="0"/>
          </a:p>
        </p:txBody>
      </p:sp>
      <p:sp>
        <p:nvSpPr>
          <p:cNvPr id="3" name="Title 2"/>
          <p:cNvSpPr>
            <a:spLocks noGrp="1"/>
          </p:cNvSpPr>
          <p:nvPr>
            <p:ph type="title"/>
          </p:nvPr>
        </p:nvSpPr>
        <p:spPr>
          <a:xfrm>
            <a:off x="533400" y="228600"/>
            <a:ext cx="8153400" cy="914400"/>
          </a:xfrm>
        </p:spPr>
        <p:txBody>
          <a:bodyPr/>
          <a:lstStyle/>
          <a:p>
            <a:r>
              <a:rPr lang="en-US" dirty="0" smtClean="0"/>
              <a:t>Summary</a:t>
            </a:r>
            <a:endParaRPr lang="en-US" dirty="0"/>
          </a:p>
        </p:txBody>
      </p:sp>
    </p:spTree>
    <p:extLst>
      <p:ext uri="{BB962C8B-B14F-4D97-AF65-F5344CB8AC3E}">
        <p14:creationId xmlns:p14="http://schemas.microsoft.com/office/powerpoint/2010/main" val="2536149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90800"/>
            <a:ext cx="8534400" cy="3657599"/>
          </a:xfrm>
        </p:spPr>
        <p:txBody>
          <a:bodyPr>
            <a:noAutofit/>
          </a:bodyPr>
          <a:lstStyle/>
          <a:p>
            <a:r>
              <a:rPr lang="en-US" sz="2400" dirty="0" smtClean="0">
                <a:effectLst/>
              </a:rPr>
              <a:t>Although there are four main professions focused on the control and prevention of infection…..</a:t>
            </a:r>
          </a:p>
          <a:p>
            <a:pPr marL="475488" indent="-457200">
              <a:buFont typeface="+mj-lt"/>
              <a:buAutoNum type="arabicPeriod"/>
            </a:pPr>
            <a:r>
              <a:rPr lang="en-US" sz="2400" dirty="0" smtClean="0">
                <a:effectLst/>
              </a:rPr>
              <a:t>Infection prevention</a:t>
            </a:r>
          </a:p>
          <a:p>
            <a:pPr marL="475488" indent="-457200">
              <a:buFont typeface="+mj-lt"/>
              <a:buAutoNum type="arabicPeriod"/>
            </a:pPr>
            <a:r>
              <a:rPr lang="en-US" sz="2400" dirty="0">
                <a:effectLst/>
              </a:rPr>
              <a:t>Biosafety professional</a:t>
            </a:r>
          </a:p>
          <a:p>
            <a:pPr marL="475488" indent="-457200">
              <a:buFont typeface="+mj-lt"/>
              <a:buAutoNum type="arabicPeriod"/>
            </a:pPr>
            <a:r>
              <a:rPr lang="en-US" sz="2400" dirty="0" smtClean="0">
                <a:effectLst/>
              </a:rPr>
              <a:t>Registered environmental health specialists</a:t>
            </a:r>
          </a:p>
          <a:p>
            <a:pPr marL="475488" indent="-457200">
              <a:buFont typeface="+mj-lt"/>
              <a:buAutoNum type="arabicPeriod"/>
            </a:pPr>
            <a:r>
              <a:rPr lang="en-US" sz="2400" dirty="0" smtClean="0">
                <a:effectLst/>
              </a:rPr>
              <a:t>Public health</a:t>
            </a:r>
          </a:p>
          <a:p>
            <a:endParaRPr lang="en-US" sz="2400" dirty="0">
              <a:effectLst/>
            </a:endParaRPr>
          </a:p>
          <a:p>
            <a:r>
              <a:rPr lang="en-US" sz="2400" dirty="0" smtClean="0">
                <a:effectLst/>
              </a:rPr>
              <a:t>No single profession is sufficient to address this global challenge, hence why it is prudent for health and safety professionals of all types to be knowledgeable of the threat in order to aid in preparedness and response efforts</a:t>
            </a:r>
          </a:p>
          <a:p>
            <a:pPr marL="475488" indent="-457200">
              <a:buFont typeface="+mj-lt"/>
              <a:buAutoNum type="arabicPeriod"/>
            </a:pPr>
            <a:endParaRPr lang="en-US" sz="2400" dirty="0">
              <a:effectLst/>
            </a:endParaRPr>
          </a:p>
          <a:p>
            <a:pPr marL="18288" indent="0">
              <a:buNone/>
            </a:pPr>
            <a:endParaRPr lang="en-US" sz="2000" dirty="0">
              <a:effectLst/>
            </a:endParaRPr>
          </a:p>
          <a:p>
            <a:endParaRPr lang="en-US" sz="2000" dirty="0"/>
          </a:p>
        </p:txBody>
      </p:sp>
      <p:sp>
        <p:nvSpPr>
          <p:cNvPr id="3" name="Title 2"/>
          <p:cNvSpPr>
            <a:spLocks noGrp="1"/>
          </p:cNvSpPr>
          <p:nvPr>
            <p:ph type="title"/>
          </p:nvPr>
        </p:nvSpPr>
        <p:spPr>
          <a:xfrm>
            <a:off x="533400" y="228600"/>
            <a:ext cx="8153400" cy="914400"/>
          </a:xfrm>
        </p:spPr>
        <p:txBody>
          <a:bodyPr/>
          <a:lstStyle/>
          <a:p>
            <a:r>
              <a:rPr lang="en-US" dirty="0" smtClean="0"/>
              <a:t>Summary (</a:t>
            </a:r>
            <a:r>
              <a:rPr lang="en-US" dirty="0" err="1" smtClean="0"/>
              <a:t>con’t</a:t>
            </a:r>
            <a:r>
              <a:rPr lang="en-US" dirty="0" smtClean="0"/>
              <a:t>.)</a:t>
            </a:r>
            <a:endParaRPr lang="en-US" dirty="0"/>
          </a:p>
        </p:txBody>
      </p:sp>
    </p:spTree>
    <p:extLst>
      <p:ext uri="{BB962C8B-B14F-4D97-AF65-F5344CB8AC3E}">
        <p14:creationId xmlns:p14="http://schemas.microsoft.com/office/powerpoint/2010/main" val="609865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153400" cy="4724400"/>
          </a:xfrm>
        </p:spPr>
        <p:txBody>
          <a:bodyPr>
            <a:normAutofit/>
          </a:bodyPr>
          <a:lstStyle/>
          <a:p>
            <a:r>
              <a:rPr lang="en-US" sz="2000" dirty="0"/>
              <a:t>Define </a:t>
            </a:r>
            <a:r>
              <a:rPr lang="en-US" sz="2000" dirty="0" smtClean="0"/>
              <a:t>“</a:t>
            </a:r>
            <a:r>
              <a:rPr lang="en-US" sz="2000" dirty="0" smtClean="0">
                <a:solidFill>
                  <a:srgbClr val="FFC000"/>
                </a:solidFill>
              </a:rPr>
              <a:t>Global </a:t>
            </a:r>
            <a:r>
              <a:rPr lang="en-US" sz="2000" dirty="0">
                <a:solidFill>
                  <a:srgbClr val="FFC000"/>
                </a:solidFill>
              </a:rPr>
              <a:t>Health </a:t>
            </a:r>
            <a:r>
              <a:rPr lang="en-US" sz="2000" dirty="0" smtClean="0">
                <a:solidFill>
                  <a:srgbClr val="FFC000"/>
                </a:solidFill>
              </a:rPr>
              <a:t>Security</a:t>
            </a:r>
            <a:r>
              <a:rPr lang="en-US" sz="2000" dirty="0" smtClean="0"/>
              <a:t>” and describe its </a:t>
            </a:r>
            <a:r>
              <a:rPr lang="en-US" sz="2000" dirty="0"/>
              <a:t>importance</a:t>
            </a:r>
          </a:p>
          <a:p>
            <a:endParaRPr lang="en-US" sz="2000" dirty="0"/>
          </a:p>
          <a:p>
            <a:r>
              <a:rPr lang="en-US" sz="2000" dirty="0"/>
              <a:t>List the 5 strategic objectives </a:t>
            </a:r>
            <a:r>
              <a:rPr lang="en-US" sz="2000" dirty="0" smtClean="0"/>
              <a:t>established for </a:t>
            </a:r>
            <a:r>
              <a:rPr lang="en-US" sz="2000" dirty="0"/>
              <a:t>enhancing Global Health Security</a:t>
            </a:r>
          </a:p>
          <a:p>
            <a:endParaRPr lang="en-US" sz="2000" dirty="0"/>
          </a:p>
          <a:p>
            <a:r>
              <a:rPr lang="en-US" sz="2000" dirty="0"/>
              <a:t>Describe examples of current threats to our Global Health Security</a:t>
            </a:r>
          </a:p>
          <a:p>
            <a:endParaRPr lang="en-US" sz="2000" dirty="0"/>
          </a:p>
          <a:p>
            <a:r>
              <a:rPr lang="en-US" sz="2000" dirty="0"/>
              <a:t>Discuss the steps that should be taken </a:t>
            </a:r>
            <a:r>
              <a:rPr lang="en-US" sz="2000" dirty="0" smtClean="0"/>
              <a:t>o </a:t>
            </a:r>
            <a:r>
              <a:rPr lang="en-US" sz="2000" dirty="0"/>
              <a:t>not only protect </a:t>
            </a:r>
            <a:r>
              <a:rPr lang="en-US" sz="2000" dirty="0" smtClean="0"/>
              <a:t>yourself </a:t>
            </a:r>
            <a:r>
              <a:rPr lang="en-US" sz="2000" dirty="0"/>
              <a:t>and </a:t>
            </a:r>
            <a:r>
              <a:rPr lang="en-US" sz="2000" dirty="0" smtClean="0"/>
              <a:t>your families, </a:t>
            </a:r>
            <a:r>
              <a:rPr lang="en-US" sz="2000" dirty="0"/>
              <a:t>but also the organizations </a:t>
            </a:r>
            <a:r>
              <a:rPr lang="en-US" sz="2000" dirty="0" smtClean="0"/>
              <a:t>you serve</a:t>
            </a:r>
          </a:p>
          <a:p>
            <a:endParaRPr lang="en-US" sz="2000" dirty="0"/>
          </a:p>
          <a:p>
            <a:r>
              <a:rPr lang="en-US" sz="2000" dirty="0" smtClean="0"/>
              <a:t>Review the likely impacts of this initiative on research</a:t>
            </a:r>
            <a:endParaRPr lang="en-US" sz="2000" dirty="0"/>
          </a:p>
          <a:p>
            <a:endParaRPr lang="en-US" sz="2000" dirty="0"/>
          </a:p>
          <a:p>
            <a:r>
              <a:rPr lang="en-US" sz="2000" dirty="0"/>
              <a:t>Provide a useful list of </a:t>
            </a:r>
            <a:r>
              <a:rPr lang="en-US" sz="2000" dirty="0" smtClean="0"/>
              <a:t>references</a:t>
            </a:r>
            <a:endParaRPr lang="en-US" sz="2000" dirty="0"/>
          </a:p>
        </p:txBody>
      </p:sp>
      <p:sp>
        <p:nvSpPr>
          <p:cNvPr id="3" name="Title 2"/>
          <p:cNvSpPr>
            <a:spLocks noGrp="1"/>
          </p:cNvSpPr>
          <p:nvPr>
            <p:ph type="title"/>
          </p:nvPr>
        </p:nvSpPr>
        <p:spPr>
          <a:xfrm>
            <a:off x="914400" y="381000"/>
            <a:ext cx="7543800" cy="914400"/>
          </a:xfrm>
        </p:spPr>
        <p:txBody>
          <a:bodyPr/>
          <a:lstStyle/>
          <a:p>
            <a:r>
              <a:rPr lang="en-US" dirty="0" smtClean="0"/>
              <a:t>Learning Objectives</a:t>
            </a:r>
            <a:endParaRPr lang="en-US" dirty="0"/>
          </a:p>
        </p:txBody>
      </p:sp>
    </p:spTree>
    <p:extLst>
      <p:ext uri="{BB962C8B-B14F-4D97-AF65-F5344CB8AC3E}">
        <p14:creationId xmlns:p14="http://schemas.microsoft.com/office/powerpoint/2010/main" val="35685136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382000" cy="4876800"/>
          </a:xfrm>
        </p:spPr>
        <p:txBody>
          <a:bodyPr>
            <a:noAutofit/>
          </a:bodyPr>
          <a:lstStyle/>
          <a:p>
            <a:pPr marL="18288" indent="0">
              <a:buNone/>
            </a:pPr>
            <a:r>
              <a:rPr lang="en-US" sz="2800" dirty="0" smtClean="0">
                <a:effectLst/>
              </a:rPr>
              <a:t>From Dr. Robert Earl in a July 2015 editorial in </a:t>
            </a:r>
            <a:r>
              <a:rPr lang="en-US" sz="2800" u="sng" dirty="0" smtClean="0">
                <a:effectLst/>
              </a:rPr>
              <a:t>Forbes</a:t>
            </a:r>
            <a:r>
              <a:rPr lang="en-US" sz="2800" dirty="0" smtClean="0">
                <a:effectLst/>
              </a:rPr>
              <a:t> on the issue of Global Health Security:</a:t>
            </a:r>
          </a:p>
          <a:p>
            <a:pPr marL="18288" indent="0">
              <a:buNone/>
            </a:pPr>
            <a:endParaRPr lang="en-US" sz="2800" dirty="0">
              <a:effectLst/>
            </a:endParaRPr>
          </a:p>
          <a:p>
            <a:pPr marL="384048" lvl="1" indent="0">
              <a:buNone/>
            </a:pPr>
            <a:r>
              <a:rPr lang="en-US" sz="2800" i="1" dirty="0" smtClean="0">
                <a:effectLst/>
              </a:rPr>
              <a:t>“At one time, protecting the public’s health was considered a local community responsibility. But in this new world that’s no longer so. With people and goods moving so freely across borders, we are all now citizens of a global community. We must now undertake a collaborative world-wide enterprise – nothing less will do.”</a:t>
            </a:r>
            <a:endParaRPr lang="en-US" sz="2800" i="1" dirty="0">
              <a:effectLst/>
            </a:endParaRPr>
          </a:p>
          <a:p>
            <a:pPr marL="18288" indent="0">
              <a:buNone/>
            </a:pPr>
            <a:endParaRPr lang="en-US" sz="2800" dirty="0">
              <a:effectLst/>
            </a:endParaRPr>
          </a:p>
          <a:p>
            <a:endParaRPr lang="en-US" sz="2800" dirty="0"/>
          </a:p>
        </p:txBody>
      </p:sp>
      <p:sp>
        <p:nvSpPr>
          <p:cNvPr id="3" name="Title 2"/>
          <p:cNvSpPr>
            <a:spLocks noGrp="1"/>
          </p:cNvSpPr>
          <p:nvPr>
            <p:ph type="title"/>
          </p:nvPr>
        </p:nvSpPr>
        <p:spPr>
          <a:xfrm>
            <a:off x="533400" y="228600"/>
            <a:ext cx="8153400" cy="914400"/>
          </a:xfrm>
        </p:spPr>
        <p:txBody>
          <a:bodyPr/>
          <a:lstStyle/>
          <a:p>
            <a:r>
              <a:rPr lang="en-US" dirty="0" smtClean="0"/>
              <a:t>Final Quote</a:t>
            </a:r>
            <a:endParaRPr lang="en-US" dirty="0"/>
          </a:p>
        </p:txBody>
      </p:sp>
    </p:spTree>
    <p:extLst>
      <p:ext uri="{BB962C8B-B14F-4D97-AF65-F5344CB8AC3E}">
        <p14:creationId xmlns:p14="http://schemas.microsoft.com/office/powerpoint/2010/main" val="296757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23" y="533400"/>
            <a:ext cx="81153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709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686800" cy="5105400"/>
          </a:xfrm>
        </p:spPr>
        <p:txBody>
          <a:bodyPr>
            <a:noAutofit/>
          </a:bodyPr>
          <a:lstStyle/>
          <a:p>
            <a:r>
              <a:rPr lang="en-US" sz="1800" dirty="0">
                <a:effectLst/>
              </a:rPr>
              <a:t>Global Health government </a:t>
            </a:r>
            <a:r>
              <a:rPr lang="en-US" sz="1800" dirty="0" smtClean="0">
                <a:effectLst/>
              </a:rPr>
              <a:t>webpage </a:t>
            </a:r>
            <a:r>
              <a:rPr lang="en-US" sz="1800" dirty="0">
                <a:effectLst/>
                <a:hlinkClick r:id="rId2"/>
              </a:rPr>
              <a:t>http://</a:t>
            </a:r>
            <a:r>
              <a:rPr lang="en-US" sz="1800" dirty="0" smtClean="0">
                <a:effectLst/>
                <a:hlinkClick r:id="rId2"/>
              </a:rPr>
              <a:t>www.globalhealth.gov</a:t>
            </a:r>
            <a:r>
              <a:rPr lang="en-US" sz="1800" dirty="0" smtClean="0">
                <a:effectLst/>
              </a:rPr>
              <a:t> </a:t>
            </a:r>
            <a:endParaRPr lang="en-US" sz="1800" dirty="0">
              <a:effectLst/>
            </a:endParaRPr>
          </a:p>
          <a:p>
            <a:r>
              <a:rPr lang="en-US" sz="1800" dirty="0">
                <a:effectLst/>
              </a:rPr>
              <a:t>CDC Global Health Security webpage  </a:t>
            </a:r>
            <a:r>
              <a:rPr lang="en-US" sz="1800" dirty="0">
                <a:effectLst/>
                <a:hlinkClick r:id="rId3"/>
              </a:rPr>
              <a:t>http://www.cdc.gov/globalhealth/security/</a:t>
            </a:r>
            <a:endParaRPr lang="en-US" sz="1800" dirty="0">
              <a:effectLst/>
            </a:endParaRPr>
          </a:p>
          <a:p>
            <a:r>
              <a:rPr lang="en-US" sz="1800" dirty="0" smtClean="0">
                <a:effectLst/>
              </a:rPr>
              <a:t>American Biological Safety Association </a:t>
            </a:r>
            <a:r>
              <a:rPr lang="en-US" sz="1800" dirty="0" smtClean="0">
                <a:effectLst/>
                <a:hlinkClick r:id="rId4"/>
              </a:rPr>
              <a:t>www.absa.org</a:t>
            </a:r>
            <a:endParaRPr lang="en-US" sz="1800" dirty="0" smtClean="0">
              <a:effectLst/>
            </a:endParaRPr>
          </a:p>
          <a:p>
            <a:r>
              <a:rPr lang="en-US" sz="1800" dirty="0" smtClean="0">
                <a:effectLst/>
              </a:rPr>
              <a:t>American Public Health Association </a:t>
            </a:r>
            <a:r>
              <a:rPr lang="en-US" sz="1800" dirty="0" smtClean="0">
                <a:effectLst/>
                <a:hlinkClick r:id="rId5"/>
              </a:rPr>
              <a:t>www.apha.org</a:t>
            </a:r>
            <a:endParaRPr lang="en-US" sz="1800" dirty="0" smtClean="0">
              <a:effectLst/>
            </a:endParaRPr>
          </a:p>
          <a:p>
            <a:pPr lvl="1"/>
            <a:r>
              <a:rPr lang="en-US" sz="1800" dirty="0" smtClean="0">
                <a:effectLst/>
              </a:rPr>
              <a:t>APHA Control of Communicable </a:t>
            </a:r>
            <a:r>
              <a:rPr lang="en-US" sz="1800" dirty="0">
                <a:effectLst/>
              </a:rPr>
              <a:t>Diseases Manual </a:t>
            </a:r>
            <a:r>
              <a:rPr lang="en-US" sz="1800" dirty="0">
                <a:effectLst/>
                <a:hlinkClick r:id="rId6"/>
              </a:rPr>
              <a:t>http://</a:t>
            </a:r>
            <a:r>
              <a:rPr lang="en-US" sz="1800" dirty="0" smtClean="0">
                <a:effectLst/>
                <a:hlinkClick r:id="rId6"/>
              </a:rPr>
              <a:t>secure.apha.org/imis/ItemDetail?iProductCode=978-087553-0185&amp;CATEGORY=BK</a:t>
            </a:r>
            <a:endParaRPr lang="en-US" sz="1800" dirty="0" smtClean="0">
              <a:effectLst/>
            </a:endParaRPr>
          </a:p>
          <a:p>
            <a:r>
              <a:rPr lang="en-US" sz="1800" dirty="0" smtClean="0">
                <a:effectLst/>
              </a:rPr>
              <a:t>American Society for Microbiology  </a:t>
            </a:r>
            <a:r>
              <a:rPr lang="en-US" sz="1800" dirty="0" smtClean="0">
                <a:effectLst/>
                <a:hlinkClick r:id="rId7"/>
              </a:rPr>
              <a:t>www.asm.org</a:t>
            </a:r>
            <a:endParaRPr lang="en-US" sz="1800" dirty="0">
              <a:effectLst/>
              <a:hlinkClick r:id="rId8"/>
            </a:endParaRPr>
          </a:p>
          <a:p>
            <a:pPr lvl="1"/>
            <a:r>
              <a:rPr lang="en-US" sz="1800" dirty="0" smtClean="0">
                <a:effectLst/>
              </a:rPr>
              <a:t>CDC </a:t>
            </a:r>
            <a:r>
              <a:rPr lang="en-US" sz="1800" dirty="0">
                <a:effectLst/>
              </a:rPr>
              <a:t>HAN Network </a:t>
            </a:r>
            <a:r>
              <a:rPr lang="en-US" sz="1800" dirty="0">
                <a:effectLst/>
                <a:hlinkClick r:id="rId9"/>
              </a:rPr>
              <a:t>http://emergency.cdc.gov/HAN</a:t>
            </a:r>
            <a:r>
              <a:rPr lang="en-US" sz="1800" dirty="0" smtClean="0">
                <a:effectLst/>
                <a:hlinkClick r:id="rId9"/>
              </a:rPr>
              <a:t>/</a:t>
            </a:r>
            <a:endParaRPr lang="en-US" sz="1800" dirty="0" smtClean="0">
              <a:effectLst/>
            </a:endParaRPr>
          </a:p>
          <a:p>
            <a:r>
              <a:rPr lang="en-US" sz="1800" dirty="0" smtClean="0">
                <a:effectLst/>
              </a:rPr>
              <a:t>Association for Professionals in Infection Control and Epidemiology </a:t>
            </a:r>
            <a:r>
              <a:rPr lang="en-US" sz="1800" dirty="0" smtClean="0">
                <a:effectLst/>
                <a:hlinkClick r:id="rId10"/>
              </a:rPr>
              <a:t>www.apic.org</a:t>
            </a:r>
            <a:endParaRPr lang="en-US" sz="1800" dirty="0" smtClean="0">
              <a:effectLst/>
            </a:endParaRPr>
          </a:p>
          <a:p>
            <a:r>
              <a:rPr lang="en-US" sz="1800" dirty="0" smtClean="0">
                <a:effectLst/>
              </a:rPr>
              <a:t>National </a:t>
            </a:r>
            <a:r>
              <a:rPr lang="en-US" sz="1800" dirty="0">
                <a:effectLst/>
              </a:rPr>
              <a:t>Environmental Health </a:t>
            </a:r>
            <a:r>
              <a:rPr lang="en-US" sz="1800" dirty="0" smtClean="0">
                <a:effectLst/>
              </a:rPr>
              <a:t>Association </a:t>
            </a:r>
            <a:r>
              <a:rPr lang="en-US" sz="1800" dirty="0" smtClean="0">
                <a:effectLst/>
                <a:hlinkClick r:id="rId11"/>
              </a:rPr>
              <a:t>www.neha.org</a:t>
            </a:r>
            <a:endParaRPr lang="en-US" sz="1800" dirty="0" smtClean="0">
              <a:effectLst/>
            </a:endParaRPr>
          </a:p>
          <a:p>
            <a:r>
              <a:rPr lang="en-US" sz="1800" dirty="0" smtClean="0">
                <a:effectLst/>
              </a:rPr>
              <a:t>White House </a:t>
            </a:r>
            <a:r>
              <a:rPr lang="en-US" sz="1800" dirty="0">
                <a:effectLst/>
              </a:rPr>
              <a:t>Fact Sheet </a:t>
            </a:r>
            <a:r>
              <a:rPr lang="en-US" sz="1800" dirty="0">
                <a:effectLst/>
                <a:hlinkClick r:id="rId12"/>
              </a:rPr>
              <a:t>http://</a:t>
            </a:r>
            <a:r>
              <a:rPr lang="en-US" sz="1800" dirty="0" smtClean="0">
                <a:effectLst/>
                <a:hlinkClick r:id="rId12"/>
              </a:rPr>
              <a:t>www.whitehouse.gov/the-press-office/2011/09/22/fact-sheet-global-health-security</a:t>
            </a:r>
            <a:endParaRPr lang="en-US" sz="1800" dirty="0" smtClean="0">
              <a:effectLst/>
            </a:endParaRPr>
          </a:p>
          <a:p>
            <a:r>
              <a:rPr lang="en-US" sz="2000" dirty="0" smtClean="0">
                <a:effectLst/>
              </a:rPr>
              <a:t>Texas DSHS </a:t>
            </a:r>
            <a:r>
              <a:rPr lang="en-US" sz="2000" dirty="0">
                <a:effectLst/>
              </a:rPr>
              <a:t>outbreak website: </a:t>
            </a:r>
            <a:r>
              <a:rPr lang="en-US" sz="2000" u="sng" dirty="0">
                <a:effectLst/>
                <a:hlinkClick r:id="rId13"/>
              </a:rPr>
              <a:t>http://</a:t>
            </a:r>
            <a:r>
              <a:rPr lang="en-US" sz="2000" u="sng" dirty="0" smtClean="0">
                <a:effectLst/>
                <a:hlinkClick r:id="rId13"/>
              </a:rPr>
              <a:t>www.dshs.state.tx.us/news/updates.shtm</a:t>
            </a:r>
            <a:endParaRPr lang="en-US" sz="2000" u="sng" dirty="0">
              <a:effectLst/>
            </a:endParaRPr>
          </a:p>
          <a:p>
            <a:endParaRPr lang="en-US" sz="2000" dirty="0">
              <a:effectLst/>
            </a:endParaRPr>
          </a:p>
          <a:p>
            <a:endParaRPr lang="en-US" sz="2000" dirty="0"/>
          </a:p>
        </p:txBody>
      </p:sp>
      <p:sp>
        <p:nvSpPr>
          <p:cNvPr id="3" name="Title 2"/>
          <p:cNvSpPr>
            <a:spLocks noGrp="1"/>
          </p:cNvSpPr>
          <p:nvPr>
            <p:ph type="title"/>
          </p:nvPr>
        </p:nvSpPr>
        <p:spPr>
          <a:xfrm>
            <a:off x="533400" y="6409"/>
            <a:ext cx="8153400" cy="914400"/>
          </a:xfrm>
        </p:spPr>
        <p:txBody>
          <a:bodyPr/>
          <a:lstStyle/>
          <a:p>
            <a:r>
              <a:rPr lang="en-US" dirty="0" smtClean="0"/>
              <a:t>Useful References</a:t>
            </a:r>
            <a:endParaRPr lang="en-US" dirty="0"/>
          </a:p>
        </p:txBody>
      </p:sp>
    </p:spTree>
    <p:extLst>
      <p:ext uri="{BB962C8B-B14F-4D97-AF65-F5344CB8AC3E}">
        <p14:creationId xmlns:p14="http://schemas.microsoft.com/office/powerpoint/2010/main" val="33015167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UT Logos\UTH_wht+uthsch_vert_lrg.png"/>
          <p:cNvPicPr>
            <a:picLocks noChangeAspect="1" noChangeArrowheads="1"/>
          </p:cNvPicPr>
          <p:nvPr/>
        </p:nvPicPr>
        <p:blipFill>
          <a:blip r:embed="rId2" cstate="print"/>
          <a:srcRect/>
          <a:stretch>
            <a:fillRect/>
          </a:stretch>
        </p:blipFill>
        <p:spPr bwMode="auto">
          <a:xfrm>
            <a:off x="3276600" y="2438400"/>
            <a:ext cx="2782569" cy="1583394"/>
          </a:xfrm>
          <a:prstGeom prst="rect">
            <a:avLst/>
          </a:prstGeom>
          <a:noFill/>
        </p:spPr>
      </p:pic>
    </p:spTree>
    <p:extLst>
      <p:ext uri="{BB962C8B-B14F-4D97-AF65-F5344CB8AC3E}">
        <p14:creationId xmlns:p14="http://schemas.microsoft.com/office/powerpoint/2010/main" val="259906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4480241"/>
              </p:ext>
            </p:extLst>
          </p:nvPr>
        </p:nvGraphicFramePr>
        <p:xfrm>
          <a:off x="432084" y="1193372"/>
          <a:ext cx="8305800" cy="4900923"/>
        </p:xfrm>
        <a:graphic>
          <a:graphicData uri="http://schemas.openxmlformats.org/drawingml/2006/table">
            <a:tbl>
              <a:tblPr firstRow="1" firstCol="1" bandRow="1">
                <a:tableStyleId>{5C22544A-7EE6-4342-B048-85BDC9FD1C3A}</a:tableStyleId>
              </a:tblPr>
              <a:tblGrid>
                <a:gridCol w="457200"/>
                <a:gridCol w="1396716"/>
                <a:gridCol w="5257800"/>
                <a:gridCol w="1194084"/>
              </a:tblGrid>
              <a:tr h="1186126">
                <a:tc>
                  <a:txBody>
                    <a:bodyPr/>
                    <a:lstStyle/>
                    <a:p>
                      <a:pPr marL="0" marR="0">
                        <a:lnSpc>
                          <a:spcPct val="115000"/>
                        </a:lnSpc>
                        <a:spcBef>
                          <a:spcPts val="0"/>
                        </a:spcBef>
                        <a:spcAft>
                          <a:spcPts val="0"/>
                        </a:spcAft>
                      </a:pPr>
                      <a:endParaRPr lang="en-US" sz="1400" dirty="0" smtClean="0">
                        <a:effectLst>
                          <a:outerShdw blurRad="38100" dist="38100" dir="2700000" algn="tl">
                            <a:srgbClr val="000000">
                              <a:alpha val="43137"/>
                            </a:srgbClr>
                          </a:outerShdw>
                        </a:effectLst>
                        <a:latin typeface="Arial Narrow" panose="020B0606020202030204" pitchFamily="34" charset="0"/>
                      </a:endParaRPr>
                    </a:p>
                    <a:p>
                      <a:pPr marL="0" marR="0">
                        <a:lnSpc>
                          <a:spcPct val="115000"/>
                        </a:lnSpc>
                        <a:spcBef>
                          <a:spcPts val="0"/>
                        </a:spcBef>
                        <a:spcAft>
                          <a:spcPts val="0"/>
                        </a:spcAft>
                      </a:pPr>
                      <a:r>
                        <a:rPr lang="en-US" sz="1400" dirty="0" smtClean="0">
                          <a:effectLst>
                            <a:outerShdw blurRad="38100" dist="38100" dir="2700000" algn="tl">
                              <a:srgbClr val="000000">
                                <a:alpha val="43137"/>
                              </a:srgbClr>
                            </a:outerShdw>
                          </a:effectLst>
                          <a:latin typeface="Arial Narrow" panose="020B0606020202030204" pitchFamily="34" charset="0"/>
                        </a:rPr>
                        <a:t>NO.</a:t>
                      </a:r>
                      <a:endParaRPr lang="en-US" sz="1400"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smtClean="0">
                        <a:effectLst>
                          <a:outerShdw blurRad="38100" dist="38100" dir="2700000" algn="tl">
                            <a:srgbClr val="000000">
                              <a:alpha val="43137"/>
                            </a:srgbClr>
                          </a:outerShdw>
                        </a:effectLst>
                        <a:latin typeface="Arial Narrow" panose="020B0606020202030204" pitchFamily="34" charset="0"/>
                      </a:endParaRPr>
                    </a:p>
                    <a:p>
                      <a:pPr marL="0" marR="0">
                        <a:lnSpc>
                          <a:spcPct val="115000"/>
                        </a:lnSpc>
                        <a:spcBef>
                          <a:spcPts val="0"/>
                        </a:spcBef>
                        <a:spcAft>
                          <a:spcPts val="0"/>
                        </a:spcAft>
                      </a:pPr>
                      <a:r>
                        <a:rPr lang="en-US" sz="1400" dirty="0" smtClean="0">
                          <a:effectLst>
                            <a:outerShdw blurRad="38100" dist="38100" dir="2700000" algn="tl">
                              <a:srgbClr val="000000">
                                <a:alpha val="43137"/>
                              </a:srgbClr>
                            </a:outerShdw>
                          </a:effectLst>
                          <a:latin typeface="Arial Narrow" panose="020B0606020202030204" pitchFamily="34" charset="0"/>
                        </a:rPr>
                        <a:t>NAME</a:t>
                      </a:r>
                      <a:endParaRPr lang="en-US" sz="1400"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smtClean="0">
                        <a:effectLst>
                          <a:outerShdw blurRad="38100" dist="38100" dir="2700000" algn="tl">
                            <a:srgbClr val="000000">
                              <a:alpha val="43137"/>
                            </a:srgbClr>
                          </a:outerShdw>
                        </a:effectLst>
                        <a:latin typeface="Arial Narrow" panose="020B0606020202030204" pitchFamily="34" charset="0"/>
                      </a:endParaRPr>
                    </a:p>
                    <a:p>
                      <a:pPr marL="0" marR="0">
                        <a:lnSpc>
                          <a:spcPct val="115000"/>
                        </a:lnSpc>
                        <a:spcBef>
                          <a:spcPts val="0"/>
                        </a:spcBef>
                        <a:spcAft>
                          <a:spcPts val="0"/>
                        </a:spcAft>
                      </a:pPr>
                      <a:r>
                        <a:rPr lang="en-US" sz="1400" dirty="0" smtClean="0">
                          <a:effectLst>
                            <a:outerShdw blurRad="38100" dist="38100" dir="2700000" algn="tl">
                              <a:srgbClr val="000000">
                                <a:alpha val="43137"/>
                              </a:srgbClr>
                            </a:outerShdw>
                          </a:effectLst>
                          <a:latin typeface="Arial Narrow" panose="020B0606020202030204" pitchFamily="34" charset="0"/>
                        </a:rPr>
                        <a:t>REMARKS</a:t>
                      </a:r>
                      <a:endParaRPr lang="en-US" sz="1400"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smtClean="0">
                        <a:effectLst/>
                        <a:latin typeface="Arial Narrow" panose="020B0606020202030204" pitchFamily="34" charset="0"/>
                      </a:endParaRPr>
                    </a:p>
                    <a:p>
                      <a:pPr marL="0" marR="0" algn="ctr">
                        <a:lnSpc>
                          <a:spcPct val="115000"/>
                        </a:lnSpc>
                        <a:spcBef>
                          <a:spcPts val="0"/>
                        </a:spcBef>
                        <a:spcAft>
                          <a:spcPts val="0"/>
                        </a:spcAft>
                      </a:pPr>
                      <a:r>
                        <a:rPr lang="en-US" sz="1400" dirty="0" smtClean="0">
                          <a:effectLst>
                            <a:outerShdw blurRad="38100" dist="38100" dir="2700000" algn="tl">
                              <a:srgbClr val="000000">
                                <a:alpha val="43137"/>
                              </a:srgbClr>
                            </a:outerShdw>
                          </a:effectLst>
                          <a:latin typeface="Arial Narrow" panose="020B0606020202030204" pitchFamily="34" charset="0"/>
                        </a:rPr>
                        <a:t>CONTRACTED </a:t>
                      </a:r>
                    </a:p>
                    <a:p>
                      <a:pPr marL="0" marR="0" algn="ctr">
                        <a:lnSpc>
                          <a:spcPct val="115000"/>
                        </a:lnSpc>
                        <a:spcBef>
                          <a:spcPts val="0"/>
                        </a:spcBef>
                        <a:spcAft>
                          <a:spcPts val="0"/>
                        </a:spcAft>
                      </a:pPr>
                      <a:r>
                        <a:rPr lang="en-US" sz="1400" dirty="0" smtClean="0">
                          <a:effectLst>
                            <a:outerShdw blurRad="38100" dist="38100" dir="2700000" algn="tl">
                              <a:srgbClr val="000000">
                                <a:alpha val="43137"/>
                              </a:srgbClr>
                            </a:outerShdw>
                          </a:effectLst>
                          <a:latin typeface="Arial Narrow" panose="020B0606020202030204" pitchFamily="34" charset="0"/>
                        </a:rPr>
                        <a:t>EBOLA IN THE</a:t>
                      </a:r>
                    </a:p>
                    <a:p>
                      <a:pPr marL="0" marR="0" algn="ctr">
                        <a:lnSpc>
                          <a:spcPct val="115000"/>
                        </a:lnSpc>
                        <a:spcBef>
                          <a:spcPts val="0"/>
                        </a:spcBef>
                        <a:spcAft>
                          <a:spcPts val="0"/>
                        </a:spcAft>
                      </a:pPr>
                      <a:r>
                        <a:rPr lang="en-US" sz="1400" dirty="0" smtClean="0">
                          <a:effectLst>
                            <a:outerShdw blurRad="38100" dist="38100" dir="2700000" algn="tl">
                              <a:srgbClr val="000000">
                                <a:alpha val="43137"/>
                              </a:srgbClr>
                            </a:outerShdw>
                          </a:effectLst>
                          <a:latin typeface="Arial Narrow" panose="020B0606020202030204" pitchFamily="34" charset="0"/>
                        </a:rPr>
                        <a:t> USA?</a:t>
                      </a:r>
                    </a:p>
                    <a:p>
                      <a:pPr marL="0" marR="0" algn="ctr">
                        <a:lnSpc>
                          <a:spcPct val="115000"/>
                        </a:lnSpc>
                        <a:spcBef>
                          <a:spcPts val="0"/>
                        </a:spcBef>
                        <a:spcAft>
                          <a:spcPts val="0"/>
                        </a:spcAft>
                      </a:pPr>
                      <a:endParaRPr lang="en-US" sz="1400" dirty="0">
                        <a:effectLst/>
                        <a:latin typeface="Arial Narrow" panose="020B0606020202030204" pitchFamily="34" charset="0"/>
                        <a:ea typeface="Calibri"/>
                        <a:cs typeface="Times New Roman"/>
                      </a:endParaRPr>
                    </a:p>
                  </a:txBody>
                  <a:tcPr marL="68580" marR="68580" marT="0" marB="0"/>
                </a:tc>
              </a:tr>
              <a:tr h="364563">
                <a:tc>
                  <a:txBody>
                    <a:bodyPr/>
                    <a:lstStyle/>
                    <a:p>
                      <a:pPr marL="0" marR="0" algn="ctr">
                        <a:lnSpc>
                          <a:spcPct val="115000"/>
                        </a:lnSpc>
                        <a:spcBef>
                          <a:spcPts val="0"/>
                        </a:spcBef>
                        <a:spcAft>
                          <a:spcPts val="0"/>
                        </a:spcAft>
                      </a:pPr>
                      <a:r>
                        <a:rPr lang="en-US" sz="1400" dirty="0">
                          <a:effectLst>
                            <a:outerShdw blurRad="38100" dist="38100" dir="2700000" algn="tl">
                              <a:srgbClr val="000000">
                                <a:alpha val="43137"/>
                              </a:srgbClr>
                            </a:outerShdw>
                          </a:effectLst>
                          <a:latin typeface="Arial Narrow" panose="020B0606020202030204" pitchFamily="34" charset="0"/>
                        </a:rPr>
                        <a:t>1</a:t>
                      </a:r>
                      <a:endParaRPr lang="en-US" sz="1400"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smtClean="0">
                          <a:effectLst/>
                          <a:latin typeface="Arial Narrow" panose="020B0606020202030204" pitchFamily="34" charset="0"/>
                        </a:rPr>
                        <a:t>Kent </a:t>
                      </a:r>
                      <a:r>
                        <a:rPr lang="en-US" sz="1400" b="1" dirty="0">
                          <a:effectLst/>
                          <a:latin typeface="Arial Narrow" panose="020B0606020202030204" pitchFamily="34" charset="0"/>
                        </a:rPr>
                        <a:t>Brantley</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a:lnSpc>
                          <a:spcPct val="115000"/>
                        </a:lnSpc>
                        <a:spcBef>
                          <a:spcPts val="0"/>
                        </a:spcBef>
                        <a:spcAft>
                          <a:spcPts val="0"/>
                        </a:spcAft>
                      </a:pPr>
                      <a:r>
                        <a:rPr lang="en-US" sz="1400" b="1" dirty="0" smtClean="0">
                          <a:effectLst/>
                          <a:latin typeface="Arial Narrow" panose="020B0606020202030204" pitchFamily="34" charset="0"/>
                        </a:rPr>
                        <a:t>Purposely</a:t>
                      </a:r>
                      <a:r>
                        <a:rPr lang="en-US" sz="1400" b="1" baseline="0" dirty="0" smtClean="0">
                          <a:effectLst/>
                          <a:latin typeface="Arial Narrow" panose="020B0606020202030204" pitchFamily="34" charset="0"/>
                        </a:rPr>
                        <a:t> t</a:t>
                      </a:r>
                      <a:r>
                        <a:rPr lang="en-US" sz="1400" b="1" dirty="0" smtClean="0">
                          <a:effectLst/>
                          <a:latin typeface="Arial Narrow" panose="020B0606020202030204" pitchFamily="34" charset="0"/>
                        </a:rPr>
                        <a:t>ransported </a:t>
                      </a:r>
                      <a:r>
                        <a:rPr lang="en-US" sz="1400" b="1" dirty="0">
                          <a:effectLst/>
                          <a:latin typeface="Arial Narrow" panose="020B0606020202030204" pitchFamily="34" charset="0"/>
                        </a:rPr>
                        <a:t>to US for treatment in specialized </a:t>
                      </a:r>
                      <a:r>
                        <a:rPr lang="en-US" sz="1400" b="1" dirty="0" smtClean="0">
                          <a:effectLst/>
                          <a:latin typeface="Arial Narrow" panose="020B0606020202030204" pitchFamily="34" charset="0"/>
                        </a:rPr>
                        <a:t>facility, survived</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US" sz="1400" b="1" dirty="0" smtClean="0">
                          <a:effectLst/>
                          <a:latin typeface="Arial Narrow" panose="020B0606020202030204" pitchFamily="34" charset="0"/>
                        </a:rPr>
                        <a:t>NO</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r>
              <a:tr h="356018">
                <a:tc>
                  <a:txBody>
                    <a:bodyPr/>
                    <a:lstStyle/>
                    <a:p>
                      <a:pPr marL="0" marR="0" algn="ctr">
                        <a:lnSpc>
                          <a:spcPct val="115000"/>
                        </a:lnSpc>
                        <a:spcBef>
                          <a:spcPts val="0"/>
                        </a:spcBef>
                        <a:spcAft>
                          <a:spcPts val="0"/>
                        </a:spcAft>
                      </a:pPr>
                      <a:r>
                        <a:rPr lang="en-US" sz="1400" dirty="0">
                          <a:effectLst>
                            <a:outerShdw blurRad="38100" dist="38100" dir="2700000" algn="tl">
                              <a:srgbClr val="000000">
                                <a:alpha val="43137"/>
                              </a:srgbClr>
                            </a:outerShdw>
                          </a:effectLst>
                          <a:latin typeface="Arial Narrow" panose="020B0606020202030204" pitchFamily="34" charset="0"/>
                        </a:rPr>
                        <a:t>2</a:t>
                      </a:r>
                      <a:endParaRPr lang="en-US" sz="1400"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latin typeface="Arial Narrow" panose="020B0606020202030204" pitchFamily="34" charset="0"/>
                        </a:rPr>
                        <a:t>Nancy </a:t>
                      </a:r>
                      <a:r>
                        <a:rPr lang="en-US" sz="1400" b="1" dirty="0" err="1">
                          <a:effectLst/>
                          <a:latin typeface="Arial Narrow" panose="020B0606020202030204" pitchFamily="34" charset="0"/>
                        </a:rPr>
                        <a:t>Writebol</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a:lnSpc>
                          <a:spcPct val="115000"/>
                        </a:lnSpc>
                        <a:spcBef>
                          <a:spcPts val="0"/>
                        </a:spcBef>
                        <a:spcAft>
                          <a:spcPts val="0"/>
                        </a:spcAft>
                      </a:pPr>
                      <a:r>
                        <a:rPr lang="en-US" sz="1400" b="1" dirty="0" smtClean="0">
                          <a:effectLst/>
                          <a:latin typeface="Arial Narrow" panose="020B0606020202030204" pitchFamily="34" charset="0"/>
                        </a:rPr>
                        <a:t>Purposely transported </a:t>
                      </a:r>
                      <a:r>
                        <a:rPr lang="en-US" sz="1400" b="1" dirty="0">
                          <a:effectLst/>
                          <a:latin typeface="Arial Narrow" panose="020B0606020202030204" pitchFamily="34" charset="0"/>
                        </a:rPr>
                        <a:t>to US for treatment in specialized </a:t>
                      </a:r>
                      <a:r>
                        <a:rPr lang="en-US" sz="1400" b="1" dirty="0" smtClean="0">
                          <a:effectLst/>
                          <a:latin typeface="Arial Narrow" panose="020B0606020202030204" pitchFamily="34" charset="0"/>
                        </a:rPr>
                        <a:t>facility, survived</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US" sz="1400" b="1" dirty="0" smtClean="0">
                          <a:effectLst/>
                          <a:latin typeface="Arial Narrow" panose="020B0606020202030204" pitchFamily="34" charset="0"/>
                        </a:rPr>
                        <a:t>NO</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r>
              <a:tr h="356018">
                <a:tc>
                  <a:txBody>
                    <a:bodyPr/>
                    <a:lstStyle/>
                    <a:p>
                      <a:pPr marL="0" marR="0" algn="ctr">
                        <a:lnSpc>
                          <a:spcPct val="115000"/>
                        </a:lnSpc>
                        <a:spcBef>
                          <a:spcPts val="0"/>
                        </a:spcBef>
                        <a:spcAft>
                          <a:spcPts val="0"/>
                        </a:spcAft>
                      </a:pPr>
                      <a:r>
                        <a:rPr lang="en-US" sz="1400" dirty="0">
                          <a:effectLst>
                            <a:outerShdw blurRad="38100" dist="38100" dir="2700000" algn="tl">
                              <a:srgbClr val="000000">
                                <a:alpha val="43137"/>
                              </a:srgbClr>
                            </a:outerShdw>
                          </a:effectLst>
                          <a:latin typeface="Arial Narrow" panose="020B0606020202030204" pitchFamily="34" charset="0"/>
                        </a:rPr>
                        <a:t>3</a:t>
                      </a:r>
                      <a:endParaRPr lang="en-US" sz="1400"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latin typeface="Arial Narrow" panose="020B0606020202030204" pitchFamily="34" charset="0"/>
                        </a:rPr>
                        <a:t>Rick </a:t>
                      </a:r>
                      <a:r>
                        <a:rPr lang="en-US" sz="1400" b="1" dirty="0" err="1">
                          <a:effectLst/>
                          <a:latin typeface="Arial Narrow" panose="020B0606020202030204" pitchFamily="34" charset="0"/>
                        </a:rPr>
                        <a:t>Scara</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a:lnSpc>
                          <a:spcPct val="115000"/>
                        </a:lnSpc>
                        <a:spcBef>
                          <a:spcPts val="0"/>
                        </a:spcBef>
                        <a:spcAft>
                          <a:spcPts val="0"/>
                        </a:spcAft>
                      </a:pPr>
                      <a:r>
                        <a:rPr lang="en-US" sz="1400" b="1" dirty="0" smtClean="0">
                          <a:effectLst/>
                          <a:latin typeface="Arial Narrow" panose="020B0606020202030204" pitchFamily="34" charset="0"/>
                        </a:rPr>
                        <a:t>Purposely transported </a:t>
                      </a:r>
                      <a:r>
                        <a:rPr lang="en-US" sz="1400" b="1" dirty="0">
                          <a:effectLst/>
                          <a:latin typeface="Arial Narrow" panose="020B0606020202030204" pitchFamily="34" charset="0"/>
                        </a:rPr>
                        <a:t>to US for treatment in specialized </a:t>
                      </a:r>
                      <a:r>
                        <a:rPr lang="en-US" sz="1400" b="1" dirty="0" smtClean="0">
                          <a:effectLst/>
                          <a:latin typeface="Arial Narrow" panose="020B0606020202030204" pitchFamily="34" charset="0"/>
                        </a:rPr>
                        <a:t>facility, survived</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US" sz="1400" b="1" dirty="0" smtClean="0">
                          <a:effectLst/>
                          <a:latin typeface="Arial Narrow" panose="020B0606020202030204" pitchFamily="34" charset="0"/>
                        </a:rPr>
                        <a:t>NO</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r>
              <a:tr h="356018">
                <a:tc>
                  <a:txBody>
                    <a:bodyPr/>
                    <a:lstStyle/>
                    <a:p>
                      <a:pPr marL="0" marR="0" algn="ctr">
                        <a:lnSpc>
                          <a:spcPct val="115000"/>
                        </a:lnSpc>
                        <a:spcBef>
                          <a:spcPts val="0"/>
                        </a:spcBef>
                        <a:spcAft>
                          <a:spcPts val="0"/>
                        </a:spcAft>
                      </a:pPr>
                      <a:r>
                        <a:rPr lang="en-US" sz="1400" dirty="0">
                          <a:effectLst>
                            <a:outerShdw blurRad="38100" dist="38100" dir="2700000" algn="tl">
                              <a:srgbClr val="000000">
                                <a:alpha val="43137"/>
                              </a:srgbClr>
                            </a:outerShdw>
                          </a:effectLst>
                          <a:latin typeface="Arial Narrow" panose="020B0606020202030204" pitchFamily="34" charset="0"/>
                        </a:rPr>
                        <a:t>4</a:t>
                      </a:r>
                      <a:endParaRPr lang="en-US" sz="1400"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latin typeface="Arial Narrow" panose="020B0606020202030204" pitchFamily="34" charset="0"/>
                        </a:rPr>
                        <a:t>Unnamed </a:t>
                      </a:r>
                      <a:r>
                        <a:rPr lang="en-US" sz="1400" b="1" dirty="0" smtClean="0">
                          <a:effectLst/>
                          <a:latin typeface="Arial Narrow" panose="020B0606020202030204" pitchFamily="34" charset="0"/>
                        </a:rPr>
                        <a:t>person</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a:lnSpc>
                          <a:spcPct val="115000"/>
                        </a:lnSpc>
                        <a:spcBef>
                          <a:spcPts val="0"/>
                        </a:spcBef>
                        <a:spcAft>
                          <a:spcPts val="0"/>
                        </a:spcAft>
                      </a:pPr>
                      <a:r>
                        <a:rPr lang="en-US" sz="1400" b="1" dirty="0" smtClean="0">
                          <a:effectLst/>
                          <a:latin typeface="Arial Narrow" panose="020B0606020202030204" pitchFamily="34" charset="0"/>
                        </a:rPr>
                        <a:t>Purposely transported </a:t>
                      </a:r>
                      <a:r>
                        <a:rPr lang="en-US" sz="1400" b="1" dirty="0">
                          <a:effectLst/>
                          <a:latin typeface="Arial Narrow" panose="020B0606020202030204" pitchFamily="34" charset="0"/>
                        </a:rPr>
                        <a:t>to US for treatment in specialized </a:t>
                      </a:r>
                      <a:r>
                        <a:rPr lang="en-US" sz="1400" b="1" dirty="0" smtClean="0">
                          <a:effectLst/>
                          <a:latin typeface="Arial Narrow" panose="020B0606020202030204" pitchFamily="34" charset="0"/>
                        </a:rPr>
                        <a:t>facility, survived</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US" sz="1400" b="1" dirty="0" smtClean="0">
                          <a:effectLst/>
                          <a:latin typeface="Arial Narrow" panose="020B0606020202030204" pitchFamily="34" charset="0"/>
                        </a:rPr>
                        <a:t>NO</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r>
              <a:tr h="356018">
                <a:tc>
                  <a:txBody>
                    <a:bodyPr/>
                    <a:lstStyle/>
                    <a:p>
                      <a:pPr marL="0" marR="0" algn="ctr">
                        <a:lnSpc>
                          <a:spcPct val="115000"/>
                        </a:lnSpc>
                        <a:spcBef>
                          <a:spcPts val="0"/>
                        </a:spcBef>
                        <a:spcAft>
                          <a:spcPts val="0"/>
                        </a:spcAft>
                      </a:pPr>
                      <a:r>
                        <a:rPr lang="en-US" sz="1400" dirty="0">
                          <a:effectLst>
                            <a:outerShdw blurRad="38100" dist="38100" dir="2700000" algn="tl">
                              <a:srgbClr val="000000">
                                <a:alpha val="43137"/>
                              </a:srgbClr>
                            </a:outerShdw>
                          </a:effectLst>
                          <a:latin typeface="Arial Narrow" panose="020B0606020202030204" pitchFamily="34" charset="0"/>
                        </a:rPr>
                        <a:t>5</a:t>
                      </a:r>
                      <a:endParaRPr lang="en-US" sz="1400"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err="1">
                          <a:effectLst/>
                          <a:latin typeface="Arial Narrow" panose="020B0606020202030204" pitchFamily="34" charset="0"/>
                        </a:rPr>
                        <a:t>Askoka</a:t>
                      </a:r>
                      <a:r>
                        <a:rPr lang="en-US" sz="1400" b="1" dirty="0">
                          <a:effectLst/>
                          <a:latin typeface="Arial Narrow" panose="020B0606020202030204" pitchFamily="34" charset="0"/>
                        </a:rPr>
                        <a:t> </a:t>
                      </a:r>
                      <a:r>
                        <a:rPr lang="en-US" sz="1400" b="1" dirty="0" err="1">
                          <a:effectLst/>
                          <a:latin typeface="Arial Narrow" panose="020B0606020202030204" pitchFamily="34" charset="0"/>
                        </a:rPr>
                        <a:t>Mukpo</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a:lnSpc>
                          <a:spcPct val="115000"/>
                        </a:lnSpc>
                        <a:spcBef>
                          <a:spcPts val="0"/>
                        </a:spcBef>
                        <a:spcAft>
                          <a:spcPts val="0"/>
                        </a:spcAft>
                      </a:pPr>
                      <a:r>
                        <a:rPr lang="en-US" sz="1400" b="1" dirty="0" smtClean="0">
                          <a:effectLst/>
                          <a:latin typeface="Arial Narrow" panose="020B0606020202030204" pitchFamily="34" charset="0"/>
                        </a:rPr>
                        <a:t>Purposely transported </a:t>
                      </a:r>
                      <a:r>
                        <a:rPr lang="en-US" sz="1400" b="1" dirty="0">
                          <a:effectLst/>
                          <a:latin typeface="Arial Narrow" panose="020B0606020202030204" pitchFamily="34" charset="0"/>
                        </a:rPr>
                        <a:t>to US for treatment in specialized </a:t>
                      </a:r>
                      <a:r>
                        <a:rPr lang="en-US" sz="1400" b="1" dirty="0" smtClean="0">
                          <a:effectLst/>
                          <a:latin typeface="Arial Narrow" panose="020B0606020202030204" pitchFamily="34" charset="0"/>
                        </a:rPr>
                        <a:t>facility, survived</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US" sz="1400" b="1" dirty="0" smtClean="0">
                          <a:effectLst/>
                          <a:latin typeface="Arial Narrow" panose="020B0606020202030204" pitchFamily="34" charset="0"/>
                        </a:rPr>
                        <a:t>NO</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r>
              <a:tr h="356018">
                <a:tc>
                  <a:txBody>
                    <a:bodyPr/>
                    <a:lstStyle/>
                    <a:p>
                      <a:pPr marL="0" marR="0" algn="ctr">
                        <a:lnSpc>
                          <a:spcPct val="115000"/>
                        </a:lnSpc>
                        <a:spcBef>
                          <a:spcPts val="0"/>
                        </a:spcBef>
                        <a:spcAft>
                          <a:spcPts val="0"/>
                        </a:spcAft>
                      </a:pPr>
                      <a:r>
                        <a:rPr lang="en-US" sz="1400" dirty="0">
                          <a:effectLst>
                            <a:outerShdw blurRad="38100" dist="38100" dir="2700000" algn="tl">
                              <a:srgbClr val="000000">
                                <a:alpha val="43137"/>
                              </a:srgbClr>
                            </a:outerShdw>
                          </a:effectLst>
                          <a:latin typeface="Arial Narrow" panose="020B0606020202030204" pitchFamily="34" charset="0"/>
                        </a:rPr>
                        <a:t>6</a:t>
                      </a:r>
                      <a:endParaRPr lang="en-US" sz="1400"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solidFill>
                            <a:schemeClr val="bg1"/>
                          </a:solidFill>
                          <a:effectLst/>
                          <a:latin typeface="Arial Narrow" panose="020B0606020202030204" pitchFamily="34" charset="0"/>
                        </a:rPr>
                        <a:t>Thomas Duncan</a:t>
                      </a:r>
                      <a:endParaRPr lang="en-US" sz="1400" b="1" dirty="0">
                        <a:solidFill>
                          <a:schemeClr val="bg1"/>
                        </a:solidFill>
                        <a:effectLst/>
                        <a:latin typeface="Arial Narrow" panose="020B0606020202030204" pitchFamily="34" charset="0"/>
                        <a:ea typeface="Calibri"/>
                        <a:cs typeface="Times New Roman"/>
                      </a:endParaRPr>
                    </a:p>
                  </a:txBody>
                  <a:tcPr marL="68580" marR="68580" marT="0" marB="0">
                    <a:solidFill>
                      <a:srgbClr val="FF0000"/>
                    </a:solidFill>
                  </a:tcPr>
                </a:tc>
                <a:tc>
                  <a:txBody>
                    <a:bodyPr/>
                    <a:lstStyle/>
                    <a:p>
                      <a:pPr marL="0" marR="0">
                        <a:lnSpc>
                          <a:spcPct val="115000"/>
                        </a:lnSpc>
                        <a:spcBef>
                          <a:spcPts val="0"/>
                        </a:spcBef>
                        <a:spcAft>
                          <a:spcPts val="0"/>
                        </a:spcAft>
                      </a:pPr>
                      <a:r>
                        <a:rPr lang="en-US" sz="1400" b="1" dirty="0">
                          <a:solidFill>
                            <a:schemeClr val="bg1"/>
                          </a:solidFill>
                          <a:effectLst/>
                          <a:latin typeface="Arial Narrow" panose="020B0606020202030204" pitchFamily="34" charset="0"/>
                        </a:rPr>
                        <a:t>Flew to US while asymptomatic, treated, but died</a:t>
                      </a:r>
                      <a:endParaRPr lang="en-US" sz="1400" b="1" dirty="0">
                        <a:solidFill>
                          <a:schemeClr val="bg1"/>
                        </a:solidFill>
                        <a:effectLst/>
                        <a:latin typeface="Arial Narrow" panose="020B0606020202030204" pitchFamily="34" charset="0"/>
                        <a:ea typeface="Calibri"/>
                        <a:cs typeface="Times New Roman"/>
                      </a:endParaRPr>
                    </a:p>
                  </a:txBody>
                  <a:tcPr marL="68580" marR="68580" marT="0" marB="0">
                    <a:solidFill>
                      <a:srgbClr val="FF0000"/>
                    </a:solidFill>
                  </a:tcPr>
                </a:tc>
                <a:tc>
                  <a:txBody>
                    <a:bodyPr/>
                    <a:lstStyle/>
                    <a:p>
                      <a:pPr marL="0" marR="0" algn="ctr">
                        <a:lnSpc>
                          <a:spcPct val="115000"/>
                        </a:lnSpc>
                        <a:spcBef>
                          <a:spcPts val="0"/>
                        </a:spcBef>
                        <a:spcAft>
                          <a:spcPts val="0"/>
                        </a:spcAft>
                      </a:pPr>
                      <a:r>
                        <a:rPr lang="en-US" sz="1400" b="1" dirty="0" smtClean="0">
                          <a:solidFill>
                            <a:schemeClr val="bg1"/>
                          </a:solidFill>
                          <a:effectLst/>
                          <a:latin typeface="Arial Narrow" panose="020B0606020202030204" pitchFamily="34" charset="0"/>
                        </a:rPr>
                        <a:t>NO</a:t>
                      </a:r>
                      <a:endParaRPr lang="en-US" sz="1400" b="1" dirty="0">
                        <a:solidFill>
                          <a:schemeClr val="bg1"/>
                        </a:solidFill>
                        <a:effectLst/>
                        <a:latin typeface="Arial Narrow" panose="020B0606020202030204" pitchFamily="34" charset="0"/>
                        <a:ea typeface="Calibri"/>
                        <a:cs typeface="Times New Roman"/>
                      </a:endParaRPr>
                    </a:p>
                  </a:txBody>
                  <a:tcPr marL="68580" marR="68580" marT="0" marB="0">
                    <a:solidFill>
                      <a:srgbClr val="FF0000"/>
                    </a:solidFill>
                  </a:tcPr>
                </a:tc>
              </a:tr>
              <a:tr h="356018">
                <a:tc>
                  <a:txBody>
                    <a:bodyPr/>
                    <a:lstStyle/>
                    <a:p>
                      <a:pPr marL="0" marR="0" algn="ctr">
                        <a:lnSpc>
                          <a:spcPct val="115000"/>
                        </a:lnSpc>
                        <a:spcBef>
                          <a:spcPts val="0"/>
                        </a:spcBef>
                        <a:spcAft>
                          <a:spcPts val="0"/>
                        </a:spcAft>
                      </a:pPr>
                      <a:r>
                        <a:rPr lang="en-US" sz="1400" dirty="0">
                          <a:effectLst>
                            <a:outerShdw blurRad="38100" dist="38100" dir="2700000" algn="tl">
                              <a:srgbClr val="000000">
                                <a:alpha val="43137"/>
                              </a:srgbClr>
                            </a:outerShdw>
                          </a:effectLst>
                          <a:latin typeface="Arial Narrow" panose="020B0606020202030204" pitchFamily="34" charset="0"/>
                        </a:rPr>
                        <a:t>7</a:t>
                      </a:r>
                      <a:endParaRPr lang="en-US" sz="1400"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latin typeface="Arial Narrow" panose="020B0606020202030204" pitchFamily="34" charset="0"/>
                        </a:rPr>
                        <a:t>Nina Pham</a:t>
                      </a:r>
                      <a:endParaRPr lang="en-US" sz="1400" b="1" dirty="0">
                        <a:effectLst/>
                        <a:latin typeface="Arial Narrow" panose="020B0606020202030204" pitchFamily="34" charset="0"/>
                        <a:ea typeface="Calibri"/>
                        <a:cs typeface="Times New Roman"/>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400" b="1" dirty="0">
                          <a:effectLst/>
                          <a:latin typeface="Arial Narrow" panose="020B0606020202030204" pitchFamily="34" charset="0"/>
                        </a:rPr>
                        <a:t>Healthcare worker </a:t>
                      </a:r>
                      <a:r>
                        <a:rPr lang="en-US" sz="1400" b="1" dirty="0" smtClean="0">
                          <a:effectLst/>
                          <a:latin typeface="Arial Narrow" panose="020B0606020202030204" pitchFamily="34" charset="0"/>
                        </a:rPr>
                        <a:t>directly involved </a:t>
                      </a:r>
                      <a:r>
                        <a:rPr lang="en-US" sz="1400" b="1" dirty="0">
                          <a:effectLst/>
                          <a:latin typeface="Arial Narrow" panose="020B0606020202030204" pitchFamily="34" charset="0"/>
                        </a:rPr>
                        <a:t>in Mr. Duncan’s </a:t>
                      </a:r>
                      <a:r>
                        <a:rPr lang="en-US" sz="1400" b="1" dirty="0" smtClean="0">
                          <a:effectLst/>
                          <a:latin typeface="Arial Narrow" panose="020B0606020202030204" pitchFamily="34" charset="0"/>
                        </a:rPr>
                        <a:t>care, survived</a:t>
                      </a:r>
                      <a:endParaRPr lang="en-US" sz="1400" b="1" dirty="0">
                        <a:effectLst/>
                        <a:latin typeface="Arial Narrow" panose="020B0606020202030204" pitchFamily="34" charset="0"/>
                        <a:ea typeface="Calibri"/>
                        <a:cs typeface="Times New Roman"/>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1400" b="1" dirty="0" smtClean="0">
                          <a:effectLst/>
                          <a:latin typeface="Arial Narrow" panose="020B0606020202030204" pitchFamily="34" charset="0"/>
                        </a:rPr>
                        <a:t>YES</a:t>
                      </a:r>
                      <a:endParaRPr lang="en-US" sz="1400" b="1" dirty="0">
                        <a:effectLst/>
                        <a:latin typeface="Arial Narrow" panose="020B0606020202030204" pitchFamily="34" charset="0"/>
                        <a:ea typeface="Calibri"/>
                        <a:cs typeface="Times New Roman"/>
                      </a:endParaRPr>
                    </a:p>
                  </a:txBody>
                  <a:tcPr marL="68580" marR="68580" marT="0" marB="0">
                    <a:solidFill>
                      <a:schemeClr val="accent2">
                        <a:lumMod val="40000"/>
                        <a:lumOff val="60000"/>
                      </a:schemeClr>
                    </a:solidFill>
                  </a:tcPr>
                </a:tc>
              </a:tr>
              <a:tr h="356018">
                <a:tc>
                  <a:txBody>
                    <a:bodyPr/>
                    <a:lstStyle/>
                    <a:p>
                      <a:pPr marL="0" marR="0" algn="ctr">
                        <a:lnSpc>
                          <a:spcPct val="115000"/>
                        </a:lnSpc>
                        <a:spcBef>
                          <a:spcPts val="0"/>
                        </a:spcBef>
                        <a:spcAft>
                          <a:spcPts val="0"/>
                        </a:spcAft>
                      </a:pPr>
                      <a:r>
                        <a:rPr lang="en-US" sz="1400" dirty="0">
                          <a:effectLst>
                            <a:outerShdw blurRad="38100" dist="38100" dir="2700000" algn="tl">
                              <a:srgbClr val="000000">
                                <a:alpha val="43137"/>
                              </a:srgbClr>
                            </a:outerShdw>
                          </a:effectLst>
                          <a:latin typeface="Arial Narrow" panose="020B0606020202030204" pitchFamily="34" charset="0"/>
                        </a:rPr>
                        <a:t>8</a:t>
                      </a:r>
                      <a:endParaRPr lang="en-US" sz="1400"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latin typeface="Arial Narrow" panose="020B0606020202030204" pitchFamily="34" charset="0"/>
                        </a:rPr>
                        <a:t>Amber Vinson</a:t>
                      </a:r>
                      <a:endParaRPr lang="en-US" sz="1400" b="1" dirty="0">
                        <a:effectLst/>
                        <a:latin typeface="Arial Narrow" panose="020B0606020202030204" pitchFamily="34" charset="0"/>
                        <a:ea typeface="Calibri"/>
                        <a:cs typeface="Times New Roman"/>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400" b="1" dirty="0">
                          <a:effectLst/>
                          <a:latin typeface="Arial Narrow" panose="020B0606020202030204" pitchFamily="34" charset="0"/>
                        </a:rPr>
                        <a:t>Healthcare worker </a:t>
                      </a:r>
                      <a:r>
                        <a:rPr lang="en-US" sz="1400" b="1" dirty="0" smtClean="0">
                          <a:effectLst/>
                          <a:latin typeface="Arial Narrow" panose="020B0606020202030204" pitchFamily="34" charset="0"/>
                        </a:rPr>
                        <a:t>directly involved </a:t>
                      </a:r>
                      <a:r>
                        <a:rPr lang="en-US" sz="1400" b="1" dirty="0">
                          <a:effectLst/>
                          <a:latin typeface="Arial Narrow" panose="020B0606020202030204" pitchFamily="34" charset="0"/>
                        </a:rPr>
                        <a:t>in Mr. Duncan’s </a:t>
                      </a:r>
                      <a:r>
                        <a:rPr lang="en-US" sz="1400" b="1" dirty="0" smtClean="0">
                          <a:effectLst/>
                          <a:latin typeface="Arial Narrow" panose="020B0606020202030204" pitchFamily="34" charset="0"/>
                        </a:rPr>
                        <a:t>care, survived</a:t>
                      </a:r>
                      <a:endParaRPr lang="en-US" sz="1400" b="1" dirty="0">
                        <a:effectLst/>
                        <a:latin typeface="Arial Narrow" panose="020B0606020202030204" pitchFamily="34" charset="0"/>
                        <a:ea typeface="Calibri"/>
                        <a:cs typeface="Times New Roman"/>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1400" b="1" dirty="0" smtClean="0">
                          <a:effectLst/>
                          <a:latin typeface="Arial Narrow" panose="020B0606020202030204" pitchFamily="34" charset="0"/>
                        </a:rPr>
                        <a:t>YES</a:t>
                      </a:r>
                      <a:endParaRPr lang="en-US" sz="1400" b="1" dirty="0">
                        <a:effectLst/>
                        <a:latin typeface="Arial Narrow" panose="020B0606020202030204" pitchFamily="34" charset="0"/>
                        <a:ea typeface="Calibri"/>
                        <a:cs typeface="Times New Roman"/>
                      </a:endParaRPr>
                    </a:p>
                  </a:txBody>
                  <a:tcPr marL="68580" marR="68580" marT="0" marB="0">
                    <a:solidFill>
                      <a:schemeClr val="accent2">
                        <a:lumMod val="40000"/>
                        <a:lumOff val="60000"/>
                      </a:schemeClr>
                    </a:solidFill>
                  </a:tcPr>
                </a:tc>
              </a:tr>
              <a:tr h="356018">
                <a:tc>
                  <a:txBody>
                    <a:bodyPr/>
                    <a:lstStyle/>
                    <a:p>
                      <a:pPr marL="0" marR="0" algn="ctr">
                        <a:lnSpc>
                          <a:spcPct val="115000"/>
                        </a:lnSpc>
                        <a:spcBef>
                          <a:spcPts val="0"/>
                        </a:spcBef>
                        <a:spcAft>
                          <a:spcPts val="0"/>
                        </a:spcAft>
                      </a:pPr>
                      <a:r>
                        <a:rPr lang="en-US" sz="1400" dirty="0" smtClean="0">
                          <a:effectLst>
                            <a:outerShdw blurRad="38100" dist="38100" dir="2700000" algn="tl">
                              <a:srgbClr val="000000">
                                <a:alpha val="43137"/>
                              </a:srgbClr>
                            </a:outerShdw>
                          </a:effectLst>
                          <a:latin typeface="Arial Narrow" panose="020B0606020202030204" pitchFamily="34" charset="0"/>
                          <a:ea typeface="Calibri"/>
                          <a:cs typeface="Times New Roman"/>
                        </a:rPr>
                        <a:t>9</a:t>
                      </a:r>
                      <a:endParaRPr lang="en-US" sz="1400"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smtClean="0">
                          <a:effectLst/>
                          <a:latin typeface="Arial Narrow" panose="020B0606020202030204" pitchFamily="34" charset="0"/>
                          <a:ea typeface="Calibri"/>
                          <a:cs typeface="Times New Roman"/>
                        </a:rPr>
                        <a:t>Craig Spencer</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a:lnSpc>
                          <a:spcPct val="115000"/>
                        </a:lnSpc>
                        <a:spcBef>
                          <a:spcPts val="0"/>
                        </a:spcBef>
                        <a:spcAft>
                          <a:spcPts val="0"/>
                        </a:spcAft>
                      </a:pPr>
                      <a:r>
                        <a:rPr lang="en-US" sz="1400" b="1" dirty="0" smtClean="0">
                          <a:effectLst/>
                          <a:latin typeface="Arial Narrow" panose="020B0606020202030204" pitchFamily="34" charset="0"/>
                          <a:ea typeface="Calibri"/>
                          <a:cs typeface="Times New Roman"/>
                        </a:rPr>
                        <a:t>Patient contact</a:t>
                      </a:r>
                      <a:r>
                        <a:rPr lang="en-US" sz="1400" b="1" baseline="0" dirty="0" smtClean="0">
                          <a:effectLst/>
                          <a:latin typeface="Arial Narrow" panose="020B0606020202030204" pitchFamily="34" charset="0"/>
                          <a:ea typeface="Calibri"/>
                          <a:cs typeface="Times New Roman"/>
                        </a:rPr>
                        <a:t> in West Africa, flew asymptomatic, survived</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US" sz="1400" b="1" dirty="0" smtClean="0">
                          <a:effectLst/>
                          <a:latin typeface="Arial Narrow" panose="020B0606020202030204" pitchFamily="34" charset="0"/>
                          <a:ea typeface="Calibri"/>
                          <a:cs typeface="Times New Roman"/>
                        </a:rPr>
                        <a:t>NO</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r>
              <a:tr h="461396">
                <a:tc>
                  <a:txBody>
                    <a:bodyPr/>
                    <a:lstStyle/>
                    <a:p>
                      <a:pPr marL="0" marR="0" algn="ctr">
                        <a:lnSpc>
                          <a:spcPct val="115000"/>
                        </a:lnSpc>
                        <a:spcBef>
                          <a:spcPts val="0"/>
                        </a:spcBef>
                        <a:spcAft>
                          <a:spcPts val="0"/>
                        </a:spcAft>
                      </a:pPr>
                      <a:r>
                        <a:rPr lang="en-US" sz="1400" dirty="0" smtClean="0">
                          <a:effectLst>
                            <a:outerShdw blurRad="38100" dist="38100" dir="2700000" algn="tl">
                              <a:srgbClr val="000000">
                                <a:alpha val="43137"/>
                              </a:srgbClr>
                            </a:outerShdw>
                          </a:effectLst>
                          <a:latin typeface="Arial Narrow" panose="020B0606020202030204" pitchFamily="34" charset="0"/>
                          <a:ea typeface="Calibri"/>
                          <a:cs typeface="Times New Roman"/>
                        </a:rPr>
                        <a:t>10</a:t>
                      </a:r>
                      <a:endParaRPr lang="en-US" sz="1400" dirty="0">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smtClean="0">
                          <a:effectLst/>
                          <a:latin typeface="Arial Narrow" panose="020B0606020202030204" pitchFamily="34" charset="0"/>
                          <a:ea typeface="Calibri"/>
                          <a:cs typeface="Times New Roman"/>
                        </a:rPr>
                        <a:t>Martin </a:t>
                      </a:r>
                      <a:r>
                        <a:rPr lang="en-US" sz="1400" b="1" dirty="0" err="1" smtClean="0">
                          <a:effectLst/>
                          <a:latin typeface="Arial Narrow" panose="020B0606020202030204" pitchFamily="34" charset="0"/>
                          <a:ea typeface="Calibri"/>
                          <a:cs typeface="Times New Roman"/>
                        </a:rPr>
                        <a:t>Salia</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effectLst/>
                          <a:latin typeface="Arial Narrow" panose="020B0606020202030204" pitchFamily="34" charset="0"/>
                        </a:rPr>
                        <a:t>Purposely transported to US for treatment in specialized facility,  </a:t>
                      </a:r>
                      <a:r>
                        <a:rPr lang="en-US" sz="1400" b="1" dirty="0" smtClean="0">
                          <a:effectLst/>
                          <a:latin typeface="Arial Narrow" panose="020B0606020202030204" pitchFamily="34" charset="0"/>
                          <a:ea typeface="Calibri"/>
                          <a:cs typeface="Times New Roman"/>
                        </a:rPr>
                        <a:t>died</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US" sz="1400" b="1" dirty="0" smtClean="0">
                          <a:effectLst/>
                          <a:latin typeface="Arial Narrow" panose="020B0606020202030204" pitchFamily="34" charset="0"/>
                          <a:ea typeface="Calibri"/>
                          <a:cs typeface="Times New Roman"/>
                        </a:rPr>
                        <a:t>NO</a:t>
                      </a:r>
                      <a:endParaRPr lang="en-US" sz="1400" b="1" dirty="0">
                        <a:effectLst/>
                        <a:latin typeface="Arial Narrow" panose="020B0606020202030204" pitchFamily="34" charset="0"/>
                        <a:ea typeface="Calibri"/>
                        <a:cs typeface="Times New Roman"/>
                      </a:endParaRPr>
                    </a:p>
                  </a:txBody>
                  <a:tcPr marL="68580" marR="68580" marT="0" marB="0">
                    <a:solidFill>
                      <a:srgbClr val="FFC000"/>
                    </a:solidFill>
                  </a:tcPr>
                </a:tc>
              </a:tr>
            </a:tbl>
          </a:graphicData>
        </a:graphic>
      </p:graphicFrame>
      <p:sp>
        <p:nvSpPr>
          <p:cNvPr id="3" name="Rectangle 1"/>
          <p:cNvSpPr>
            <a:spLocks noChangeArrowheads="1"/>
          </p:cNvSpPr>
          <p:nvPr/>
        </p:nvSpPr>
        <p:spPr bwMode="auto">
          <a:xfrm>
            <a:off x="150352" y="334090"/>
            <a:ext cx="9050619"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Calibri" pitchFamily="34" charset="0"/>
                <a:cs typeface="Times New Roman" pitchFamily="18" charset="0"/>
              </a:rPr>
              <a:t>Summary of the first 10 Confirmed Cases of Ebola Virus on US Soil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chemeClr val="tx1"/>
                </a:solidFill>
                <a:effectLst/>
                <a:latin typeface="Arial Narrow" panose="020B0606020202030204" pitchFamily="34" charset="0"/>
                <a:ea typeface="Calibri" pitchFamily="34" charset="0"/>
                <a:cs typeface="Times New Roman" pitchFamily="18" charset="0"/>
              </a:rPr>
              <a:t>(up </a:t>
            </a:r>
            <a:r>
              <a:rPr kumimoji="0" lang="en-US" altLang="en-US" sz="1600" b="0" i="1" u="none" strike="noStrike" cap="none" normalizeH="0" baseline="0" dirty="0" err="1" smtClean="0">
                <a:ln>
                  <a:noFill/>
                </a:ln>
                <a:solidFill>
                  <a:schemeClr val="tx1"/>
                </a:solidFill>
                <a:effectLst/>
                <a:latin typeface="Arial Narrow" panose="020B0606020202030204" pitchFamily="34" charset="0"/>
                <a:ea typeface="Calibri" pitchFamily="34" charset="0"/>
                <a:cs typeface="Times New Roman" pitchFamily="18" charset="0"/>
              </a:rPr>
              <a:t>til</a:t>
            </a:r>
            <a:r>
              <a:rPr kumimoji="0" lang="en-US" altLang="en-US" sz="1600" b="0" i="1" u="none" strike="noStrike" cap="none" normalizeH="0" baseline="0" dirty="0" smtClean="0">
                <a:ln>
                  <a:noFill/>
                </a:ln>
                <a:solidFill>
                  <a:schemeClr val="tx1"/>
                </a:solidFill>
                <a:effectLst/>
                <a:latin typeface="Arial Narrow" panose="020B0606020202030204" pitchFamily="34" charset="0"/>
                <a:ea typeface="Calibri" pitchFamily="34" charset="0"/>
                <a:cs typeface="Times New Roman" pitchFamily="18" charset="0"/>
              </a:rPr>
              <a:t> November 30, 2014)</a:t>
            </a:r>
            <a:endParaRPr kumimoji="0" lang="en-US" altLang="en-US" sz="1600" b="0" i="1" u="none" strike="noStrike" cap="none" normalizeH="0" baseline="0" dirty="0" smtClean="0">
              <a:ln>
                <a:noFill/>
              </a:ln>
              <a:solidFill>
                <a:schemeClr val="tx1"/>
              </a:solidFill>
              <a:effectLst/>
              <a:latin typeface="Arial Narrow" panose="020B060602020203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424962" y="6140700"/>
            <a:ext cx="8338037" cy="738664"/>
          </a:xfrm>
          <a:prstGeom prst="rect">
            <a:avLst/>
          </a:prstGeom>
          <a:noFill/>
        </p:spPr>
        <p:txBody>
          <a:bodyPr wrap="square" rtlCol="0">
            <a:spAutoFit/>
          </a:bodyPr>
          <a:lstStyle/>
          <a:p>
            <a:r>
              <a:rPr lang="en-US" sz="1200" dirty="0" smtClean="0"/>
              <a:t>Note</a:t>
            </a:r>
            <a:r>
              <a:rPr lang="en-US" sz="1200" dirty="0"/>
              <a:t>: </a:t>
            </a:r>
            <a:r>
              <a:rPr lang="en-US" sz="1200" dirty="0" smtClean="0"/>
              <a:t>43 </a:t>
            </a:r>
            <a:r>
              <a:rPr lang="en-US" sz="1200" dirty="0"/>
              <a:t>community </a:t>
            </a:r>
            <a:r>
              <a:rPr lang="en-US" sz="1200" dirty="0" smtClean="0"/>
              <a:t>contacts with Mr. Duncan passed the 21 day incubation period and came off “fever watch” and “enforceable control orders”.  75 </a:t>
            </a:r>
            <a:r>
              <a:rPr lang="en-US" sz="1200" dirty="0"/>
              <a:t>health care workers </a:t>
            </a:r>
            <a:r>
              <a:rPr lang="en-US" sz="1200" dirty="0" smtClean="0"/>
              <a:t>who supported Mr. Duncan’s care also were cleared.</a:t>
            </a:r>
            <a:endParaRPr lang="en-US" sz="1200" dirty="0"/>
          </a:p>
          <a:p>
            <a:endParaRPr lang="en-US" dirty="0"/>
          </a:p>
        </p:txBody>
      </p:sp>
    </p:spTree>
    <p:extLst>
      <p:ext uri="{BB962C8B-B14F-4D97-AF65-F5344CB8AC3E}">
        <p14:creationId xmlns:p14="http://schemas.microsoft.com/office/powerpoint/2010/main" val="563775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752600"/>
            <a:ext cx="7924800" cy="4724400"/>
          </a:xfrm>
        </p:spPr>
        <p:txBody>
          <a:bodyPr>
            <a:normAutofit/>
          </a:bodyPr>
          <a:lstStyle/>
          <a:p>
            <a:r>
              <a:rPr lang="en-US" sz="3800" dirty="0" smtClean="0">
                <a:effectLst/>
              </a:rPr>
              <a:t>WHO Definition:</a:t>
            </a:r>
            <a:endParaRPr lang="en-US" sz="3800" dirty="0">
              <a:effectLst/>
            </a:endParaRPr>
          </a:p>
          <a:p>
            <a:pPr marL="384048" lvl="1" indent="0">
              <a:buNone/>
            </a:pPr>
            <a:r>
              <a:rPr lang="en-US" sz="3600" i="1" dirty="0">
                <a:effectLst/>
              </a:rPr>
              <a:t>“Health is a state of complete physical, </a:t>
            </a:r>
            <a:r>
              <a:rPr lang="en-US" sz="3600" i="1" dirty="0" smtClean="0">
                <a:effectLst/>
              </a:rPr>
              <a:t>mental, </a:t>
            </a:r>
            <a:r>
              <a:rPr lang="en-US" sz="3600" i="1" dirty="0">
                <a:effectLst/>
              </a:rPr>
              <a:t>and social well-being and not merely the absence of disease or infirmity</a:t>
            </a:r>
            <a:r>
              <a:rPr lang="en-US" sz="3600" i="1" dirty="0" smtClean="0">
                <a:effectLst/>
              </a:rPr>
              <a:t>.”</a:t>
            </a:r>
          </a:p>
          <a:p>
            <a:endParaRPr lang="en-US" sz="2800" dirty="0">
              <a:effectLst/>
            </a:endParaRPr>
          </a:p>
          <a:p>
            <a:pPr lvl="2"/>
            <a:r>
              <a:rPr lang="en-US" sz="1300" dirty="0">
                <a:effectLst/>
              </a:rPr>
              <a:t>Preamble to the Constitution of the World Health Organization as adopted by the International Health Conference, New York, 19-22 June, 1946; signed on 22 July 1946 by the representatives of 61 States </a:t>
            </a:r>
          </a:p>
          <a:p>
            <a:pPr lvl="2"/>
            <a:endParaRPr lang="en-US" sz="1300" dirty="0"/>
          </a:p>
        </p:txBody>
      </p:sp>
      <p:sp>
        <p:nvSpPr>
          <p:cNvPr id="3" name="Title 2"/>
          <p:cNvSpPr>
            <a:spLocks noGrp="1"/>
          </p:cNvSpPr>
          <p:nvPr>
            <p:ph type="title"/>
          </p:nvPr>
        </p:nvSpPr>
        <p:spPr>
          <a:xfrm>
            <a:off x="685800" y="609600"/>
            <a:ext cx="7543800" cy="914400"/>
          </a:xfrm>
        </p:spPr>
        <p:txBody>
          <a:bodyPr/>
          <a:lstStyle/>
          <a:p>
            <a:r>
              <a:rPr lang="en-US" dirty="0" smtClean="0">
                <a:solidFill>
                  <a:srgbClr val="FFC000"/>
                </a:solidFill>
              </a:rPr>
              <a:t>Health</a:t>
            </a:r>
            <a:endParaRPr lang="en-US" dirty="0">
              <a:solidFill>
                <a:srgbClr val="FFC000"/>
              </a:solidFill>
            </a:endParaRPr>
          </a:p>
        </p:txBody>
      </p:sp>
      <p:sp>
        <p:nvSpPr>
          <p:cNvPr id="4" name="AutoShape 2" descr="data:image/png;base64,iVBORw0KGgoAAAANSUhEUgAAAMgAAADICAMAAACahl6sAAAAq1BMVEUhldP///8hk88hlNAhkcwaj8sAh8UAhcT6+/0Aicfy9vvd6PNRnM8Zjsu/1+ohk9Hm8Pepx+P09/vm7fZCk8tZodBppdTu8vkAhcY3lc3M3e7g6fSzzOaBsNgAh8cAgMCVvN1KmM/S4fDC2uyfw+GMt911rdcvjMW50emQudtIl8dUn9FrqdUAfL6cv9+VweCKut0xjsN/tNlhn9JHndB2q9liqNaWut92rdOgl9ZuAAAgAElEQVR4nO1dCXuiSLeeUgoooET2gCBCZLG1zWLs7v//y+45p0BNevmSnjE9c5/UM9NJFLDeqjr74l9/fYyP8TE+xsf4GB/jY3yMj/ExPsb/1zHF8acn8ffH1J1o2mTi/ul5/N0xnWhiuRT8P4/E1bR8Pq9DOfnTM/l7Y+oKj8GwU+2/vSWudoM4WLL7j2/JCMRq+X97RyYnIP/lHQHxMdHK09Ga/CfFyRTkBwgQLhWQupIcxcm/nAu7OJ6/ACi4FEvp6BkCycIqXQoE404utwXwvrj1zw1ces7leX64GVzKpVb0lsVaYr+zxrLmWRPeCPlMzE8nUnJ44V9w5oAMJH8qvCd3/BtekOmXPWOmZXuF1gIOc9O1Xm35jPW7VAKWceaTat8+cf4vOHK4+Nt1YH0Z2OvUBRjO2mbB7fog4DTJgoDowrhZVvvbgNXrL0JOXAVlyp3E9yJQYf4wIwCNUKwCZu7U0ULSEE4esGy1BYoAkuB8h0BW6dZbx1xI5z5j1m0FM6cbpq6MLRasBdf+KBLYj8+1ydhXoU0ULH6zN1m2hfMzocF5hGIkDg/e1wiQcZFGOfP78XzBBq6RhlL+xwiFpIR0ApjGotTcKdK41FofOJSOFE0wJE8JiFPsd580QXsEzGzGzAYpA2/S5AyuCCK4509sCvJNPpFbxGHGcOaJV6U9sws4JoQCVj8s+v4TAjncwmWz9Zbe0zTR1ix3JMGf8J2PSCrcI/e9seDqbyOZ1sRbNZwRbE9lm3lF/BUOmVw6q9pn9gkIbt1aAyRAOCJdsUVLmzDRlj2Jmk5WX6T7vgcMeKzcZamOxxtPxQSPiNjNWUusFCWLUSwSE2U6AYlJLOJ0gVlLkQoudgkrBG4CHEB6K9dl3or3ZcQgxw6s1Q/4+WZD3FSTe2YuaTvwVKX9MHMF5NAnvvrbF+mmMPeAJM1YAbiR8bX0oEfxxWzf1ZYEHE4w1zsbP39VPqUw9eWaZQ+KOiR3tNmAw/fUjhhdMbPolR5IYtYD3UutZ3DUJpNUEw3CrNO0Dio+eb/DBcvfs7zcwNFJNuWT9wTku2LsXpGydLJqZZqkmgRFp9gvzFvuFrTwBbyTAEvgooNlkKBLznTxLYG3Wjir2fL9bEmQYnDAjzoQsO0Y4cKDOe3MIGORAO4qGrOvTFYgVViVkBUwNkuJkI62ZHaArQmeuAxtswY64aJfOOUDbG/y+Z6xSr7blrgazxnrdpa5+vywYkkEi+0Hn7sZO0gB5yXrgECQ0M1QSPEJgCQdyXlRkP3+MId/dwaw7krMWCw4GF/5p3Jlsi4CFUbX3skGA87/BAfh8zrZlQWsoydkalsO5+mMtVHG1t1nU9G5Y1S7u5SA7B4dKcSWjKwImXa2sa2d4GltbqUA7rd4NHYLL7VhF9+JSuBgIZdJ9E2kZzDjRcqNzASZACIi8wPzmxAx0cIqbDPbZx0AmVc2W2Tr8FNCQBRHS/Ae6bDblJM86h8+9V2GXJC/h1wESbhLQUe3ja5CruWnHCaeI9/lMCvWlNywyZTyLGZ6bURHK3zaeQkjKc+SmE6YX+goHIFLrIDNBSTcH5Du+tTh7yAWJ3y7Bzpge71FdroA9TD17SUnBXFhBewgRJBkxwJUkgrsKNLGkg6k4E3VESdbRCVtycJB9Brv4XAB4eNLTglsOzNsQHhtJKBh5V4Jn9pEeEx6sMVFzhzQdYknt6ABxuuNHtVmD1aGBuftSQEBvUSPFOl0xnqgIYQvv1j1EvgeatFmBHud6V5/fQEPKpZ5h0BiPAybTmrAsWY6CkLQx1cw98zO9Y0fPOpK6eLDjgDz3Sc0/3V7UL+wIJQod9awELBjK9hhe2MB0MK8Og8Gmd6wu7JmIAHYYmc4ICByOBowZQCUoRyp+iSDxUYYpNtWCyAV3TD2ieJlVpj5ZhuRmK/RwOJwNG802RhbuADVzKplsCXXBeJqNyYBQcHWGe1MyoitOWqJaW2luMACeED2mQ8WCpgfVdhFK5uNIwShF+oPHsFCJgEKCohF0bfic63U4CO6j64rTFwO0pmOFus749FcC+ElMVqD8pHdS7JCVr5ttoKcWJoU4eO6D04o2LwJbQs4xbrdIVGQ407TzUyKR7YRXT4AubZnEk4WyIi1keHHdXsQXnJp3hLzWVp1SrQbs1mo5AooJW1fm+xizKIusNo9Kw512aFiuaZNXFtfxFNi5p8fkGvpe9Tbrkrt0wmwKDAcPLb4BP/AUeYxK2hDjvATAZVwxgUIuBjYWbjwL1Gw7FMHGnPc7W3Wbwq9g5N0J4hxIZuA52Xlg8VmyJ2961L7VBM9boZntiUqhR3X7TmeIk1Yixv6mYPhq0lQ4x1gC+dhJXWr6/tmwULpBaHvp4uQ6/sZKI8Ym+vrVDoLZM0Vm30GXcy7rp6igCSfipkB2888HYRhj0BkqzaGxyb+DdrKoinG7fDtWy/ujA6Fux/rVebAjvUtGFf6I0ge3JI7BhoXistc73vjXYAgOUZx/M0kf4Es2IEoo2co3F0+Y5Jkg5M/KDuK1etdddA5505RBMx3yu06BfWSRTPYudTO1DqYBWgIAVoraetYCOSqWorLSRNvRYWM8h7IoGc3kngvat8THiW5IK0ra9XB8puHQ5bYBpgp2X7hF/ZiFnLJH3K29mDfQI3HE8krG8hNkrJZdriVd+Ka9tV0UqUhQz0LT0EPSp/MFrpa0Z1Uwn2LanC6Zp/IHFx8aitY/XnnGKT4HpBXSLivs7KvWz7hR0bMW9yypaaRMyMvPbTfq/SKZ8vlj48leqIfEiR5FOO2J8YzThszS0Gr6nozUNbgvmAhzH0OpgYyBxPR+F44a4CD98CuuWbRA4A+UDN7gI22kC3bTny8YrAOVtwzkEu2qGloxxQUvoZ2Il+gEOFbkAucVyC1awJiHWasW6P4sC44GBjFNbDeW4Hix7ZpSwtWwTk1tkjnAASYyf56DBgUpzxDZ4IJq7sr77NUtOYXpO006zEeJXfsUYpvqFTZBMQs8gUi9+LkAgi87a1qtkYgorfQYyEroPalFRsxrEHN/GM5v6K6BUA8FnVkTKx0JwEgdyzCI/UUeDSdPdgYKfnirAfSm+pupn8HBKAE3h52hLbCr3AvQ78RemA6BvGIuox9IL6rAdFAzs3Kb0Al9YNRs1wTd2Crg736ZAGX0YA3g1yLfA9Z9G5DU7518Gh5354pKqDW60WdoRYjYxSg8NOagd7I7IfPyCQqfcbmyysCQf5foV29KUEgrjkAeQKikFtglyApjDrr9HVWVqT6KVUxcBDI5jmOR9EZXt3hrSEqM3ArHCUBz/S6GDdkl1wXiPTwU1rTMrYW8nrp+XFYVeGONfCj6hJQJUEpJJv8MOzCEYE8bC40YFboYdj1NtxRhaCr0a0W6W2MfQKmtdPh+NpXBOIiELP5PC8wVhvEUnqXFIz/w3+DZmI6bXAC4rRdbJ+Plwnj2R7BfQDEIPK4zzr0BYNkvZogcQUYRcwOG4GOhwzU9DuziGEULMcfh0Ud2/2hV/CsJpwlA5ANSzbV5jT5xokOmX1Ut67oVtwRNA9YGMUG0snxivovqCBkqYcogsGoAmJPnoSU4sm/0yUoLFnW9WW3P7CexF92iNY1AaEFiL6NQECB6fq6w1srFsMPeTNHHQXPpNfRD9CsrwlE4gTtB2TBVgqkemc6qJI4/hqIXf8K7LYv06Zj+67NTB8MvbLrTsRuPZxOYtDoC2S/MHcT+R5PrT2sC9j3LCh1XK3auOaOaDxGCige4KP2naOBfRopgZgD54np6OyrvRZkUm/zfl9bFivvGIsfiXAWDyRO/LldpDdABKgm762Qo0D0Qf1t9BWy5gafs5PXi466k6cNetBgS+Cj9MhLxc5HewLsqCwd4nCgu6zSxt+BVp6nO9gMBHLUyd/LkBuxoJCGlA4ZMNqynpOKgsqjsPTtAtQa3PVZV11P2XLll1p2uKjAJ/vy0dpKJ9ijJJRr64k7ylNixRrf+h4IB70LkgVz4Fgdv+1Ra2YOnC0/FhhiyGknQBAqg2TDJHdMB5BaTYDhvLJv5dWA8K35WGIMFuYTGWvWoror5I0sv7FIrwaXz1pIUGUo/sF26aoAQj/mPbJWFqICWYJapi3naicOJlmWaJcAuXhG7FsYk2hB6YqvtyOgU/mR8YhHOHsAnWov9JlZ3puPfe6vP60GDTfrwBq0A53iH1zqdxh5Iz88A6UA5JAkbfdAANYMk2o0DQwz+D3RS5I9reH4wEyuBkRLexZ0BsqDtb41gVzFioUqYOufhEQdcjQke4x/aMDZvjThN49AehGKzI0E07A2yVfBM2uJFuI2WQn9FhCjiulvytRmwfVicFO0ANHBCKf+zigwxAOMtxnjnuNYgJHIQdKYGCfkUrT54NuaGUjxwAeQ263Ijtn5q8G790WCosg844CSBHfuml5TV6JEByQ9a8n5JPjSslcvtA0MilKYIOsEF441qCxWoRPkpEMGh9HbiQsLg+zb5XnyREBu9RBkEblOD1cUiK4KLWVdmrV4mAGIaPxN89V65ogDjgX0ERYWKzDYi7uQ9Af9W8I8UL/22Q6s8kdyHj0lORpk/MnyOF/O8FjqiSEI8M0VQ4lTJE6GrHe3+8wICJfM2z/E7eICyFp3Fv5OiG1/q9JMbttwt0aeZva9ycxvEcsxQ2Ii9qZyaxUAjDxNtiMaFQ5qrumPBxMxJa7i6V1JHwbrWNdNITAh4zSSAlR5jA/KkHSyQ9ttLo6f2Sdgf5HTiGXkZr0JatB3BJzRIBLdHq/Fo3c1HEPqBs6lMRBInLYC7PR7R3AVAB2n6oOxRLkDsLgzp2adxy6H34UHEKM3makc+Q4wcuk4rQ9AjELRmbxqzGo60VTYzGrxaEVOthVpbWtZxcU+P6+6X3CKV8l7tNetF0AsVO0jKRqYPwYiRDLvuAy6yGJ2RRoA63XtuvFQV3MoGsDszgfTqQIiBVb6WMFJErI/z9XMK/Jtg+CZIZDLoxXEYJuzndgmwY2mKGQlhOd3oP3UjoohyXR63UDPVHqDm2QNsjH9FPhPINz8JWodEkNV9UAmJiagcXgt92Ghu26XnYBYt06G4cfaIrcxcMJE8MpPEEiGfgtgi9sivTIQfpyVZFaYIHs/VcBNBW9Zv1TZNEAQ6IMsCgfYVX3A6HQX7SwW9h4Fo4ZRgMAretYQpcsVcGkQ6ARkgdyv70R+d+WigOkE7YhSRQxgR2DaBl96KjigCYw/V6FErlzuQXZuoqcU4/HhDFSbE5JZJ/B8bgyMPcovyItBc7ZiUqwx30hfJ9trA3GB23udHiGhWJ9w4gfJl0lAhqIES9h+QCeuC8xX29wmLMn2uCMbHzZrlDVAEenMxPRMjM4t5lspvpnMigiIvTW6Devl9TwPAxAeoWPXIPKNEAjmkO38W1AEZRhYa1bHGHOeUEJ2fO/d9ghE7ALWjFuSY1TiLmOoPS57MLA4ht2sAxxLa/1gpDnYLFeVIjhgqXuMsJcG2Hy7T3B85gbHNEBPJ/tDRLDUY7qsy8FO1PBocZGas51SZKxdZfqPlAmoGytUaDCvCIC0ZuCIEjMRguunOk3BTMQTUEe60e9TOC1JhQcEFnawP2CCmSPHzF8Q3wDkBo7dNnOU9A8yjJdyjDMW92Z2w1OO7ySd13/uPlE66jU9KONwNaVvgXFh7B6Aj/ptuhYcVNcg2SF5SG0dMEx3H7N/gTZuQI6ncTgf+G+PNQuahH2wQFlJv1KSc6LHepTTpnlXDVcNA6hkyLwMgOjR87gxeqAT4Ki5TpPXQFs0k5mjU+2LhhwJgXA+7Ei/IyLSOGgjdSq03pPoWZyVnaf8qvX7lMiB5sgHOW1V6HKbgTGUG3jmvRtF5lyLM2bWTYe1LxKAlEAswLTJRo40OnYuv9mYwOLKHPjwV3jDiQeuBhzwXVJmMVFGG+V0b6MxZKAQk3rPslRNEohm6c2BpfZf2y0AMba7oreYP19LXXLF0uBg2Z8lz0FlMdDfMKpjWHz5PnmmU8xP9s5qex2WGIMyuFyZQSsH3quBPbK+tQMzONisC8ykzrxYF1RoBdshgOmBMQXsjtVVeX6YNdPhAe+Cg4pduIxno1WY7HBFWQsUXwQmEfIoR0TqtDvckV27TeXFO9o6sUB+SFQRbvXuhKPfgdr7fqnY08n2ILrtkEjGVmRDgCkEOiKoksflifdilhPSyA3MWXPH1+QyBvXyCV4jM80ri4E49tuu3F8zLP0dEFfOvFTXS/3Yzy3UudDbU6PKoVc+W7Sp5CcsfLugpICTXEl3oG8eBbpakP0lofCZNe9j3dD11FvL9yxXcLU0sB8dHYZxWNsrSiDwW4nVFnIFy32/lUPh4YSHtjlwMyyCqUA3CTxgCnA+HVIhjU3t0aP0cGUnT+9aCwtbsgX97rZxYBkNMHgp3XWmcbXk9zWI76YSVHgIBL1C/zBW9KXFzGY11sMgLIrroK2SwkN0Z9PXuBjvW3fhTsjRY1rz+msMR0ynUMAWi9fU6ckxepAfu5vl8kboBvwbxvsFnMA+TqkoyZ3wCmmsMYxSP3yt55TyuOJXNnFfjillIo7DzL+RsQWqxXT6F9VTiptqb1voIQ1oEGrLO6CIxKpDLJxBXrd/aPuzGVws3ysv/gIJF/eXLiD07lo3dMCpTJeDTOzixpvdquE1BxD0HJkAJYxPZAhmcdJfPMNaYYXPOwOhJf1yNsTVwKoxLEzCcmOQduj5HYaO5Qociy+oGglrmx5fuFqzHf8DOFQNaLp7DsVeUg0lSEKgCxi6AHVdIaBXgDMhB5BUEdA/u7VuUb35I6WImNUrDXHM5vNkGEEDSki6hROV1wsYtbf58pQKoT19KfIMX1nkXrGLUlBgduZ413zeF50h/2CnDiRrLgyjO424XfX18xOT9Jv73nr+Wt2v27jTh5sE7Bwlbv8pHH+hfz5uOoMEo9HFq9v6eX7sL4ZfU8amuldrdn+6FHySNqbd5+s8myfWy0DJYt8eMQc2QxJo1/VLMFYyz/Lc64Pka/qnS9rdiXTqlwAYRUTisuxWvl/gkq8StunKMu4T6/trzSR8vwKxnw2sdQV6D55NLMjyo9QFBtf7FOOIXGAVbwycq4v75xezRVYI/s6VrT9Ggqn80b03y1CC11m+fow0lBooMBuuVHowGVdWsjJQsnTRPZzEGq/Oeu9ui5f88QYDOFRzBJmmTzDSVJOqIh/TMQ5SlakTpwYjan1Dcgb48XA1rAGnRiN/GsQwXCzWRf0W1F0U7ThvUBt34iTiUBFoTVKQ6W2MZ6FcRE3gXwODxpRUk6EiHaaNKZmXohrLvXNsJYAvTafulK7+d2H4wZhM7vPcecaLUCeeeXdXjnv802M6wdTR5zQMBwqw/Dvo+tUD7avvWOoUqeO/heNj/AvGS/7zd9nRd/e/U0U1jenzv3//o7+7/3cfeGrpddks8uc8HxUuKc+9ZqbYzem5vfeq55wuJlXh2cJoLx/4KhQjfCXkqCPWyzV/8cFpfDzGJ2fnlD8d491FYPZ89/Q1azuZOMddnJ6dwK5W7XZH540sD2SAEKhcwGfib5KPv/5MCLjcqX2/dsaZu/Le9M1z5hguKNytql7p4b9GAnqB6QexVC6ZKc5oZfmm97b4D9y1z/O+gpPipvBb7sHSAo41vCh/PIEJ1RAunLEs1ZV3oJ/PhHaaWAUP2lcwf5ce/mtHNdWpMD+WEyr2Re1MUrXg2yKLqvoTE4ix5BstBkwSo+5+wfInQChV1nbGmLIrXgBBRzZbwIJMJ0u0RqpfOngVECumukCxbTGzC9P03gyEctNXQFvyC5k+WE+LxcaYO/3DJ7kjkPFoKSD6CGQi1fuUsYwBtvCXYfSppoDASU6bWZCl2HaFgLwti8DlFU0aNG0VuMgxVov5WA1qgailTxVXn9IBdt1xotR0Ao7P5AWQE1CslFZAXBQM0wsdHslw0GpOQDTZJlQVcQLypn5PE45JZYGB6dIEBCODWG3DIpUFI4eie7RBKG7LTxNFZynYJD8D4p6BTJU9xrWT5aXJ4U/XHYBwVd7Rqew6NAu0t7TeczUd8w9LrmEdB/zqb7m2zKi7DHYsc7aOHLI0UrKmnEqeVhze31YCrcNfAwHIXHBnm2IHXeoxJjTHcVKhauIHIJ0C0g07IkW1dV7fr85VBblgsFK6H+0EF3PcGS6qvrZt+3YFvEST+7ru0yizZ/owUTgEeb2ws2rzk6Plql4jmBbPtXW2WNS3laBwUDTL4MF11ooTEH1VYxWQlWWzDoGsy1v48N55tctlQgXcR04Ejq1MWsnDhFZkN3pAZmh697BLHfZ4MYaJjrkEdv5DIOjyHYBo2tjwKdjB1OVq9MqbBTaOICDGyTtsUQ6PpxzN9fa1GTcTaoC3F/yIFRYZEj4/+phghSVizFINwAQBWVAPugHIUHNlKd/Vd0AqdF9TNnbIOZ5VNp9ju4SIA1sxmZnM0U/pV5wPQHKq3IJ/gme5hP1rvS4gFvBoGoISyLHQjX5NdlQ8UsdU3szikRcEdT8eLewpZOZxbP8ISJJ7MNYJASEu2Hf6XhGxPCazpuoKJKC14JKAiHiFCZ+L1aohGmFJv8YLFq9NpVUJ13MDF8/T8ZiVOhUC6zi/SnCqyq8NnYDMom4kdupctujEEFJ8AeRihFyvVZcb5CuY9LstdCxuwmLNW8FHYtcxnTjTQakhII+lEVtEs68DMqW2U0mnA4HfUXuZTqd2FbiKNqZnYVcmeB+BmJgRNNAAlXF/hXl0P6KRZ0BCCzO2uaR4cKSiKlxQDQqy25McuWS/CNgI3gKEJLMVVxbzW92BRTpgzv6sHOKEGu0YnWEipckoEMt6IGTxI66l4iFIFSwULTx1/VB9SgvFTLhMo11RYN3ld0DOApFrN/M3APmLEo/NJsbMaOyowTZRwMx1iRNvsFYNM978loAAk3FHXevEWn8sEA8YDFHX6DixZBEEAR6VAkTs/clX//2OjCoKyEvjTUBUvaG3pt3EENntt/PEqcpthv2zyuHv6cheB470MyAOhuAugJxGIVSqdlJn/q+AwF6/FQhuwwwL5HViqQGW1YW6mrimgPiF8R2QX+8ICESYyRlIQOG5xSI46o/I/b45qfNDGvltICDbsVGeTao4lrVaGRU6Ur8POFqUjG0dvgNyppGf6VruoKLoKBc2pQp1LQUlZwI75D8Gwn8XyNA1BMWspORKJRZQQALXBa6FDMCqvgOCvXKAcrUfc61LXUtg7wSv4yriix2f2LyEX6LFPwoElBRK22MWqIsyUmpJIyRVEiAzRNli6/pLICRHbksuKVvol2q8gCsSB1O2sScHNhOb6xwLBn7Bfn9jR4Cf0jYkHbCoUPETUDBQisGWlKFJ8uI7IBwtSrP5rNpLzU69Dn4EBNMY/bAsy7he01E1m9KgYv4LIBwFol98duRv7ojLJaW2zm+w/ZXqDFuC/KD2hKpg3SwlJZMQkNEC5OuBD2G5+tnUvbQQFRDJL9L/PClXimlRPTwAkYOpy4eyWb8b7ZHlG4FMliSKe+pZQkpossRU3WYMPwegs9MbjQKibHLuDNLAQ6I9fdz4vgRiH2x2TZ6FvadSsXHktRLgueoiPNR0gfaL1Jdr7luBwNSaDMZRunDM2hn8updoC8k2D0BPrb0tmr9f4fUYjD1Xq/Isy5/gpS0m19RN6GWZd0qyHN5HL8pEwm/UiYtXqyxBhuh9ATumQmVycd/t8TquwafPDmi+aKsFJqvSHBoNVxVuf3q9XwjYSwoDDU8wSc+/Ymv1KNqmKmV8eB0NVfUrdpbdwtuC7p6c/Vr0PpmC7nATJnim8Cwn5VRnJZ8iMC2luk+bjJdzWdE1mrpLfeYb0lBhzmCQk6VPneQ092RakzfUVdMfAx5Tla+Il2JiP32ie7atp+P7KgUKs4Om9AlS2f/ucB/a45q61aW4HDWspsDkRD1wOvzyaiDP3caXTk7lRZ2O10zPl4/XTpR/dOgjrz764gnTi98m52epexRg9+KLCqanB373ma8HQkvzpru+f8wEBd5rHR9Tcsn8k9lOlAZAmVZ/L9kF+zTCeEWiInlGXC2Fq9N/Lj5HSWXbtiii9O+lUWFNFvtfLtLB7Y/MhGRW/o+V8wCzEN8UZ6/XfysQO9UGIL+cGqVzotN8QvXG/1j/OSxHWJ/shVn3N1J3XrUjuG7VuocTddqRfwiIKy6bFs1ULi55ZU+O2hchvelFjI8uGm+YLJPFIqm0IWI1vYhXne6ZahWIRivEHhB5sAj2Q87s9Fl0azr9wef+DxwyopKVsDRoY9Ab746DmPtkZKkDr0cRNjDS6eTERymuoy3B4OCTE2s9yYcJ3UQyUqIbKQmpj/HS0KU7Gfn2ZBCq0zN3fj37BeOH/FeghHLyi2AdAolB/HcoqMBkcfxXfacCRqE4fcEAhg+5upyCiq66UzmskQviPe54jxKHfGgADg8nEckpWkZlG0NkUsUQ6bHoK34lzU64wBOFjW7BREIltRB8u4sPmojXBXrNu2a/jg2+jY9bPA561exX+4a+VGTC410cSxnDC5rqbRrHR03TKmp5RANUDL4MC7hn5eDstjFGD6xjfIS1wgs0V1Uxrlb7oqOvLdAqeLkS8EF78mK/6mRR41Vm3aCKp5HN0QuR+34dNiY5stvANE1/1t365gxgRXWCbaZMK0cdQ9S+bxq9jy9EMDH6u8IeQZYafu2Ajnhr+XTPDEv/fNKpLYvd8HTh+4snMO5FHKgrCgP9TRhDfIzpqbl4XUHDVPHAHEvoxkL8Ei00C/2X2EBvUOWzBRlPFC8cXtE1ThGpsV5KDH+HfIgZ4QB1/iILe6Hrt6e3bshZnjzxy+t7LDpFe2SsIVq/jo1ONbJFNtina6pCbsxAINTbK0vJ1jHrjAwjMJ4ASJLNZmSIgJaqq+8doDJoMFa4MQA5BjaMBezr3IEAAAUzSURBVDYMBCCtacI9hCDW7zLqhw36uSAgwZOUEX3ZwgzdQ+webF5ylbKAmo29srxvqszJgmC7GrXK6QY/lHfXUn811oeC+lUgkPts1+k61es3ghMQc+WQiWUbIxCebh3HCVc0D1jv2WOnG9QTCba+q6glO3awJCAOOfpZHRrUqBWOswJyGznUEOJ1htUZyF+n72obHGob4DNkbFvY5WGtgICBgdyIfMT5ACQzpI5fMjQ3+GCjk3NXPCyo5c54j0AnRWBw+v4FbAA+GYHgtpuP2F8loYlzBOJvhdRfbyH+HAga05qguIYBTAVDzjNq9iV4mlbobEEgeC6x0V80ABmcdmjU0A7MsE4JSBxspSoir782djIHolZAqKlHjVz/xlYnFIH03eCo/B0gFH4bgGBUVcUXsb86eVdmAkvd7nPMlWVnIHCU5AsgWDpDX2nVUTeq9NHrswWYzXiN6i2PvdfVjnyiXnewbnCPcpzT0eoxSpa/GQg15XMVsev64MWYYJdy5W7E6lz02sn2HDI4A9G+B6JqdTfURnd3zt7GHVFA+AmIfncC0pyBoBflTUCI/a4V+6WYu2K/akcM9hyIUmcW+2KT/BIImKz4WCooI4ccs7yiqP8XEHm8AMLfBkRlPtgG5sBoRNu1MQAZXZ4gMCYaObp1ctoVpRBp8Csggz842IIiNVHn5bMQGKD80dHSz0erJyD8d4C4nFyjAk1+NY+VOO+IwInPsWcxETt1rFmUQJYj1/oJEPWFFnusxNWW+Ay8B3Ws0450sE5yoBEidoRP30LY/BYQ7NaPn9kbeF+LoiqSJyBqNS2MvKN0VkDwUqm6XZ7Cz8+BSO1G9YHCbHOVoAMbQZ7LCyDwlhKI5GK1MJBFut5O/s7RQjWe2EtTCoM6Z/TaGYhLX0LH+rLsSCASEPOzkJ+zAcjiOZBRstM3POmlYehLSYHAUkhjdQHEcnSdD5Jd9YPMdUHd1RYV/y0gf000Vcil2j+zRcT54ERGqlGNagLlp53pNNE6Ut/y0ouTADztyOC0xvfNGpSURfBImQBBjN/RoYCQ2pN4tT4KRLlDFtK39A0Me8nPXKt/AxAg9+rcjy1oBdy/V/lS6PP8pnQ3ExuVAtdqx+uwDfBy2AH5ckfERY3bnR6PXdDgEXMURYOWeTPuCF+eG9tQm221I+7bgBCS0a+efaE+itQ/HA0BsJQKEhwb7KqMAlGZ9zZKaWs5OqknBOT8t7joVHcnNOUM93fYSjTEL79bjECwLtORKAkHd32OTd7k0aTPV5p59NoOjmTARZt+ka13VB044duiaQ5oS6Plln4p2ohY5C2WE2/3udekMm6aFmMzTYHeZjeFn6e/YUmbYhgNJt887fN844gtvErpQGmR514BZwc+p0ipdtlpvDxffcFCDZdX6vMn+ClN+mq3ITpmwapcYj2nMr25Ml3pu204GbKoNJobgQmHmHkp6UXsqYU/0MC+/Jtcu+PQxnvUa2T5amT5EgA5JD6pslJJjmJ3eJ1+yre4P9XX4mqn7/YkB6pLmbEOWc/UCdY/0sOVYxodBYOPgMxsvHf8m35Vrgflyj3fQx9wdmfQBX/RS6Pn+q+xPsAdf3lr/u8PvprY5U9ZH3eGTvaGxf+GU/BlDvr3H3bNr0Z2UYj58/mcLLbVtb9K53rDldGZ/dQ371xG/w8OOFr18D0vdq6953cX/sMD4x3b4g7GvYOutj89n98fVElAfJH/me+P/cfG9MRA/7P08TE+xsf4GB/jY3yMj/ExPsbH+HeM/wMkvVF1FTLWxgAAAABJRU5ErkJggg==">
            <a:hlinkClick r:id="rId2"/>
          </p:cNvPr>
          <p:cNvSpPr>
            <a:spLocks noChangeAspect="1" noChangeArrowheads="1"/>
          </p:cNvSpPr>
          <p:nvPr/>
        </p:nvSpPr>
        <p:spPr bwMode="auto">
          <a:xfrm>
            <a:off x="38100" y="-1143000"/>
            <a:ext cx="2381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MgAAADICAMAAACahl6sAAAAq1BMVEUhldP///8hk88hlNAhkcwaj8sAh8UAhcT6+/0Aicfy9vvd6PNRnM8Zjsu/1+ohk9Hm8Pepx+P09/vm7fZCk8tZodBppdTu8vkAhcY3lc3M3e7g6fSzzOaBsNgAh8cAgMCVvN1KmM/S4fDC2uyfw+GMt911rdcvjMW50emQudtIl8dUn9FrqdUAfL6cv9+VweCKut0xjsN/tNlhn9JHndB2q9liqNaWut92rdOgl9ZuAAAgAElEQVR4nO1dCXuiSLeeUgoooET2gCBCZLG1zWLs7v//y+45p0BNevmSnjE9c5/UM9NJFLDeqjr74l9/fYyP8TE+xsf4GB/jY3yMj/ExPsb/1zHF8acn8ffH1J1o2mTi/ul5/N0xnWhiuRT8P4/E1bR8Pq9DOfnTM/l7Y+oKj8GwU+2/vSWudoM4WLL7j2/JCMRq+X97RyYnIP/lHQHxMdHK09Ga/CfFyRTkBwgQLhWQupIcxcm/nAu7OJ6/ACi4FEvp6BkCycIqXQoE404utwXwvrj1zw1ces7leX64GVzKpVb0lsVaYr+zxrLmWRPeCPlMzE8nUnJ44V9w5oAMJH8qvCd3/BtekOmXPWOmZXuF1gIOc9O1Xm35jPW7VAKWceaTat8+cf4vOHK4+Nt1YH0Z2OvUBRjO2mbB7fog4DTJgoDowrhZVvvbgNXrL0JOXAVlyp3E9yJQYf4wIwCNUKwCZu7U0ULSEE4esGy1BYoAkuB8h0BW6dZbx1xI5z5j1m0FM6cbpq6MLRasBdf+KBLYj8+1ydhXoU0ULH6zN1m2hfMzocF5hGIkDg/e1wiQcZFGOfP78XzBBq6RhlL+xwiFpIR0ApjGotTcKdK41FofOJSOFE0wJE8JiFPsd580QXsEzGzGzAYpA2/S5AyuCCK4509sCvJNPpFbxGHGcOaJV6U9sws4JoQCVj8s+v4TAjncwmWz9Zbe0zTR1ix3JMGf8J2PSCrcI/e9seDqbyOZ1sRbNZwRbE9lm3lF/BUOmVw6q9pn9gkIbt1aAyRAOCJdsUVLmzDRlj2Jmk5WX6T7vgcMeKzcZamOxxtPxQSPiNjNWUusFCWLUSwSE2U6AYlJLOJ0gVlLkQoudgkrBG4CHEB6K9dl3or3ZcQgxw6s1Q/4+WZD3FSTe2YuaTvwVKX9MHMF5NAnvvrbF+mmMPeAJM1YAbiR8bX0oEfxxWzf1ZYEHE4w1zsbP39VPqUw9eWaZQ+KOiR3tNmAw/fUjhhdMbPolR5IYtYD3UutZ3DUJpNUEw3CrNO0Dio+eb/DBcvfs7zcwNFJNuWT9wTku2LsXpGydLJqZZqkmgRFp9gvzFvuFrTwBbyTAEvgooNlkKBLznTxLYG3Wjir2fL9bEmQYnDAjzoQsO0Y4cKDOe3MIGORAO4qGrOvTFYgVViVkBUwNkuJkI62ZHaArQmeuAxtswY64aJfOOUDbG/y+Z6xSr7blrgazxnrdpa5+vywYkkEi+0Hn7sZO0gB5yXrgECQ0M1QSPEJgCQdyXlRkP3+MId/dwaw7krMWCw4GF/5p3Jlsi4CFUbX3skGA87/BAfh8zrZlQWsoydkalsO5+mMtVHG1t1nU9G5Y1S7u5SA7B4dKcSWjKwImXa2sa2d4GltbqUA7rd4NHYLL7VhF9+JSuBgIZdJ9E2kZzDjRcqNzASZACIi8wPzmxAx0cIqbDPbZx0AmVc2W2Tr8FNCQBRHS/Ae6bDblJM86h8+9V2GXJC/h1wESbhLQUe3ja5CruWnHCaeI9/lMCvWlNywyZTyLGZ6bURHK3zaeQkjKc+SmE6YX+goHIFLrIDNBSTcH5Du+tTh7yAWJ3y7Bzpge71FdroA9TD17SUnBXFhBewgRJBkxwJUkgrsKNLGkg6k4E3VESdbRCVtycJB9Brv4XAB4eNLTglsOzNsQHhtJKBh5V4Jn9pEeEx6sMVFzhzQdYknt6ABxuuNHtVmD1aGBuftSQEBvUSPFOl0xnqgIYQvv1j1EvgeatFmBHud6V5/fQEPKpZ5h0BiPAybTmrAsWY6CkLQx1cw98zO9Y0fPOpK6eLDjgDz3Sc0/3V7UL+wIJQod9awELBjK9hhe2MB0MK8Og8Gmd6wu7JmIAHYYmc4ICByOBowZQCUoRyp+iSDxUYYpNtWCyAV3TD2ieJlVpj5ZhuRmK/RwOJwNG802RhbuADVzKplsCXXBeJqNyYBQcHWGe1MyoitOWqJaW2luMACeED2mQ8WCpgfVdhFK5uNIwShF+oPHsFCJgEKCohF0bfic63U4CO6j64rTFwO0pmOFus749FcC+ElMVqD8pHdS7JCVr5ttoKcWJoU4eO6D04o2LwJbQs4xbrdIVGQ407TzUyKR7YRXT4AubZnEk4WyIi1keHHdXsQXnJp3hLzWVp1SrQbs1mo5AooJW1fm+xizKIusNo9Kw512aFiuaZNXFtfxFNi5p8fkGvpe9Tbrkrt0wmwKDAcPLb4BP/AUeYxK2hDjvATAZVwxgUIuBjYWbjwL1Gw7FMHGnPc7W3Wbwq9g5N0J4hxIZuA52Xlg8VmyJ2961L7VBM9boZntiUqhR3X7TmeIk1Yixv6mYPhq0lQ4x1gC+dhJXWr6/tmwULpBaHvp4uQ6/sZKI8Ym+vrVDoLZM0Vm30GXcy7rp6igCSfipkB2888HYRhj0BkqzaGxyb+DdrKoinG7fDtWy/ujA6Fux/rVebAjvUtGFf6I0ge3JI7BhoXistc73vjXYAgOUZx/M0kf4Es2IEoo2co3F0+Y5Jkg5M/KDuK1etdddA5505RBMx3yu06BfWSRTPYudTO1DqYBWgIAVoraetYCOSqWorLSRNvRYWM8h7IoGc3kngvat8THiW5IK0ra9XB8puHQ5bYBpgp2X7hF/ZiFnLJH3K29mDfQI3HE8krG8hNkrJZdriVd+Ka9tV0UqUhQz0LT0EPSp/MFrpa0Z1Uwn2LanC6Zp/IHFx8aitY/XnnGKT4HpBXSLivs7KvWz7hR0bMW9yypaaRMyMvPbTfq/SKZ8vlj48leqIfEiR5FOO2J8YzThszS0Gr6nozUNbgvmAhzH0OpgYyBxPR+F44a4CD98CuuWbRA4A+UDN7gI22kC3bTny8YrAOVtwzkEu2qGloxxQUvoZ2Il+gEOFbkAucVyC1awJiHWasW6P4sC44GBjFNbDeW4Hix7ZpSwtWwTk1tkjnAASYyf56DBgUpzxDZ4IJq7sr77NUtOYXpO006zEeJXfsUYpvqFTZBMQs8gUi9+LkAgi87a1qtkYgorfQYyEroPalFRsxrEHN/GM5v6K6BUA8FnVkTKx0JwEgdyzCI/UUeDSdPdgYKfnirAfSm+pupn8HBKAE3h52hLbCr3AvQ78RemA6BvGIuox9IL6rAdFAzs3Kb0Al9YNRs1wTd2Crg736ZAGX0YA3g1yLfA9Z9G5DU7518Gh5354pKqDW60WdoRYjYxSg8NOagd7I7IfPyCQqfcbmyysCQf5foV29KUEgrjkAeQKikFtglyApjDrr9HVWVqT6KVUxcBDI5jmOR9EZXt3hrSEqM3ArHCUBz/S6GDdkl1wXiPTwU1rTMrYW8nrp+XFYVeGONfCj6hJQJUEpJJv8MOzCEYE8bC40YFboYdj1NtxRhaCr0a0W6W2MfQKmtdPh+NpXBOIiELP5PC8wVhvEUnqXFIz/w3+DZmI6bXAC4rRdbJ+Plwnj2R7BfQDEIPK4zzr0BYNkvZogcQUYRcwOG4GOhwzU9DuziGEULMcfh0Ud2/2hV/CsJpwlA5ANSzbV5jT5xokOmX1Ut67oVtwRNA9YGMUG0snxivovqCBkqYcogsGoAmJPnoSU4sm/0yUoLFnW9WW3P7CexF92iNY1AaEFiL6NQECB6fq6w1srFsMPeTNHHQXPpNfRD9CsrwlE4gTtB2TBVgqkemc6qJI4/hqIXf8K7LYv06Zj+67NTB8MvbLrTsRuPZxOYtDoC2S/MHcT+R5PrT2sC9j3LCh1XK3auOaOaDxGCige4KP2naOBfRopgZgD54np6OyrvRZkUm/zfl9bFivvGIsfiXAWDyRO/LldpDdABKgm762Qo0D0Qf1t9BWy5gafs5PXi466k6cNetBgS+Cj9MhLxc5HewLsqCwd4nCgu6zSxt+BVp6nO9gMBHLUyd/LkBuxoJCGlA4ZMNqynpOKgsqjsPTtAtQa3PVZV11P2XLll1p2uKjAJ/vy0dpKJ9ijJJRr64k7ylNixRrf+h4IB70LkgVz4Fgdv+1Ra2YOnC0/FhhiyGknQBAqg2TDJHdMB5BaTYDhvLJv5dWA8K35WGIMFuYTGWvWoror5I0sv7FIrwaXz1pIUGUo/sF26aoAQj/mPbJWFqICWYJapi3naicOJlmWaJcAuXhG7FsYk2hB6YqvtyOgU/mR8YhHOHsAnWov9JlZ3puPfe6vP60GDTfrwBq0A53iH1zqdxh5Iz88A6UA5JAkbfdAANYMk2o0DQwz+D3RS5I9reH4wEyuBkRLexZ0BsqDtb41gVzFioUqYOufhEQdcjQke4x/aMDZvjThN49AehGKzI0E07A2yVfBM2uJFuI2WQn9FhCjiulvytRmwfVicFO0ANHBCKf+zigwxAOMtxnjnuNYgJHIQdKYGCfkUrT54NuaGUjxwAeQ263Ijtn5q8G790WCosg844CSBHfuml5TV6JEByQ9a8n5JPjSslcvtA0MilKYIOsEF441qCxWoRPkpEMGh9HbiQsLg+zb5XnyREBu9RBkEblOD1cUiK4KLWVdmrV4mAGIaPxN89V65ogDjgX0ERYWKzDYi7uQ9Af9W8I8UL/22Q6s8kdyHj0lORpk/MnyOF/O8FjqiSEI8M0VQ4lTJE6GrHe3+8wICJfM2z/E7eICyFp3Fv5OiG1/q9JMbttwt0aeZva9ycxvEcsxQ2Ii9qZyaxUAjDxNtiMaFQ5qrumPBxMxJa7i6V1JHwbrWNdNITAh4zSSAlR5jA/KkHSyQ9ttLo6f2Sdgf5HTiGXkZr0JatB3BJzRIBLdHq/Fo3c1HEPqBs6lMRBInLYC7PR7R3AVAB2n6oOxRLkDsLgzp2adxy6H34UHEKM3makc+Q4wcuk4rQ9AjELRmbxqzGo60VTYzGrxaEVOthVpbWtZxcU+P6+6X3CKV8l7tNetF0AsVO0jKRqYPwYiRDLvuAy6yGJ2RRoA63XtuvFQV3MoGsDszgfTqQIiBVb6WMFJErI/z9XMK/Jtg+CZIZDLoxXEYJuzndgmwY2mKGQlhOd3oP3UjoohyXR63UDPVHqDm2QNsjH9FPhPINz8JWodEkNV9UAmJiagcXgt92Ghu26XnYBYt06G4cfaIrcxcMJE8MpPEEiGfgtgi9sivTIQfpyVZFaYIHs/VcBNBW9Zv1TZNEAQ6IMsCgfYVX3A6HQX7SwW9h4Fo4ZRgMAretYQpcsVcGkQ6ARkgdyv70R+d+WigOkE7YhSRQxgR2DaBl96KjigCYw/V6FErlzuQXZuoqcU4/HhDFSbE5JZJ/B8bgyMPcovyItBc7ZiUqwx30hfJ9trA3GB23udHiGhWJ9w4gfJl0lAhqIES9h+QCeuC8xX29wmLMn2uCMbHzZrlDVAEenMxPRMjM4t5lspvpnMigiIvTW6Devl9TwPAxAeoWPXIPKNEAjmkO38W1AEZRhYa1bHGHOeUEJ2fO/d9ghE7ALWjFuSY1TiLmOoPS57MLA4ht2sAxxLa/1gpDnYLFeVIjhgqXuMsJcG2Hy7T3B85gbHNEBPJ/tDRLDUY7qsy8FO1PBocZGas51SZKxdZfqPlAmoGytUaDCvCIC0ZuCIEjMRguunOk3BTMQTUEe60e9TOC1JhQcEFnawP2CCmSPHzF8Q3wDkBo7dNnOU9A8yjJdyjDMW92Z2w1OO7ySd13/uPlE66jU9KONwNaVvgXFh7B6Aj/ptuhYcVNcg2SF5SG0dMEx3H7N/gTZuQI6ncTgf+G+PNQuahH2wQFlJv1KSc6LHepTTpnlXDVcNA6hkyLwMgOjR87gxeqAT4Ki5TpPXQFs0k5mjU+2LhhwJgXA+7Ei/IyLSOGgjdSq03pPoWZyVnaf8qvX7lMiB5sgHOW1V6HKbgTGUG3jmvRtF5lyLM2bWTYe1LxKAlEAswLTJRo40OnYuv9mYwOLKHPjwV3jDiQeuBhzwXVJmMVFGG+V0b6MxZKAQk3rPslRNEohm6c2BpfZf2y0AMba7oreYP19LXXLF0uBg2Z8lz0FlMdDfMKpjWHz5PnmmU8xP9s5qex2WGIMyuFyZQSsH3quBPbK+tQMzONisC8ykzrxYF1RoBdshgOmBMQXsjtVVeX6YNdPhAe+Cg4pduIxno1WY7HBFWQsUXwQmEfIoR0TqtDvckV27TeXFO9o6sUB+SFQRbvXuhKPfgdr7fqnY08n2ILrtkEjGVmRDgCkEOiKoksflifdilhPSyA3MWXPH1+QyBvXyCV4jM80ri4E49tuu3F8zLP0dEFfOvFTXS/3Yzy3UudDbU6PKoVc+W7Sp5CcsfLugpICTXEl3oG8eBbpakP0lofCZNe9j3dD11FvL9yxXcLU0sB8dHYZxWNsrSiDwW4nVFnIFy32/lUPh4YSHtjlwMyyCqUA3CTxgCnA+HVIhjU3t0aP0cGUnT+9aCwtbsgX97rZxYBkNMHgp3XWmcbXk9zWI76YSVHgIBL1C/zBW9KXFzGY11sMgLIrroK2SwkN0Z9PXuBjvW3fhTsjRY1rz+msMR0ynUMAWi9fU6ckxepAfu5vl8kboBvwbxvsFnMA+TqkoyZ3wCmmsMYxSP3yt55TyuOJXNnFfjillIo7DzL+RsQWqxXT6F9VTiptqb1voIQ1oEGrLO6CIxKpDLJxBXrd/aPuzGVws3ysv/gIJF/eXLiD07lo3dMCpTJeDTOzixpvdquE1BxD0HJkAJYxPZAhmcdJfPMNaYYXPOwOhJf1yNsTVwKoxLEzCcmOQduj5HYaO5Qociy+oGglrmx5fuFqzHf8DOFQNaLp7DsVeUg0lSEKgCxi6AHVdIaBXgDMhB5BUEdA/u7VuUb35I6WImNUrDXHM5vNkGEEDSki6hROV1wsYtbf58pQKoT19KfIMX1nkXrGLUlBgduZ413zeF50h/2CnDiRrLgyjO424XfX18xOT9Jv73nr+Wt2v27jTh5sE7Bwlbv8pHH+hfz5uOoMEo9HFq9v6eX7sL4ZfU8amuldrdn+6FHySNqbd5+s8myfWy0DJYt8eMQc2QxJo1/VLMFYyz/Lc64Pka/qnS9rdiXTqlwAYRUTisuxWvl/gkq8StunKMu4T6/trzSR8vwKxnw2sdQV6D55NLMjyo9QFBtf7FOOIXGAVbwycq4v75xezRVYI/s6VrT9Ggqn80b03y1CC11m+fow0lBooMBuuVHowGVdWsjJQsnTRPZzEGq/Oeu9ui5f88QYDOFRzBJmmTzDSVJOqIh/TMQ5SlakTpwYjan1Dcgb48XA1rAGnRiN/GsQwXCzWRf0W1F0U7ThvUBt34iTiUBFoTVKQ6W2MZ6FcRE3gXwODxpRUk6EiHaaNKZmXohrLvXNsJYAvTafulK7+d2H4wZhM7vPcecaLUCeeeXdXjnv802M6wdTR5zQMBwqw/Dvo+tUD7avvWOoUqeO/heNj/AvGS/7zd9nRd/e/U0U1jenzv3//o7+7/3cfeGrpddks8uc8HxUuKc+9ZqbYzem5vfeq55wuJlXh2cJoLx/4KhQjfCXkqCPWyzV/8cFpfDzGJ2fnlD8d491FYPZ89/Q1azuZOMddnJ6dwK5W7XZH540sD2SAEKhcwGfib5KPv/5MCLjcqX2/dsaZu/Le9M1z5hguKNytql7p4b9GAnqB6QexVC6ZKc5oZfmm97b4D9y1z/O+gpPipvBb7sHSAo41vCh/PIEJ1RAunLEs1ZV3oJ/PhHaaWAUP2lcwf5ce/mtHNdWpMD+WEyr2Re1MUrXg2yKLqvoTE4ix5BstBkwSo+5+wfInQChV1nbGmLIrXgBBRzZbwIJMJ0u0RqpfOngVECumukCxbTGzC9P03gyEctNXQFvyC5k+WE+LxcaYO/3DJ7kjkPFoKSD6CGQi1fuUsYwBtvCXYfSppoDASU6bWZCl2HaFgLwti8DlFU0aNG0VuMgxVov5WA1qgailTxVXn9IBdt1xotR0Ao7P5AWQE1CslFZAXBQM0wsdHslw0GpOQDTZJlQVcQLypn5PE45JZYGB6dIEBCODWG3DIpUFI4eie7RBKG7LTxNFZynYJD8D4p6BTJU9xrWT5aXJ4U/XHYBwVd7Rqew6NAu0t7TeczUd8w9LrmEdB/zqb7m2zKi7DHYsc7aOHLI0UrKmnEqeVhze31YCrcNfAwHIXHBnm2IHXeoxJjTHcVKhauIHIJ0C0g07IkW1dV7fr85VBblgsFK6H+0EF3PcGS6qvrZt+3YFvEST+7ru0yizZ/owUTgEeb2ws2rzk6Plql4jmBbPtXW2WNS3laBwUDTL4MF11ooTEH1VYxWQlWWzDoGsy1v48N55tctlQgXcR04Ejq1MWsnDhFZkN3pAZmh697BLHfZ4MYaJjrkEdv5DIOjyHYBo2tjwKdjB1OVq9MqbBTaOICDGyTtsUQ6PpxzN9fa1GTcTaoC3F/yIFRYZEj4/+phghSVizFINwAQBWVAPugHIUHNlKd/Vd0AqdF9TNnbIOZ5VNp9ju4SIA1sxmZnM0U/pV5wPQHKq3IJ/gme5hP1rvS4gFvBoGoISyLHQjX5NdlQ8UsdU3szikRcEdT8eLewpZOZxbP8ISJJ7MNYJASEu2Hf6XhGxPCazpuoKJKC14JKAiHiFCZ+L1aohGmFJv8YLFq9NpVUJ13MDF8/T8ZiVOhUC6zi/SnCqyq8NnYDMom4kdupctujEEFJ8AeRihFyvVZcb5CuY9LstdCxuwmLNW8FHYtcxnTjTQakhII+lEVtEs68DMqW2U0mnA4HfUXuZTqd2FbiKNqZnYVcmeB+BmJgRNNAAlXF/hXl0P6KRZ0BCCzO2uaR4cKSiKlxQDQqy25McuWS/CNgI3gKEJLMVVxbzW92BRTpgzv6sHOKEGu0YnWEipckoEMt6IGTxI66l4iFIFSwULTx1/VB9SgvFTLhMo11RYN3ld0DOApFrN/M3APmLEo/NJsbMaOyowTZRwMx1iRNvsFYNM978loAAk3FHXevEWn8sEA8YDFHX6DixZBEEAR6VAkTs/clX//2OjCoKyEvjTUBUvaG3pt3EENntt/PEqcpthv2zyuHv6cheB470MyAOhuAugJxGIVSqdlJn/q+AwF6/FQhuwwwL5HViqQGW1YW6mrimgPiF8R2QX+8ICESYyRlIQOG5xSI46o/I/b45qfNDGvltICDbsVGeTao4lrVaGRU6Ur8POFqUjG0dvgNyppGf6VruoKLoKBc2pQp1LQUlZwI75D8Gwn8XyNA1BMWspORKJRZQQALXBa6FDMCqvgOCvXKAcrUfc61LXUtg7wSv4yriix2f2LyEX6LFPwoElBRK22MWqIsyUmpJIyRVEiAzRNli6/pLICRHbksuKVvol2q8gCsSB1O2sScHNhOb6xwLBn7Bfn9jR4Cf0jYkHbCoUPETUDBQisGWlKFJ8uI7IBwtSrP5rNpLzU69Dn4EBNMY/bAsy7he01E1m9KgYv4LIBwFol98duRv7ojLJaW2zm+w/ZXqDFuC/KD2hKpg3SwlJZMQkNEC5OuBD2G5+tnUvbQQFRDJL9L/PClXimlRPTwAkYOpy4eyWb8b7ZHlG4FMliSKe+pZQkpossRU3WYMPwegs9MbjQKibHLuDNLAQ6I9fdz4vgRiH2x2TZ6FvadSsXHktRLgueoiPNR0gfaL1Jdr7luBwNSaDMZRunDM2hn8updoC8k2D0BPrb0tmr9f4fUYjD1Xq/Isy5/gpS0m19RN6GWZd0qyHN5HL8pEwm/UiYtXqyxBhuh9ATumQmVycd/t8TquwafPDmi+aKsFJqvSHBoNVxVuf3q9XwjYSwoDDU8wSc+/Ymv1KNqmKmV8eB0NVfUrdpbdwtuC7p6c/Vr0PpmC7nATJnim8Cwn5VRnJZ8iMC2luk+bjJdzWdE1mrpLfeYb0lBhzmCQk6VPneQ092RakzfUVdMfAx5Tla+Il2JiP32ie7atp+P7KgUKs4Om9AlS2f/ucB/a45q61aW4HDWspsDkRD1wOvzyaiDP3caXTk7lRZ2O10zPl4/XTpR/dOgjrz764gnTi98m52epexRg9+KLCqanB373ma8HQkvzpru+f8wEBd5rHR9Tcsn8k9lOlAZAmVZ/L9kF+zTCeEWiInlGXC2Fq9N/Lj5HSWXbtiii9O+lUWFNFvtfLtLB7Y/MhGRW/o+V8wCzEN8UZ6/XfysQO9UGIL+cGqVzotN8QvXG/1j/OSxHWJ/shVn3N1J3XrUjuG7VuocTddqRfwiIKy6bFs1ULi55ZU+O2hchvelFjI8uGm+YLJPFIqm0IWI1vYhXne6ZahWIRivEHhB5sAj2Q87s9Fl0azr9wef+DxwyopKVsDRoY9Ab746DmPtkZKkDr0cRNjDS6eTERymuoy3B4OCTE2s9yYcJ3UQyUqIbKQmpj/HS0KU7Gfn2ZBCq0zN3fj37BeOH/FeghHLyi2AdAolB/HcoqMBkcfxXfacCRqE4fcEAhg+5upyCiq66UzmskQviPe54jxKHfGgADg8nEckpWkZlG0NkUsUQ6bHoK34lzU64wBOFjW7BREIltRB8u4sPmojXBXrNu2a/jg2+jY9bPA561exX+4a+VGTC410cSxnDC5rqbRrHR03TKmp5RANUDL4MC7hn5eDstjFGD6xjfIS1wgs0V1Uxrlb7oqOvLdAqeLkS8EF78mK/6mRR41Vm3aCKp5HN0QuR+34dNiY5stvANE1/1t365gxgRXWCbaZMK0cdQ9S+bxq9jy9EMDH6u8IeQZYafu2Ajnhr+XTPDEv/fNKpLYvd8HTh+4snMO5FHKgrCgP9TRhDfIzpqbl4XUHDVPHAHEvoxkL8Ei00C/2X2EBvUOWzBRlPFC8cXtE1ThGpsV5KDH+HfIgZ4QB1/iILe6Hrt6e3bshZnjzxy+t7LDpFe2SsIVq/jo1ONbJFNtina6pCbsxAINTbK0vJ1jHrjAwjMJ4ASJLNZmSIgJaqq+8doDJoMFa4MQA5BjaMBezr3IEAAAUzSURBVDYMBCCtacI9hCDW7zLqhw36uSAgwZOUEX3ZwgzdQ+webF5ylbKAmo29srxvqszJgmC7GrXK6QY/lHfXUn811oeC+lUgkPts1+k61es3ghMQc+WQiWUbIxCebh3HCVc0D1jv2WOnG9QTCba+q6glO3awJCAOOfpZHRrUqBWOswJyGznUEOJ1htUZyF+n72obHGob4DNkbFvY5WGtgICBgdyIfMT5ACQzpI5fMjQ3+GCjk3NXPCyo5c54j0AnRWBw+v4FbAA+GYHgtpuP2F8loYlzBOJvhdRfbyH+HAga05qguIYBTAVDzjNq9iV4mlbobEEgeC6x0V80ABmcdmjU0A7MsE4JSBxspSoir782djIHolZAqKlHjVz/xlYnFIH03eCo/B0gFH4bgGBUVcUXsb86eVdmAkvd7nPMlWVnIHCU5AsgWDpDX2nVUTeq9NHrswWYzXiN6i2PvdfVjnyiXnewbnCPcpzT0eoxSpa/GQg15XMVsev64MWYYJdy5W7E6lz02sn2HDI4A9G+B6JqdTfURnd3zt7GHVFA+AmIfncC0pyBoBflTUCI/a4V+6WYu2K/akcM9hyIUmcW+2KT/BIImKz4WCooI4ccs7yiqP8XEHm8AMLfBkRlPtgG5sBoRNu1MQAZXZ4gMCYaObp1ctoVpRBp8Csggz842IIiNVHn5bMQGKD80dHSz0erJyD8d4C4nFyjAk1+NY+VOO+IwInPsWcxETt1rFmUQJYj1/oJEPWFFnusxNWW+Ay8B3Ws0450sE5yoBEidoRP30LY/BYQ7NaPn9kbeF+LoiqSJyBqNS2MvKN0VkDwUqm6XZ7Cz8+BSO1G9YHCbHOVoAMbQZ7LCyDwlhKI5GK1MJBFut5O/s7RQjWe2EtTCoM6Z/TaGYhLX0LH+rLsSCASEPOzkJ+zAcjiOZBRstM3POmlYehLSYHAUkhjdQHEcnSdD5Jd9YPMdUHd1RYV/y0gf000Vcil2j+zRcT54ERGqlGNagLlp53pNNE6Ut/y0ouTADztyOC0xvfNGpSURfBImQBBjN/RoYCQ2pN4tT4KRLlDFtK39A0Me8nPXKt/AxAg9+rcjy1oBdy/V/lS6PP8pnQ3ExuVAtdqx+uwDfBy2AH5ckfERY3bnR6PXdDgEXMURYOWeTPuCF+eG9tQm221I+7bgBCS0a+efaE+itQ/HA0BsJQKEhwb7KqMAlGZ9zZKaWs5OqknBOT8t7joVHcnNOUM93fYSjTEL79bjECwLtORKAkHd32OTd7k0aTPV5p59NoOjmTARZt+ka13VB044duiaQ5oS6Plln4p2ohY5C2WE2/3udekMm6aFmMzTYHeZjeFn6e/YUmbYhgNJt887fN844gtvErpQGmR514BZwc+p0ipdtlpvDxffcFCDZdX6vMn+ClN+mq3ITpmwapcYj2nMr25Ml3pu204GbKoNJobgQmHmHkp6UXsqYU/0MC+/Jtcu+PQxnvUa2T5amT5EgA5JD6pslJJjmJ3eJ1+yre4P9XX4mqn7/YkB6pLmbEOWc/UCdY/0sOVYxodBYOPgMxsvHf8m35Vrgflyj3fQx9wdmfQBX/RS6Pn+q+xPsAdf3lr/u8PvprY5U9ZH3eGTvaGxf+GU/BlDvr3H3bNr0Z2UYj58/mcLLbVtb9K53rDldGZ/dQ371xG/w8OOFr18D0vdq6953cX/sMD4x3b4g7GvYOutj89n98fVElAfJH/me+P/cfG9MRA/7P08TE+xsf4GB/jY3yMj/ExPsbH+HeM/wMkvVF1FTLWxgAAAABJRU5ErkJggg==">
            <a:hlinkClick r:id="rId2"/>
          </p:cNvPr>
          <p:cNvSpPr>
            <a:spLocks noChangeAspect="1" noChangeArrowheads="1"/>
          </p:cNvSpPr>
          <p:nvPr/>
        </p:nvSpPr>
        <p:spPr bwMode="auto">
          <a:xfrm>
            <a:off x="190500" y="-990600"/>
            <a:ext cx="2381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who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42925"/>
            <a:ext cx="16954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137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153400" cy="4724400"/>
          </a:xfrm>
        </p:spPr>
        <p:txBody>
          <a:bodyPr>
            <a:normAutofit/>
          </a:bodyPr>
          <a:lstStyle/>
          <a:p>
            <a:r>
              <a:rPr lang="en-US" dirty="0" smtClean="0"/>
              <a:t>“An interruption, cessation, or disorder of bodily function, system or organ”</a:t>
            </a:r>
          </a:p>
          <a:p>
            <a:endParaRPr lang="en-US" dirty="0" smtClean="0"/>
          </a:p>
          <a:p>
            <a:pPr lvl="5"/>
            <a:r>
              <a:rPr lang="en-US" dirty="0" smtClean="0"/>
              <a:t>Steadman’s Medical Dictionary, 27</a:t>
            </a:r>
            <a:r>
              <a:rPr lang="en-US" baseline="30000" dirty="0" smtClean="0"/>
              <a:t>th</a:t>
            </a:r>
            <a:r>
              <a:rPr lang="en-US" dirty="0" smtClean="0"/>
              <a:t> Edition</a:t>
            </a:r>
          </a:p>
          <a:p>
            <a:pPr lvl="5"/>
            <a:endParaRPr lang="en-US" dirty="0"/>
          </a:p>
          <a:p>
            <a:r>
              <a:rPr lang="en-US" dirty="0" smtClean="0"/>
              <a:t>Classified by the World Health Organization (WHO) as either “non-communicable” or “communicable”</a:t>
            </a:r>
          </a:p>
          <a:p>
            <a:endParaRPr lang="en-US" dirty="0"/>
          </a:p>
          <a:p>
            <a:pPr lvl="1"/>
            <a:r>
              <a:rPr lang="en-US" dirty="0" smtClean="0">
                <a:solidFill>
                  <a:srgbClr val="FFC000"/>
                </a:solidFill>
              </a:rPr>
              <a:t>Non-communicable:</a:t>
            </a:r>
            <a:r>
              <a:rPr lang="en-US" dirty="0" smtClean="0"/>
              <a:t> a disease manifested in an individual that is not transmissible to others </a:t>
            </a:r>
          </a:p>
          <a:p>
            <a:endParaRPr lang="en-US" dirty="0"/>
          </a:p>
          <a:p>
            <a:pPr lvl="1"/>
            <a:r>
              <a:rPr lang="en-US" dirty="0" smtClean="0">
                <a:solidFill>
                  <a:srgbClr val="FFC000"/>
                </a:solidFill>
              </a:rPr>
              <a:t>Communicable:</a:t>
            </a:r>
            <a:r>
              <a:rPr lang="en-US" dirty="0" smtClean="0"/>
              <a:t> a disease that is transmissible by infection or contagion directly or through the agency of a vector. Also commonly referred to as “infectious”</a:t>
            </a:r>
            <a:endParaRPr lang="en-US" dirty="0"/>
          </a:p>
        </p:txBody>
      </p:sp>
      <p:sp>
        <p:nvSpPr>
          <p:cNvPr id="3" name="Title 2"/>
          <p:cNvSpPr>
            <a:spLocks noGrp="1"/>
          </p:cNvSpPr>
          <p:nvPr>
            <p:ph type="title"/>
          </p:nvPr>
        </p:nvSpPr>
        <p:spPr>
          <a:xfrm>
            <a:off x="914400" y="381000"/>
            <a:ext cx="7543800" cy="914400"/>
          </a:xfrm>
        </p:spPr>
        <p:txBody>
          <a:bodyPr/>
          <a:lstStyle/>
          <a:p>
            <a:r>
              <a:rPr lang="en-US" dirty="0" smtClean="0">
                <a:solidFill>
                  <a:srgbClr val="FFC000"/>
                </a:solidFill>
              </a:rPr>
              <a:t>Disease</a:t>
            </a:r>
            <a:endParaRPr lang="en-US" dirty="0">
              <a:solidFill>
                <a:srgbClr val="FFC000"/>
              </a:solidFill>
            </a:endParaRPr>
          </a:p>
        </p:txBody>
      </p:sp>
    </p:spTree>
    <p:extLst>
      <p:ext uri="{BB962C8B-B14F-4D97-AF65-F5344CB8AC3E}">
        <p14:creationId xmlns:p14="http://schemas.microsoft.com/office/powerpoint/2010/main" val="3695001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077200" cy="4415327"/>
          </a:xfrm>
        </p:spPr>
        <p:txBody>
          <a:bodyPr>
            <a:normAutofit/>
          </a:bodyPr>
          <a:lstStyle/>
          <a:p>
            <a:pPr fontAlgn="base"/>
            <a:r>
              <a:rPr lang="en-US" dirty="0" smtClean="0">
                <a:effectLst/>
              </a:rPr>
              <a:t>The occurrence </a:t>
            </a:r>
            <a:r>
              <a:rPr lang="en-US" dirty="0">
                <a:effectLst/>
              </a:rPr>
              <a:t>of cases of disease in excess of what would normally be expected in a defined community, geographical area or season. </a:t>
            </a:r>
            <a:endParaRPr lang="en-US" dirty="0" smtClean="0">
              <a:effectLst/>
            </a:endParaRPr>
          </a:p>
          <a:p>
            <a:pPr marL="384048" lvl="1" indent="0" fontAlgn="base">
              <a:buNone/>
            </a:pPr>
            <a:endParaRPr lang="en-US" dirty="0" smtClean="0">
              <a:effectLst/>
            </a:endParaRPr>
          </a:p>
          <a:p>
            <a:pPr fontAlgn="base"/>
            <a:r>
              <a:rPr lang="en-US" dirty="0" smtClean="0">
                <a:effectLst/>
              </a:rPr>
              <a:t>A </a:t>
            </a:r>
            <a:r>
              <a:rPr lang="en-US" dirty="0">
                <a:effectLst/>
              </a:rPr>
              <a:t>single case of a communicable disease long absent from a population, or caused by an agent </a:t>
            </a:r>
            <a:r>
              <a:rPr lang="en-US" dirty="0" smtClean="0">
                <a:effectLst/>
              </a:rPr>
              <a:t>not </a:t>
            </a:r>
            <a:r>
              <a:rPr lang="en-US" dirty="0">
                <a:effectLst/>
              </a:rPr>
              <a:t>previously recognized in that community or area, or the emergence of a previously unknown disease, may also constitute an outbreak and should be reported and </a:t>
            </a:r>
            <a:r>
              <a:rPr lang="en-US" dirty="0" smtClean="0">
                <a:effectLst/>
              </a:rPr>
              <a:t>investigated.</a:t>
            </a:r>
            <a:endParaRPr lang="en-US" dirty="0">
              <a:effectLst/>
            </a:endParaRPr>
          </a:p>
          <a:p>
            <a:pPr marL="475488" indent="-457200">
              <a:buFont typeface="+mj-lt"/>
              <a:buAutoNum type="arabicPeriod"/>
            </a:pPr>
            <a:endParaRPr lang="en-US" dirty="0" smtClean="0">
              <a:effectLst/>
            </a:endParaRPr>
          </a:p>
          <a:p>
            <a:endParaRPr lang="en-US" dirty="0" smtClean="0">
              <a:effectLst/>
            </a:endParaRPr>
          </a:p>
        </p:txBody>
      </p:sp>
      <p:sp>
        <p:nvSpPr>
          <p:cNvPr id="3" name="Title 2"/>
          <p:cNvSpPr>
            <a:spLocks noGrp="1"/>
          </p:cNvSpPr>
          <p:nvPr>
            <p:ph type="title"/>
          </p:nvPr>
        </p:nvSpPr>
        <p:spPr>
          <a:xfrm>
            <a:off x="381000" y="457200"/>
            <a:ext cx="8229600" cy="914400"/>
          </a:xfrm>
        </p:spPr>
        <p:txBody>
          <a:bodyPr/>
          <a:lstStyle/>
          <a:p>
            <a:r>
              <a:rPr lang="en-US" sz="4000" dirty="0" smtClean="0">
                <a:solidFill>
                  <a:srgbClr val="FFC000"/>
                </a:solidFill>
                <a:effectLst/>
              </a:rPr>
              <a:t>   </a:t>
            </a:r>
            <a:r>
              <a:rPr lang="en-US" sz="4800" dirty="0" smtClean="0">
                <a:solidFill>
                  <a:srgbClr val="FFC000"/>
                </a:solidFill>
                <a:effectLst/>
              </a:rPr>
              <a:t>Outbreak</a:t>
            </a:r>
            <a:endParaRPr lang="en-US" sz="4800" dirty="0">
              <a:solidFill>
                <a:srgbClr val="FFC000"/>
              </a:solidFill>
            </a:endParaRPr>
          </a:p>
        </p:txBody>
      </p:sp>
      <p:sp>
        <p:nvSpPr>
          <p:cNvPr id="4" name="TextBox 3"/>
          <p:cNvSpPr txBox="1"/>
          <p:nvPr/>
        </p:nvSpPr>
        <p:spPr>
          <a:xfrm>
            <a:off x="4876800" y="6216134"/>
            <a:ext cx="3110980" cy="369332"/>
          </a:xfrm>
          <a:prstGeom prst="rect">
            <a:avLst/>
          </a:prstGeom>
          <a:noFill/>
        </p:spPr>
        <p:txBody>
          <a:bodyPr wrap="none" rtlCol="0">
            <a:spAutoFit/>
          </a:bodyPr>
          <a:lstStyle/>
          <a:p>
            <a:r>
              <a:rPr lang="en-US" dirty="0" smtClean="0"/>
              <a:t>World Health Organization </a:t>
            </a:r>
            <a:endParaRPr lang="en-US" dirty="0"/>
          </a:p>
        </p:txBody>
      </p:sp>
    </p:spTree>
    <p:extLst>
      <p:ext uri="{BB962C8B-B14F-4D97-AF65-F5344CB8AC3E}">
        <p14:creationId xmlns:p14="http://schemas.microsoft.com/office/powerpoint/2010/main" val="2558323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467600" cy="4953000"/>
          </a:xfrm>
        </p:spPr>
        <p:txBody>
          <a:bodyPr>
            <a:normAutofit lnSpcReduction="10000"/>
          </a:bodyPr>
          <a:lstStyle/>
          <a:p>
            <a:r>
              <a:rPr lang="en-US" dirty="0" smtClean="0"/>
              <a:t>Infectious disease outbreaks have been documented throughout history</a:t>
            </a:r>
          </a:p>
          <a:p>
            <a:endParaRPr lang="en-US" dirty="0" smtClean="0"/>
          </a:p>
          <a:p>
            <a:r>
              <a:rPr lang="en-US" dirty="0" smtClean="0"/>
              <a:t>Examples include epidemics of smallpox, leprosy, tuberculosis, meningococcal infections, and diphtheria</a:t>
            </a:r>
          </a:p>
          <a:p>
            <a:endParaRPr lang="en-US" dirty="0" smtClean="0"/>
          </a:p>
          <a:p>
            <a:r>
              <a:rPr lang="en-US" dirty="0" smtClean="0"/>
              <a:t>From the earliest times, humans have sought to understand the natural forces and risk factors associated with the patterns of illness and death in society</a:t>
            </a:r>
          </a:p>
          <a:p>
            <a:endParaRPr lang="en-US" dirty="0"/>
          </a:p>
          <a:p>
            <a:r>
              <a:rPr lang="en-US" dirty="0" smtClean="0"/>
              <a:t>The magnitude of mortality was enormous. Medicine and religion strove to console the sick and dying. But because medical knowledge was lacking, religious explanations for disease dominated</a:t>
            </a:r>
          </a:p>
          <a:p>
            <a:endParaRPr lang="en-US" dirty="0"/>
          </a:p>
        </p:txBody>
      </p:sp>
      <p:sp>
        <p:nvSpPr>
          <p:cNvPr id="3" name="Title 2"/>
          <p:cNvSpPr>
            <a:spLocks noGrp="1"/>
          </p:cNvSpPr>
          <p:nvPr>
            <p:ph type="title"/>
          </p:nvPr>
        </p:nvSpPr>
        <p:spPr>
          <a:xfrm>
            <a:off x="381000" y="304800"/>
            <a:ext cx="7543800" cy="914400"/>
          </a:xfrm>
        </p:spPr>
        <p:txBody>
          <a:bodyPr/>
          <a:lstStyle/>
          <a:p>
            <a:r>
              <a:rPr lang="en-US" sz="4000" dirty="0" smtClean="0"/>
              <a:t>Communicable Disease History</a:t>
            </a:r>
            <a:endParaRPr lang="en-US" sz="4000" dirty="0"/>
          </a:p>
        </p:txBody>
      </p:sp>
    </p:spTree>
    <p:extLst>
      <p:ext uri="{BB962C8B-B14F-4D97-AF65-F5344CB8AC3E}">
        <p14:creationId xmlns:p14="http://schemas.microsoft.com/office/powerpoint/2010/main" val="16860064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632</TotalTime>
  <Words>2727</Words>
  <Application>Microsoft Office PowerPoint</Application>
  <PresentationFormat>On-screen Show (4:3)</PresentationFormat>
  <Paragraphs>441</Paragraphs>
  <Slides>43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Elemental</vt:lpstr>
      <vt:lpstr>Chart</vt:lpstr>
      <vt:lpstr>PowerPoint Presentation</vt:lpstr>
      <vt:lpstr>PowerPoint Presentation</vt:lpstr>
      <vt:lpstr>PowerPoint Presentation</vt:lpstr>
      <vt:lpstr>Learning Objectives</vt:lpstr>
      <vt:lpstr>PowerPoint Presentation</vt:lpstr>
      <vt:lpstr>Health</vt:lpstr>
      <vt:lpstr>Disease</vt:lpstr>
      <vt:lpstr>   Outbreak</vt:lpstr>
      <vt:lpstr>Communicable Disease History</vt:lpstr>
      <vt:lpstr>PowerPoint Presentation</vt:lpstr>
      <vt:lpstr>Early Epidemiology</vt:lpstr>
      <vt:lpstr>Fracastoro (1478-1553)</vt:lpstr>
      <vt:lpstr>Epidemiological Progress</vt:lpstr>
      <vt:lpstr>Microorganism Discovery</vt:lpstr>
      <vt:lpstr>Further Progress</vt:lpstr>
      <vt:lpstr>PowerPoint Presentation</vt:lpstr>
      <vt:lpstr>Ten Great Public Health Achievements in the United States, 1900 to 1999</vt:lpstr>
      <vt:lpstr>150 Years of Change</vt:lpstr>
      <vt:lpstr>Line from the United States  Public Health Service  Commission Corps march song</vt:lpstr>
      <vt:lpstr>Continued Disease Burden and Associated Professions </vt:lpstr>
      <vt:lpstr>PowerPoint Presentation</vt:lpstr>
      <vt:lpstr>Infection Preventionists</vt:lpstr>
      <vt:lpstr>Registered Environmental Health Specialist </vt:lpstr>
      <vt:lpstr>Biosafety Professional </vt:lpstr>
      <vt:lpstr>Public Health Professional </vt:lpstr>
      <vt:lpstr>Key Resource Across All Professions</vt:lpstr>
      <vt:lpstr>APHA Control of Communicable Disease Manual Consistent Format</vt:lpstr>
      <vt:lpstr>PowerPoint Presentation</vt:lpstr>
      <vt:lpstr>So What is Global Health Security? </vt:lpstr>
      <vt:lpstr>Threats to Global Health Security </vt:lpstr>
      <vt:lpstr>Examples </vt:lpstr>
      <vt:lpstr>Basic Reproduction Number or Rate (Ro)</vt:lpstr>
      <vt:lpstr>PowerPoint Presentation</vt:lpstr>
      <vt:lpstr>National Strategy for Countering Biological Threats: Global Health Security Agenda </vt:lpstr>
      <vt:lpstr>What Can/Should You Do?</vt:lpstr>
      <vt:lpstr>What Can/Should You Do?</vt:lpstr>
      <vt:lpstr>What Can/Should You Do?</vt:lpstr>
      <vt:lpstr>Summary</vt:lpstr>
      <vt:lpstr>Summary (con’t.)</vt:lpstr>
      <vt:lpstr>Final Quote</vt:lpstr>
      <vt:lpstr>PowerPoint Presentation</vt:lpstr>
      <vt:lpstr>Useful References</vt:lpstr>
      <vt:lpstr>PowerPoint Presentation</vt:lpstr>
    </vt:vector>
  </TitlesOfParts>
  <Company>UTHealth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Diseases and the Professions That Combat Them</dc:title>
  <dc:creator>Emery, Robert J</dc:creator>
  <cp:lastModifiedBy>Emery, Robert J</cp:lastModifiedBy>
  <cp:revision>73</cp:revision>
  <dcterms:created xsi:type="dcterms:W3CDTF">2014-08-20T21:33:01Z</dcterms:created>
  <dcterms:modified xsi:type="dcterms:W3CDTF">2016-02-18T13:07:43Z</dcterms:modified>
</cp:coreProperties>
</file>