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81" r:id="rId4"/>
    <p:sldId id="259" r:id="rId5"/>
    <p:sldId id="260" r:id="rId6"/>
    <p:sldId id="280" r:id="rId7"/>
    <p:sldId id="261" r:id="rId8"/>
    <p:sldId id="264" r:id="rId9"/>
    <p:sldId id="262" r:id="rId10"/>
    <p:sldId id="275" r:id="rId11"/>
    <p:sldId id="265" r:id="rId12"/>
    <p:sldId id="267" r:id="rId13"/>
    <p:sldId id="286" r:id="rId14"/>
    <p:sldId id="287" r:id="rId15"/>
    <p:sldId id="288" r:id="rId16"/>
    <p:sldId id="268" r:id="rId17"/>
    <p:sldId id="276" r:id="rId18"/>
    <p:sldId id="279" r:id="rId19"/>
    <p:sldId id="277" r:id="rId20"/>
    <p:sldId id="269" r:id="rId21"/>
    <p:sldId id="284" r:id="rId22"/>
    <p:sldId id="285" r:id="rId23"/>
    <p:sldId id="272" r:id="rId24"/>
    <p:sldId id="271" r:id="rId25"/>
    <p:sldId id="270" r:id="rId26"/>
    <p:sldId id="282" r:id="rId27"/>
    <p:sldId id="283" r:id="rId28"/>
    <p:sldId id="278" r:id="rId29"/>
  </p:sldIdLst>
  <p:sldSz cx="9144000" cy="6858000" type="screen4x3"/>
  <p:notesSz cx="6858000" cy="9180513"/>
  <p:custDataLst>
    <p:tags r:id="rId3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93B39C4-BB5B-4E53-8540-9ECE1354D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90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200"/>
          </a:p>
        </p:txBody>
      </p:sp>
      <p:sp>
        <p:nvSpPr>
          <p:cNvPr id="317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35063" y="688975"/>
            <a:ext cx="4589462" cy="34417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2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2172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pPr>
              <a:defRPr/>
            </a:pPr>
            <a:r>
              <a:rPr lang="en-US"/>
              <a:t>##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202394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4572000" y="5275263"/>
            <a:ext cx="4603750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utoShape 47"/>
          <p:cNvSpPr>
            <a:spLocks noChangeArrowheads="1"/>
          </p:cNvSpPr>
          <p:nvPr/>
        </p:nvSpPr>
        <p:spPr bwMode="auto">
          <a:xfrm>
            <a:off x="0" y="268288"/>
            <a:ext cx="8915400" cy="6589712"/>
          </a:xfrm>
          <a:prstGeom prst="rtTriangle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5875" y="15240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Times New Roman" charset="0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2925" y="3228975"/>
            <a:ext cx="0" cy="3627438"/>
          </a:xfrm>
          <a:prstGeom prst="line">
            <a:avLst/>
          </a:prstGeom>
          <a:noFill/>
          <a:ln w="12700" cap="sq">
            <a:solidFill>
              <a:schemeClr val="bg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6837363" y="-9525"/>
            <a:ext cx="330200" cy="6875463"/>
            <a:chOff x="4307" y="-6"/>
            <a:chExt cx="208" cy="4331"/>
          </a:xfrm>
        </p:grpSpPr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4325" y="4234"/>
              <a:ext cx="48" cy="91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4307" y="1920"/>
              <a:ext cx="48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4499" y="2112"/>
              <a:ext cx="16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4307" y="2688"/>
              <a:ext cx="48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4307" y="3456"/>
              <a:ext cx="48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4499" y="2880"/>
              <a:ext cx="16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4499" y="3648"/>
              <a:ext cx="16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4307" y="-6"/>
              <a:ext cx="48" cy="65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4499" y="-5"/>
              <a:ext cx="16" cy="256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4307" y="300"/>
              <a:ext cx="48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4307" y="1068"/>
              <a:ext cx="48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4499" y="492"/>
              <a:ext cx="16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499" y="1260"/>
              <a:ext cx="16" cy="527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kumimoji="1"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22" name="Freeform 50"/>
          <p:cNvSpPr>
            <a:spLocks/>
          </p:cNvSpPr>
          <p:nvPr/>
        </p:nvSpPr>
        <p:spPr bwMode="auto">
          <a:xfrm>
            <a:off x="187325" y="404813"/>
            <a:ext cx="7489825" cy="5541962"/>
          </a:xfrm>
          <a:custGeom>
            <a:avLst/>
            <a:gdLst>
              <a:gd name="T0" fmla="*/ 2147483647 w 4718"/>
              <a:gd name="T1" fmla="*/ 2147483647 h 3491"/>
              <a:gd name="T2" fmla="*/ 2147483647 w 4718"/>
              <a:gd name="T3" fmla="*/ 0 h 3491"/>
              <a:gd name="T4" fmla="*/ 0 w 4718"/>
              <a:gd name="T5" fmla="*/ 0 h 349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718" h="3491">
                <a:moveTo>
                  <a:pt x="4718" y="3491"/>
                </a:moveTo>
                <a:lnTo>
                  <a:pt x="4718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1"/>
          <p:cNvSpPr>
            <a:spLocks noChangeArrowheads="1"/>
          </p:cNvSpPr>
          <p:nvPr/>
        </p:nvSpPr>
        <p:spPr bwMode="auto">
          <a:xfrm>
            <a:off x="20638" y="16764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Arc 42"/>
          <p:cNvSpPr>
            <a:spLocks/>
          </p:cNvSpPr>
          <p:nvPr/>
        </p:nvSpPr>
        <p:spPr bwMode="auto">
          <a:xfrm flipH="1">
            <a:off x="5867400" y="3175"/>
            <a:ext cx="3429000" cy="6851650"/>
          </a:xfrm>
          <a:custGeom>
            <a:avLst/>
            <a:gdLst>
              <a:gd name="T0" fmla="*/ 2147483647 w 21600"/>
              <a:gd name="T1" fmla="*/ 0 h 43161"/>
              <a:gd name="T2" fmla="*/ 2147483647 w 21600"/>
              <a:gd name="T3" fmla="*/ 2147483647 h 43161"/>
              <a:gd name="T4" fmla="*/ 0 w 21600"/>
              <a:gd name="T5" fmla="*/ 2147483647 h 431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61" fill="none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</a:path>
              <a:path w="21600" h="43161" stroke="0" extrusionOk="0">
                <a:moveTo>
                  <a:pt x="1002" y="0"/>
                </a:moveTo>
                <a:cubicBezTo>
                  <a:pt x="12529" y="536"/>
                  <a:pt x="21600" y="10037"/>
                  <a:pt x="21600" y="21577"/>
                </a:cubicBezTo>
                <a:cubicBezTo>
                  <a:pt x="21600" y="33187"/>
                  <a:pt x="12421" y="42720"/>
                  <a:pt x="820" y="43161"/>
                </a:cubicBezTo>
                <a:lnTo>
                  <a:pt x="0" y="21577"/>
                </a:lnTo>
                <a:lnTo>
                  <a:pt x="1002" y="0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28650" y="3171825"/>
            <a:ext cx="4970463" cy="2044700"/>
          </a:xfrm>
        </p:spPr>
        <p:txBody>
          <a:bodyPr/>
          <a:lstStyle>
            <a:lvl1pPr marL="0" indent="0">
              <a:lnSpc>
                <a:spcPct val="85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ctrTitle" sz="quarter"/>
          </p:nvPr>
        </p:nvSpPr>
        <p:spPr>
          <a:xfrm>
            <a:off x="419100" y="1524000"/>
            <a:ext cx="8477250" cy="1371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8190114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65716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1081088"/>
            <a:ext cx="2105025" cy="49101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0525" y="1081088"/>
            <a:ext cx="6164263" cy="49101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468928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348034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8901700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925" y="2574925"/>
            <a:ext cx="2397125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19450" y="2574925"/>
            <a:ext cx="2398713" cy="341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216730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31168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58929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2112372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4059164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4748872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472F1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AutoShape 58"/>
          <p:cNvSpPr>
            <a:spLocks noChangeArrowheads="1"/>
          </p:cNvSpPr>
          <p:nvPr/>
        </p:nvSpPr>
        <p:spPr bwMode="auto">
          <a:xfrm>
            <a:off x="0" y="265113"/>
            <a:ext cx="8915400" cy="6589712"/>
          </a:xfrm>
          <a:prstGeom prst="rtTriangle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77" name="Rectangle 53"/>
          <p:cNvSpPr>
            <a:spLocks noChangeArrowheads="1"/>
          </p:cNvSpPr>
          <p:nvPr/>
        </p:nvSpPr>
        <p:spPr bwMode="auto">
          <a:xfrm>
            <a:off x="5638800" y="5275263"/>
            <a:ext cx="3389313" cy="685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80" name="Rectangle 56"/>
          <p:cNvSpPr>
            <a:spLocks noChangeArrowheads="1"/>
          </p:cNvSpPr>
          <p:nvPr/>
        </p:nvSpPr>
        <p:spPr bwMode="auto">
          <a:xfrm>
            <a:off x="15875" y="1066800"/>
            <a:ext cx="9128125" cy="1320800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1081088"/>
            <a:ext cx="8421688" cy="124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574925"/>
            <a:ext cx="494823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Arc 68"/>
          <p:cNvSpPr>
            <a:spLocks/>
          </p:cNvSpPr>
          <p:nvPr/>
        </p:nvSpPr>
        <p:spPr bwMode="auto">
          <a:xfrm flipV="1">
            <a:off x="6932613" y="-838200"/>
            <a:ext cx="2211387" cy="2362200"/>
          </a:xfrm>
          <a:custGeom>
            <a:avLst/>
            <a:gdLst>
              <a:gd name="T0" fmla="*/ 0 w 20223"/>
              <a:gd name="T1" fmla="*/ 2147483647 h 21599"/>
              <a:gd name="T2" fmla="*/ 2147483647 w 20223"/>
              <a:gd name="T3" fmla="*/ 0 h 21599"/>
              <a:gd name="T4" fmla="*/ 2147483647 w 20223"/>
              <a:gd name="T5" fmla="*/ 2147483647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23" h="21599" fill="none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</a:path>
              <a:path w="20223" h="21599" stroke="0" extrusionOk="0">
                <a:moveTo>
                  <a:pt x="0" y="14009"/>
                </a:moveTo>
                <a:cubicBezTo>
                  <a:pt x="3132" y="5662"/>
                  <a:pt x="11071" y="98"/>
                  <a:pt x="19986" y="0"/>
                </a:cubicBezTo>
                <a:lnTo>
                  <a:pt x="20223" y="21599"/>
                </a:lnTo>
                <a:lnTo>
                  <a:pt x="0" y="14009"/>
                </a:lnTo>
                <a:close/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Line 69"/>
          <p:cNvSpPr>
            <a:spLocks noChangeShapeType="1"/>
          </p:cNvSpPr>
          <p:nvPr/>
        </p:nvSpPr>
        <p:spPr bwMode="auto">
          <a:xfrm rot="2975352" flipH="1">
            <a:off x="6092825" y="1331913"/>
            <a:ext cx="3608388" cy="301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Line 70"/>
          <p:cNvSpPr>
            <a:spLocks noChangeShapeType="1"/>
          </p:cNvSpPr>
          <p:nvPr/>
        </p:nvSpPr>
        <p:spPr bwMode="auto">
          <a:xfrm>
            <a:off x="7243763" y="-12700"/>
            <a:ext cx="1587" cy="6811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71"/>
          <p:cNvSpPr>
            <a:spLocks noChangeShapeType="1"/>
          </p:cNvSpPr>
          <p:nvPr/>
        </p:nvSpPr>
        <p:spPr bwMode="auto">
          <a:xfrm>
            <a:off x="0" y="596900"/>
            <a:ext cx="91440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 spd="med">
    <p:wipe dir="r"/>
  </p:transition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4000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381000" y="1219200"/>
            <a:ext cx="8001000" cy="990600"/>
          </a:xfrm>
          <a:noFill/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The Art and Science of “Selling” Safety</a:t>
            </a:r>
            <a:endParaRPr lang="en-US" altLang="en-US" dirty="0" smtClean="0"/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533400" y="3581400"/>
            <a:ext cx="6629400" cy="1828800"/>
          </a:xfrm>
          <a:noFill/>
        </p:spPr>
        <p:txBody>
          <a:bodyPr/>
          <a:lstStyle/>
          <a:p>
            <a:r>
              <a:rPr lang="en-US" altLang="en-US" sz="1600" dirty="0" smtClean="0"/>
              <a:t>Robert Emery, DrPH, CHP, CIH, CBSP,CSP, CHMM, CPP, ARM</a:t>
            </a:r>
          </a:p>
          <a:p>
            <a:r>
              <a:rPr lang="en-US" altLang="en-US" sz="1600" dirty="0" smtClean="0">
                <a:solidFill>
                  <a:schemeClr val="hlink"/>
                </a:solidFill>
              </a:rPr>
              <a:t>Vice President of Safety, Health, Environment &amp; Risk Management</a:t>
            </a:r>
          </a:p>
          <a:p>
            <a:r>
              <a:rPr lang="en-US" altLang="en-US" sz="1600" dirty="0" smtClean="0">
                <a:solidFill>
                  <a:schemeClr val="hlink"/>
                </a:solidFill>
              </a:rPr>
              <a:t>The University of Texas Health Science Center at Houston</a:t>
            </a:r>
          </a:p>
          <a:p>
            <a:r>
              <a:rPr lang="en-US" altLang="en-US" sz="1600" dirty="0" smtClean="0">
                <a:solidFill>
                  <a:schemeClr val="hlink"/>
                </a:solidFill>
              </a:rPr>
              <a:t>Professor of Occupational Health</a:t>
            </a:r>
          </a:p>
          <a:p>
            <a:r>
              <a:rPr lang="en-US" altLang="en-US" sz="1600" dirty="0" smtClean="0">
                <a:solidFill>
                  <a:schemeClr val="hlink"/>
                </a:solidFill>
              </a:rPr>
              <a:t>The University of Texas School of Public Health</a:t>
            </a:r>
          </a:p>
        </p:txBody>
      </p:sp>
      <p:pic>
        <p:nvPicPr>
          <p:cNvPr id="4" name="Picture 5" descr="G:\UT Logos\UTH_wht+uthsch_hor_lr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91200"/>
            <a:ext cx="234294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1219199"/>
            <a:ext cx="8421688" cy="838201"/>
          </a:xfrm>
        </p:spPr>
        <p:txBody>
          <a:bodyPr/>
          <a:lstStyle/>
          <a:p>
            <a:r>
              <a:rPr lang="en-US" altLang="en-US" smtClean="0"/>
              <a:t>“Selling” to Both Sides of the Safety Balance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9925" y="2574925"/>
            <a:ext cx="3749675" cy="341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Business Side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Keeping productivity and profits up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Keeping costs down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Maintaining compliance with applicable regulations and standards</a:t>
            </a:r>
            <a:endParaRPr lang="en-US" altLang="en-US" sz="2000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181600" y="2590800"/>
            <a:ext cx="34290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Human Side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Staying healthy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Not getting sick or injured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Being able to go home each day to loved ones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And some sort of bonus doesn’t hurt!</a:t>
            </a:r>
            <a:endParaRPr lang="en-US" altLang="en-US" sz="2000" smtClean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>
            <p:ph type="title"/>
          </p:nvPr>
        </p:nvSpPr>
        <p:spPr>
          <a:xfrm>
            <a:off x="381000" y="0"/>
            <a:ext cx="8421688" cy="1066800"/>
          </a:xfrm>
          <a:noFill/>
        </p:spPr>
        <p:txBody>
          <a:bodyPr/>
          <a:lstStyle/>
          <a:p>
            <a:r>
              <a:rPr lang="en-US" altLang="en-US" smtClean="0"/>
              <a:t>Example: Hearing Conservation Program</a:t>
            </a:r>
          </a:p>
        </p:txBody>
      </p:sp>
      <p:sp>
        <p:nvSpPr>
          <p:cNvPr id="13315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1219200"/>
            <a:ext cx="6477000" cy="3416300"/>
          </a:xfrm>
          <a:noFill/>
        </p:spPr>
        <p:txBody>
          <a:bodyPr/>
          <a:lstStyle/>
          <a:p>
            <a:r>
              <a:rPr lang="en-US" altLang="en-US" sz="2200" smtClean="0"/>
              <a:t>Upper managers</a:t>
            </a:r>
          </a:p>
          <a:p>
            <a:pPr lvl="1"/>
            <a:r>
              <a:rPr lang="en-US" altLang="en-US" sz="2200" smtClean="0"/>
              <a:t>cost of hearing loss</a:t>
            </a:r>
          </a:p>
          <a:p>
            <a:pPr lvl="1"/>
            <a:r>
              <a:rPr lang="en-US" altLang="en-US" sz="2200" smtClean="0"/>
              <a:t>total cost, implementation and maintenance</a:t>
            </a:r>
          </a:p>
          <a:p>
            <a:pPr lvl="1"/>
            <a:r>
              <a:rPr lang="en-US" altLang="en-US" sz="2200" smtClean="0"/>
              <a:t>compliance issues</a:t>
            </a:r>
          </a:p>
          <a:p>
            <a:r>
              <a:rPr lang="en-US" altLang="en-US" sz="2200" smtClean="0"/>
              <a:t>Middle management</a:t>
            </a:r>
          </a:p>
          <a:p>
            <a:pPr lvl="1"/>
            <a:r>
              <a:rPr lang="en-US" altLang="en-US" sz="2200" smtClean="0"/>
              <a:t>doesn’t interfere with production</a:t>
            </a:r>
          </a:p>
          <a:p>
            <a:pPr lvl="1"/>
            <a:r>
              <a:rPr lang="en-US" altLang="en-US" sz="2200" smtClean="0"/>
              <a:t>will enhance production</a:t>
            </a:r>
          </a:p>
          <a:p>
            <a:pPr lvl="1"/>
            <a:r>
              <a:rPr lang="en-US" altLang="en-US" sz="2200" smtClean="0"/>
              <a:t>implemented in a way that won’t affect production or irritate workers</a:t>
            </a:r>
          </a:p>
          <a:p>
            <a:pPr lvl="1"/>
            <a:r>
              <a:rPr lang="en-US" altLang="en-US" sz="2200" smtClean="0"/>
              <a:t>accessible so won’t impact production</a:t>
            </a:r>
          </a:p>
          <a:p>
            <a:r>
              <a:rPr lang="en-US" altLang="en-US" sz="2200" smtClean="0"/>
              <a:t>Line workers</a:t>
            </a:r>
          </a:p>
          <a:p>
            <a:pPr lvl="1"/>
            <a:r>
              <a:rPr lang="en-US" altLang="en-US" sz="2200" smtClean="0"/>
              <a:t>comfortable, accessible, cool colors, the things actually work!</a:t>
            </a:r>
          </a:p>
          <a:p>
            <a:r>
              <a:rPr lang="en-US" altLang="en-US" sz="2200" smtClean="0"/>
              <a:t>Make the message match the recipient!</a:t>
            </a:r>
          </a:p>
          <a:p>
            <a:pPr lvl="1"/>
            <a:endParaRPr lang="en-US" altLang="en-US" sz="2200" smtClean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Do We “Sell” Effectively?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5730875" cy="3416300"/>
          </a:xfrm>
        </p:spPr>
        <p:txBody>
          <a:bodyPr/>
          <a:lstStyle/>
          <a:p>
            <a:r>
              <a:rPr lang="en-US" altLang="en-US" smtClean="0"/>
              <a:t>Understand client needs and desires</a:t>
            </a:r>
          </a:p>
          <a:p>
            <a:r>
              <a:rPr lang="en-US" altLang="en-US" smtClean="0"/>
              <a:t>Communicate succinctly and in terms the client understands and appreciates</a:t>
            </a:r>
          </a:p>
          <a:p>
            <a:r>
              <a:rPr lang="en-US" altLang="en-US" smtClean="0"/>
              <a:t>Quantify and justify everything</a:t>
            </a:r>
          </a:p>
          <a:p>
            <a:r>
              <a:rPr lang="en-US" altLang="en-US" smtClean="0"/>
              <a:t>Be an active listener</a:t>
            </a:r>
          </a:p>
          <a:p>
            <a:r>
              <a:rPr lang="en-US" altLang="en-US" smtClean="0"/>
              <a:t>Constantly solicit feedback from all sources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7356" y="1295400"/>
            <a:ext cx="8421688" cy="874713"/>
          </a:xfrm>
        </p:spPr>
        <p:txBody>
          <a:bodyPr/>
          <a:lstStyle/>
          <a:p>
            <a:r>
              <a:rPr lang="en-US" altLang="en-US" dirty="0" smtClean="0"/>
              <a:t>Soliciting Client Feedback</a:t>
            </a:r>
          </a:p>
        </p:txBody>
      </p:sp>
      <p:sp>
        <p:nvSpPr>
          <p:cNvPr id="15363" name="Oval 1027"/>
          <p:cNvSpPr>
            <a:spLocks noChangeArrowheads="1"/>
          </p:cNvSpPr>
          <p:nvPr/>
        </p:nvSpPr>
        <p:spPr bwMode="auto">
          <a:xfrm>
            <a:off x="12192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5364" name="Oval 1028"/>
          <p:cNvSpPr>
            <a:spLocks noChangeArrowheads="1"/>
          </p:cNvSpPr>
          <p:nvPr/>
        </p:nvSpPr>
        <p:spPr bwMode="auto">
          <a:xfrm>
            <a:off x="38100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5365" name="Oval 1029"/>
          <p:cNvSpPr>
            <a:spLocks noChangeArrowheads="1"/>
          </p:cNvSpPr>
          <p:nvPr/>
        </p:nvSpPr>
        <p:spPr bwMode="auto">
          <a:xfrm>
            <a:off x="64008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5366" name="Freeform 1032"/>
          <p:cNvSpPr>
            <a:spLocks/>
          </p:cNvSpPr>
          <p:nvPr/>
        </p:nvSpPr>
        <p:spPr bwMode="auto">
          <a:xfrm>
            <a:off x="1600200" y="4191000"/>
            <a:ext cx="990600" cy="361950"/>
          </a:xfrm>
          <a:custGeom>
            <a:avLst/>
            <a:gdLst>
              <a:gd name="T0" fmla="*/ 2147483647 w 624"/>
              <a:gd name="T1" fmla="*/ 2147483647 h 228"/>
              <a:gd name="T2" fmla="*/ 2147483647 w 624"/>
              <a:gd name="T3" fmla="*/ 0 h 228"/>
              <a:gd name="T4" fmla="*/ 2147483647 w 624"/>
              <a:gd name="T5" fmla="*/ 2147483647 h 228"/>
              <a:gd name="T6" fmla="*/ 2147483647 w 624"/>
              <a:gd name="T7" fmla="*/ 2147483647 h 228"/>
              <a:gd name="T8" fmla="*/ 0 w 624"/>
              <a:gd name="T9" fmla="*/ 2147483647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228"/>
              <a:gd name="T17" fmla="*/ 624 w 624"/>
              <a:gd name="T18" fmla="*/ 228 h 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228">
                <a:moveTo>
                  <a:pt x="624" y="180"/>
                </a:moveTo>
                <a:cubicBezTo>
                  <a:pt x="576" y="37"/>
                  <a:pt x="509" y="23"/>
                  <a:pt x="372" y="0"/>
                </a:cubicBezTo>
                <a:cubicBezTo>
                  <a:pt x="300" y="4"/>
                  <a:pt x="228" y="5"/>
                  <a:pt x="156" y="12"/>
                </a:cubicBezTo>
                <a:cubicBezTo>
                  <a:pt x="96" y="18"/>
                  <a:pt x="62" y="94"/>
                  <a:pt x="24" y="132"/>
                </a:cubicBezTo>
                <a:cubicBezTo>
                  <a:pt x="16" y="164"/>
                  <a:pt x="0" y="228"/>
                  <a:pt x="0" y="22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Freeform 1033"/>
          <p:cNvSpPr>
            <a:spLocks/>
          </p:cNvSpPr>
          <p:nvPr/>
        </p:nvSpPr>
        <p:spPr bwMode="auto">
          <a:xfrm>
            <a:off x="6686550" y="4229100"/>
            <a:ext cx="1143000" cy="552450"/>
          </a:xfrm>
          <a:custGeom>
            <a:avLst/>
            <a:gdLst>
              <a:gd name="T0" fmla="*/ 2147483647 w 720"/>
              <a:gd name="T1" fmla="*/ 0 h 348"/>
              <a:gd name="T2" fmla="*/ 2147483647 w 720"/>
              <a:gd name="T3" fmla="*/ 2147483647 h 348"/>
              <a:gd name="T4" fmla="*/ 2147483647 w 720"/>
              <a:gd name="T5" fmla="*/ 2147483647 h 348"/>
              <a:gd name="T6" fmla="*/ 2147483647 w 720"/>
              <a:gd name="T7" fmla="*/ 2147483647 h 348"/>
              <a:gd name="T8" fmla="*/ 2147483647 w 720"/>
              <a:gd name="T9" fmla="*/ 2147483647 h 348"/>
              <a:gd name="T10" fmla="*/ 2147483647 w 720"/>
              <a:gd name="T11" fmla="*/ 2147483647 h 348"/>
              <a:gd name="T12" fmla="*/ 0 w 720"/>
              <a:gd name="T13" fmla="*/ 2147483647 h 3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348"/>
              <a:gd name="T23" fmla="*/ 720 w 720"/>
              <a:gd name="T24" fmla="*/ 348 h 3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348">
                <a:moveTo>
                  <a:pt x="720" y="0"/>
                </a:moveTo>
                <a:cubicBezTo>
                  <a:pt x="705" y="122"/>
                  <a:pt x="708" y="118"/>
                  <a:pt x="636" y="204"/>
                </a:cubicBezTo>
                <a:cubicBezTo>
                  <a:pt x="627" y="215"/>
                  <a:pt x="623" y="231"/>
                  <a:pt x="612" y="240"/>
                </a:cubicBezTo>
                <a:cubicBezTo>
                  <a:pt x="598" y="251"/>
                  <a:pt x="581" y="257"/>
                  <a:pt x="564" y="264"/>
                </a:cubicBezTo>
                <a:cubicBezTo>
                  <a:pt x="541" y="273"/>
                  <a:pt x="492" y="288"/>
                  <a:pt x="492" y="288"/>
                </a:cubicBezTo>
                <a:cubicBezTo>
                  <a:pt x="117" y="275"/>
                  <a:pt x="204" y="348"/>
                  <a:pt x="48" y="192"/>
                </a:cubicBezTo>
                <a:cubicBezTo>
                  <a:pt x="34" y="149"/>
                  <a:pt x="0" y="84"/>
                  <a:pt x="0" y="36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Freeform 1035"/>
          <p:cNvSpPr>
            <a:spLocks/>
          </p:cNvSpPr>
          <p:nvPr/>
        </p:nvSpPr>
        <p:spPr bwMode="auto">
          <a:xfrm>
            <a:off x="4343400" y="4324350"/>
            <a:ext cx="800100" cy="82550"/>
          </a:xfrm>
          <a:custGeom>
            <a:avLst/>
            <a:gdLst>
              <a:gd name="T0" fmla="*/ 0 w 504"/>
              <a:gd name="T1" fmla="*/ 2147483647 h 52"/>
              <a:gd name="T2" fmla="*/ 2147483647 w 504"/>
              <a:gd name="T3" fmla="*/ 0 h 52"/>
              <a:gd name="T4" fmla="*/ 2147483647 w 504"/>
              <a:gd name="T5" fmla="*/ 2147483647 h 52"/>
              <a:gd name="T6" fmla="*/ 0 60000 65536"/>
              <a:gd name="T7" fmla="*/ 0 60000 65536"/>
              <a:gd name="T8" fmla="*/ 0 60000 65536"/>
              <a:gd name="T9" fmla="*/ 0 w 504"/>
              <a:gd name="T10" fmla="*/ 0 h 52"/>
              <a:gd name="T11" fmla="*/ 504 w 504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" h="52">
                <a:moveTo>
                  <a:pt x="0" y="24"/>
                </a:moveTo>
                <a:cubicBezTo>
                  <a:pt x="85" y="52"/>
                  <a:pt x="168" y="17"/>
                  <a:pt x="252" y="0"/>
                </a:cubicBezTo>
                <a:cubicBezTo>
                  <a:pt x="336" y="4"/>
                  <a:pt x="504" y="12"/>
                  <a:pt x="504" y="1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Freeform 1036"/>
          <p:cNvSpPr>
            <a:spLocks/>
          </p:cNvSpPr>
          <p:nvPr/>
        </p:nvSpPr>
        <p:spPr bwMode="auto">
          <a:xfrm>
            <a:off x="2266950" y="3733800"/>
            <a:ext cx="266700" cy="152400"/>
          </a:xfrm>
          <a:custGeom>
            <a:avLst/>
            <a:gdLst>
              <a:gd name="T0" fmla="*/ 2147483647 w 168"/>
              <a:gd name="T1" fmla="*/ 2147483647 h 96"/>
              <a:gd name="T2" fmla="*/ 2147483647 w 168"/>
              <a:gd name="T3" fmla="*/ 0 h 96"/>
              <a:gd name="T4" fmla="*/ 0 w 168"/>
              <a:gd name="T5" fmla="*/ 2147483647 h 96"/>
              <a:gd name="T6" fmla="*/ 0 60000 65536"/>
              <a:gd name="T7" fmla="*/ 0 60000 65536"/>
              <a:gd name="T8" fmla="*/ 0 60000 65536"/>
              <a:gd name="T9" fmla="*/ 0 w 168"/>
              <a:gd name="T10" fmla="*/ 0 h 96"/>
              <a:gd name="T11" fmla="*/ 168 w 16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96">
                <a:moveTo>
                  <a:pt x="168" y="96"/>
                </a:moveTo>
                <a:cubicBezTo>
                  <a:pt x="152" y="47"/>
                  <a:pt x="126" y="28"/>
                  <a:pt x="84" y="0"/>
                </a:cubicBezTo>
                <a:cubicBezTo>
                  <a:pt x="47" y="15"/>
                  <a:pt x="0" y="22"/>
                  <a:pt x="0" y="7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Freeform 1037"/>
          <p:cNvSpPr>
            <a:spLocks/>
          </p:cNvSpPr>
          <p:nvPr/>
        </p:nvSpPr>
        <p:spPr bwMode="auto">
          <a:xfrm>
            <a:off x="1579563" y="3740150"/>
            <a:ext cx="306387" cy="127000"/>
          </a:xfrm>
          <a:custGeom>
            <a:avLst/>
            <a:gdLst>
              <a:gd name="T0" fmla="*/ 2147483647 w 193"/>
              <a:gd name="T1" fmla="*/ 2147483647 h 80"/>
              <a:gd name="T2" fmla="*/ 2147483647 w 193"/>
              <a:gd name="T3" fmla="*/ 2147483647 h 80"/>
              <a:gd name="T4" fmla="*/ 2147483647 w 193"/>
              <a:gd name="T5" fmla="*/ 2147483647 h 80"/>
              <a:gd name="T6" fmla="*/ 0 60000 65536"/>
              <a:gd name="T7" fmla="*/ 0 60000 65536"/>
              <a:gd name="T8" fmla="*/ 0 60000 65536"/>
              <a:gd name="T9" fmla="*/ 0 w 193"/>
              <a:gd name="T10" fmla="*/ 0 h 80"/>
              <a:gd name="T11" fmla="*/ 193 w 193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80">
                <a:moveTo>
                  <a:pt x="193" y="68"/>
                </a:moveTo>
                <a:cubicBezTo>
                  <a:pt x="91" y="0"/>
                  <a:pt x="150" y="17"/>
                  <a:pt x="13" y="32"/>
                </a:cubicBezTo>
                <a:cubicBezTo>
                  <a:pt x="0" y="72"/>
                  <a:pt x="1" y="55"/>
                  <a:pt x="1" y="8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Freeform 1039"/>
          <p:cNvSpPr>
            <a:spLocks/>
          </p:cNvSpPr>
          <p:nvPr/>
        </p:nvSpPr>
        <p:spPr bwMode="auto">
          <a:xfrm>
            <a:off x="7381875" y="386715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Freeform 1040"/>
          <p:cNvSpPr>
            <a:spLocks/>
          </p:cNvSpPr>
          <p:nvPr/>
        </p:nvSpPr>
        <p:spPr bwMode="auto">
          <a:xfrm>
            <a:off x="6781800" y="388620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Freeform 1041"/>
          <p:cNvSpPr>
            <a:spLocks/>
          </p:cNvSpPr>
          <p:nvPr/>
        </p:nvSpPr>
        <p:spPr bwMode="auto">
          <a:xfrm>
            <a:off x="4857750" y="3905250"/>
            <a:ext cx="228600" cy="1588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Freeform 1042"/>
          <p:cNvSpPr>
            <a:spLocks/>
          </p:cNvSpPr>
          <p:nvPr/>
        </p:nvSpPr>
        <p:spPr bwMode="auto">
          <a:xfrm flipV="1">
            <a:off x="4343400" y="3810000"/>
            <a:ext cx="209550" cy="95250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106" y="1219200"/>
            <a:ext cx="8421688" cy="874713"/>
          </a:xfrm>
        </p:spPr>
        <p:txBody>
          <a:bodyPr/>
          <a:lstStyle/>
          <a:p>
            <a:r>
              <a:rPr lang="en-US" altLang="en-US" dirty="0" smtClean="0"/>
              <a:t>Soliciting Client Feedback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2192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38100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6389" name="Oval 5"/>
          <p:cNvSpPr>
            <a:spLocks noChangeArrowheads="1"/>
          </p:cNvSpPr>
          <p:nvPr/>
        </p:nvSpPr>
        <p:spPr bwMode="auto">
          <a:xfrm>
            <a:off x="64008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6390" name="Freeform 6"/>
          <p:cNvSpPr>
            <a:spLocks/>
          </p:cNvSpPr>
          <p:nvPr/>
        </p:nvSpPr>
        <p:spPr bwMode="auto">
          <a:xfrm>
            <a:off x="1600200" y="4191000"/>
            <a:ext cx="990600" cy="361950"/>
          </a:xfrm>
          <a:custGeom>
            <a:avLst/>
            <a:gdLst>
              <a:gd name="T0" fmla="*/ 2147483647 w 624"/>
              <a:gd name="T1" fmla="*/ 2147483647 h 228"/>
              <a:gd name="T2" fmla="*/ 2147483647 w 624"/>
              <a:gd name="T3" fmla="*/ 0 h 228"/>
              <a:gd name="T4" fmla="*/ 2147483647 w 624"/>
              <a:gd name="T5" fmla="*/ 2147483647 h 228"/>
              <a:gd name="T6" fmla="*/ 2147483647 w 624"/>
              <a:gd name="T7" fmla="*/ 2147483647 h 228"/>
              <a:gd name="T8" fmla="*/ 0 w 624"/>
              <a:gd name="T9" fmla="*/ 2147483647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228"/>
              <a:gd name="T17" fmla="*/ 624 w 624"/>
              <a:gd name="T18" fmla="*/ 228 h 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228">
                <a:moveTo>
                  <a:pt x="624" y="180"/>
                </a:moveTo>
                <a:cubicBezTo>
                  <a:pt x="576" y="37"/>
                  <a:pt x="509" y="23"/>
                  <a:pt x="372" y="0"/>
                </a:cubicBezTo>
                <a:cubicBezTo>
                  <a:pt x="300" y="4"/>
                  <a:pt x="228" y="5"/>
                  <a:pt x="156" y="12"/>
                </a:cubicBezTo>
                <a:cubicBezTo>
                  <a:pt x="96" y="18"/>
                  <a:pt x="62" y="94"/>
                  <a:pt x="24" y="132"/>
                </a:cubicBezTo>
                <a:cubicBezTo>
                  <a:pt x="16" y="164"/>
                  <a:pt x="0" y="228"/>
                  <a:pt x="0" y="22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Freeform 7"/>
          <p:cNvSpPr>
            <a:spLocks/>
          </p:cNvSpPr>
          <p:nvPr/>
        </p:nvSpPr>
        <p:spPr bwMode="auto">
          <a:xfrm>
            <a:off x="6686550" y="4229100"/>
            <a:ext cx="1143000" cy="552450"/>
          </a:xfrm>
          <a:custGeom>
            <a:avLst/>
            <a:gdLst>
              <a:gd name="T0" fmla="*/ 2147483647 w 720"/>
              <a:gd name="T1" fmla="*/ 0 h 348"/>
              <a:gd name="T2" fmla="*/ 2147483647 w 720"/>
              <a:gd name="T3" fmla="*/ 2147483647 h 348"/>
              <a:gd name="T4" fmla="*/ 2147483647 w 720"/>
              <a:gd name="T5" fmla="*/ 2147483647 h 348"/>
              <a:gd name="T6" fmla="*/ 2147483647 w 720"/>
              <a:gd name="T7" fmla="*/ 2147483647 h 348"/>
              <a:gd name="T8" fmla="*/ 2147483647 w 720"/>
              <a:gd name="T9" fmla="*/ 2147483647 h 348"/>
              <a:gd name="T10" fmla="*/ 2147483647 w 720"/>
              <a:gd name="T11" fmla="*/ 2147483647 h 348"/>
              <a:gd name="T12" fmla="*/ 0 w 720"/>
              <a:gd name="T13" fmla="*/ 2147483647 h 3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348"/>
              <a:gd name="T23" fmla="*/ 720 w 720"/>
              <a:gd name="T24" fmla="*/ 348 h 3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348">
                <a:moveTo>
                  <a:pt x="720" y="0"/>
                </a:moveTo>
                <a:cubicBezTo>
                  <a:pt x="705" y="122"/>
                  <a:pt x="708" y="118"/>
                  <a:pt x="636" y="204"/>
                </a:cubicBezTo>
                <a:cubicBezTo>
                  <a:pt x="627" y="215"/>
                  <a:pt x="623" y="231"/>
                  <a:pt x="612" y="240"/>
                </a:cubicBezTo>
                <a:cubicBezTo>
                  <a:pt x="598" y="251"/>
                  <a:pt x="581" y="257"/>
                  <a:pt x="564" y="264"/>
                </a:cubicBezTo>
                <a:cubicBezTo>
                  <a:pt x="541" y="273"/>
                  <a:pt x="492" y="288"/>
                  <a:pt x="492" y="288"/>
                </a:cubicBezTo>
                <a:cubicBezTo>
                  <a:pt x="117" y="275"/>
                  <a:pt x="204" y="348"/>
                  <a:pt x="48" y="192"/>
                </a:cubicBezTo>
                <a:cubicBezTo>
                  <a:pt x="34" y="149"/>
                  <a:pt x="0" y="84"/>
                  <a:pt x="0" y="36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Freeform 8"/>
          <p:cNvSpPr>
            <a:spLocks/>
          </p:cNvSpPr>
          <p:nvPr/>
        </p:nvSpPr>
        <p:spPr bwMode="auto">
          <a:xfrm>
            <a:off x="4343400" y="4324350"/>
            <a:ext cx="800100" cy="82550"/>
          </a:xfrm>
          <a:custGeom>
            <a:avLst/>
            <a:gdLst>
              <a:gd name="T0" fmla="*/ 0 w 504"/>
              <a:gd name="T1" fmla="*/ 2147483647 h 52"/>
              <a:gd name="T2" fmla="*/ 2147483647 w 504"/>
              <a:gd name="T3" fmla="*/ 0 h 52"/>
              <a:gd name="T4" fmla="*/ 2147483647 w 504"/>
              <a:gd name="T5" fmla="*/ 2147483647 h 52"/>
              <a:gd name="T6" fmla="*/ 0 60000 65536"/>
              <a:gd name="T7" fmla="*/ 0 60000 65536"/>
              <a:gd name="T8" fmla="*/ 0 60000 65536"/>
              <a:gd name="T9" fmla="*/ 0 w 504"/>
              <a:gd name="T10" fmla="*/ 0 h 52"/>
              <a:gd name="T11" fmla="*/ 504 w 504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" h="52">
                <a:moveTo>
                  <a:pt x="0" y="24"/>
                </a:moveTo>
                <a:cubicBezTo>
                  <a:pt x="85" y="52"/>
                  <a:pt x="168" y="17"/>
                  <a:pt x="252" y="0"/>
                </a:cubicBezTo>
                <a:cubicBezTo>
                  <a:pt x="336" y="4"/>
                  <a:pt x="504" y="12"/>
                  <a:pt x="504" y="1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Freeform 9"/>
          <p:cNvSpPr>
            <a:spLocks/>
          </p:cNvSpPr>
          <p:nvPr/>
        </p:nvSpPr>
        <p:spPr bwMode="auto">
          <a:xfrm>
            <a:off x="2266950" y="3733800"/>
            <a:ext cx="266700" cy="152400"/>
          </a:xfrm>
          <a:custGeom>
            <a:avLst/>
            <a:gdLst>
              <a:gd name="T0" fmla="*/ 2147483647 w 168"/>
              <a:gd name="T1" fmla="*/ 2147483647 h 96"/>
              <a:gd name="T2" fmla="*/ 2147483647 w 168"/>
              <a:gd name="T3" fmla="*/ 0 h 96"/>
              <a:gd name="T4" fmla="*/ 0 w 168"/>
              <a:gd name="T5" fmla="*/ 2147483647 h 96"/>
              <a:gd name="T6" fmla="*/ 0 60000 65536"/>
              <a:gd name="T7" fmla="*/ 0 60000 65536"/>
              <a:gd name="T8" fmla="*/ 0 60000 65536"/>
              <a:gd name="T9" fmla="*/ 0 w 168"/>
              <a:gd name="T10" fmla="*/ 0 h 96"/>
              <a:gd name="T11" fmla="*/ 168 w 16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96">
                <a:moveTo>
                  <a:pt x="168" y="96"/>
                </a:moveTo>
                <a:cubicBezTo>
                  <a:pt x="152" y="47"/>
                  <a:pt x="126" y="28"/>
                  <a:pt x="84" y="0"/>
                </a:cubicBezTo>
                <a:cubicBezTo>
                  <a:pt x="47" y="15"/>
                  <a:pt x="0" y="22"/>
                  <a:pt x="0" y="7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Freeform 10"/>
          <p:cNvSpPr>
            <a:spLocks/>
          </p:cNvSpPr>
          <p:nvPr/>
        </p:nvSpPr>
        <p:spPr bwMode="auto">
          <a:xfrm>
            <a:off x="1579563" y="3740150"/>
            <a:ext cx="306387" cy="127000"/>
          </a:xfrm>
          <a:custGeom>
            <a:avLst/>
            <a:gdLst>
              <a:gd name="T0" fmla="*/ 2147483647 w 193"/>
              <a:gd name="T1" fmla="*/ 2147483647 h 80"/>
              <a:gd name="T2" fmla="*/ 2147483647 w 193"/>
              <a:gd name="T3" fmla="*/ 2147483647 h 80"/>
              <a:gd name="T4" fmla="*/ 2147483647 w 193"/>
              <a:gd name="T5" fmla="*/ 2147483647 h 80"/>
              <a:gd name="T6" fmla="*/ 0 60000 65536"/>
              <a:gd name="T7" fmla="*/ 0 60000 65536"/>
              <a:gd name="T8" fmla="*/ 0 60000 65536"/>
              <a:gd name="T9" fmla="*/ 0 w 193"/>
              <a:gd name="T10" fmla="*/ 0 h 80"/>
              <a:gd name="T11" fmla="*/ 193 w 193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80">
                <a:moveTo>
                  <a:pt x="193" y="68"/>
                </a:moveTo>
                <a:cubicBezTo>
                  <a:pt x="91" y="0"/>
                  <a:pt x="150" y="17"/>
                  <a:pt x="13" y="32"/>
                </a:cubicBezTo>
                <a:cubicBezTo>
                  <a:pt x="0" y="72"/>
                  <a:pt x="1" y="55"/>
                  <a:pt x="1" y="8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Freeform 11"/>
          <p:cNvSpPr>
            <a:spLocks/>
          </p:cNvSpPr>
          <p:nvPr/>
        </p:nvSpPr>
        <p:spPr bwMode="auto">
          <a:xfrm>
            <a:off x="7381875" y="386715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Freeform 12"/>
          <p:cNvSpPr>
            <a:spLocks/>
          </p:cNvSpPr>
          <p:nvPr/>
        </p:nvSpPr>
        <p:spPr bwMode="auto">
          <a:xfrm>
            <a:off x="6781800" y="388620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4857750" y="3905250"/>
            <a:ext cx="228600" cy="1588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 flipV="1">
            <a:off x="4343400" y="3810000"/>
            <a:ext cx="209550" cy="95250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Freeform 23"/>
          <p:cNvSpPr>
            <a:spLocks/>
          </p:cNvSpPr>
          <p:nvPr/>
        </p:nvSpPr>
        <p:spPr bwMode="auto">
          <a:xfrm>
            <a:off x="428625" y="2724150"/>
            <a:ext cx="2886075" cy="2724150"/>
          </a:xfrm>
          <a:custGeom>
            <a:avLst/>
            <a:gdLst>
              <a:gd name="T0" fmla="*/ 2147483647 w 1818"/>
              <a:gd name="T1" fmla="*/ 2147483647 h 1716"/>
              <a:gd name="T2" fmla="*/ 2147483647 w 1818"/>
              <a:gd name="T3" fmla="*/ 2147483647 h 1716"/>
              <a:gd name="T4" fmla="*/ 2147483647 w 1818"/>
              <a:gd name="T5" fmla="*/ 2147483647 h 1716"/>
              <a:gd name="T6" fmla="*/ 2147483647 w 1818"/>
              <a:gd name="T7" fmla="*/ 2147483647 h 1716"/>
              <a:gd name="T8" fmla="*/ 2147483647 w 1818"/>
              <a:gd name="T9" fmla="*/ 2147483647 h 1716"/>
              <a:gd name="T10" fmla="*/ 2147483647 w 1818"/>
              <a:gd name="T11" fmla="*/ 2147483647 h 1716"/>
              <a:gd name="T12" fmla="*/ 2147483647 w 1818"/>
              <a:gd name="T13" fmla="*/ 2147483647 h 1716"/>
              <a:gd name="T14" fmla="*/ 2147483647 w 1818"/>
              <a:gd name="T15" fmla="*/ 2147483647 h 1716"/>
              <a:gd name="T16" fmla="*/ 2147483647 w 1818"/>
              <a:gd name="T17" fmla="*/ 2147483647 h 1716"/>
              <a:gd name="T18" fmla="*/ 2147483647 w 1818"/>
              <a:gd name="T19" fmla="*/ 2147483647 h 1716"/>
              <a:gd name="T20" fmla="*/ 2147483647 w 1818"/>
              <a:gd name="T21" fmla="*/ 2147483647 h 1716"/>
              <a:gd name="T22" fmla="*/ 2147483647 w 1818"/>
              <a:gd name="T23" fmla="*/ 2147483647 h 1716"/>
              <a:gd name="T24" fmla="*/ 2147483647 w 1818"/>
              <a:gd name="T25" fmla="*/ 2147483647 h 1716"/>
              <a:gd name="T26" fmla="*/ 2147483647 w 1818"/>
              <a:gd name="T27" fmla="*/ 2147483647 h 1716"/>
              <a:gd name="T28" fmla="*/ 2147483647 w 1818"/>
              <a:gd name="T29" fmla="*/ 2147483647 h 1716"/>
              <a:gd name="T30" fmla="*/ 2147483647 w 1818"/>
              <a:gd name="T31" fmla="*/ 2147483647 h 1716"/>
              <a:gd name="T32" fmla="*/ 2147483647 w 1818"/>
              <a:gd name="T33" fmla="*/ 2147483647 h 1716"/>
              <a:gd name="T34" fmla="*/ 2147483647 w 1818"/>
              <a:gd name="T35" fmla="*/ 2147483647 h 1716"/>
              <a:gd name="T36" fmla="*/ 2147483647 w 1818"/>
              <a:gd name="T37" fmla="*/ 2147483647 h 1716"/>
              <a:gd name="T38" fmla="*/ 2147483647 w 1818"/>
              <a:gd name="T39" fmla="*/ 2147483647 h 1716"/>
              <a:gd name="T40" fmla="*/ 2147483647 w 1818"/>
              <a:gd name="T41" fmla="*/ 2147483647 h 1716"/>
              <a:gd name="T42" fmla="*/ 2147483647 w 1818"/>
              <a:gd name="T43" fmla="*/ 2147483647 h 1716"/>
              <a:gd name="T44" fmla="*/ 2147483647 w 1818"/>
              <a:gd name="T45" fmla="*/ 2147483647 h 1716"/>
              <a:gd name="T46" fmla="*/ 2147483647 w 1818"/>
              <a:gd name="T47" fmla="*/ 0 h 1716"/>
              <a:gd name="T48" fmla="*/ 2147483647 w 1818"/>
              <a:gd name="T49" fmla="*/ 2147483647 h 1716"/>
              <a:gd name="T50" fmla="*/ 2147483647 w 1818"/>
              <a:gd name="T51" fmla="*/ 2147483647 h 1716"/>
              <a:gd name="T52" fmla="*/ 2147483647 w 1818"/>
              <a:gd name="T53" fmla="*/ 2147483647 h 1716"/>
              <a:gd name="T54" fmla="*/ 2147483647 w 1818"/>
              <a:gd name="T55" fmla="*/ 2147483647 h 1716"/>
              <a:gd name="T56" fmla="*/ 2147483647 w 1818"/>
              <a:gd name="T57" fmla="*/ 2147483647 h 1716"/>
              <a:gd name="T58" fmla="*/ 2147483647 w 1818"/>
              <a:gd name="T59" fmla="*/ 2147483647 h 1716"/>
              <a:gd name="T60" fmla="*/ 2147483647 w 1818"/>
              <a:gd name="T61" fmla="*/ 2147483647 h 171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18"/>
              <a:gd name="T94" fmla="*/ 0 h 1716"/>
              <a:gd name="T95" fmla="*/ 1818 w 1818"/>
              <a:gd name="T96" fmla="*/ 1716 h 171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18" h="1716">
                <a:moveTo>
                  <a:pt x="18" y="696"/>
                </a:moveTo>
                <a:cubicBezTo>
                  <a:pt x="26" y="842"/>
                  <a:pt x="0" y="898"/>
                  <a:pt x="66" y="996"/>
                </a:cubicBezTo>
                <a:cubicBezTo>
                  <a:pt x="79" y="1048"/>
                  <a:pt x="103" y="1081"/>
                  <a:pt x="126" y="1128"/>
                </a:cubicBezTo>
                <a:cubicBezTo>
                  <a:pt x="152" y="1180"/>
                  <a:pt x="120" y="1154"/>
                  <a:pt x="162" y="1212"/>
                </a:cubicBezTo>
                <a:cubicBezTo>
                  <a:pt x="172" y="1226"/>
                  <a:pt x="187" y="1235"/>
                  <a:pt x="198" y="1248"/>
                </a:cubicBezTo>
                <a:cubicBezTo>
                  <a:pt x="310" y="1382"/>
                  <a:pt x="107" y="1159"/>
                  <a:pt x="258" y="1332"/>
                </a:cubicBezTo>
                <a:cubicBezTo>
                  <a:pt x="336" y="1421"/>
                  <a:pt x="275" y="1348"/>
                  <a:pt x="342" y="1404"/>
                </a:cubicBezTo>
                <a:cubicBezTo>
                  <a:pt x="396" y="1449"/>
                  <a:pt x="441" y="1501"/>
                  <a:pt x="510" y="1524"/>
                </a:cubicBezTo>
                <a:cubicBezTo>
                  <a:pt x="661" y="1637"/>
                  <a:pt x="840" y="1695"/>
                  <a:pt x="1026" y="1716"/>
                </a:cubicBezTo>
                <a:cubicBezTo>
                  <a:pt x="1166" y="1709"/>
                  <a:pt x="1281" y="1711"/>
                  <a:pt x="1410" y="1668"/>
                </a:cubicBezTo>
                <a:cubicBezTo>
                  <a:pt x="1418" y="1656"/>
                  <a:pt x="1425" y="1643"/>
                  <a:pt x="1434" y="1632"/>
                </a:cubicBezTo>
                <a:cubicBezTo>
                  <a:pt x="1445" y="1619"/>
                  <a:pt x="1460" y="1610"/>
                  <a:pt x="1470" y="1596"/>
                </a:cubicBezTo>
                <a:cubicBezTo>
                  <a:pt x="1496" y="1561"/>
                  <a:pt x="1516" y="1523"/>
                  <a:pt x="1542" y="1488"/>
                </a:cubicBezTo>
                <a:cubicBezTo>
                  <a:pt x="1556" y="1431"/>
                  <a:pt x="1580" y="1377"/>
                  <a:pt x="1590" y="1320"/>
                </a:cubicBezTo>
                <a:cubicBezTo>
                  <a:pt x="1604" y="1234"/>
                  <a:pt x="1622" y="1164"/>
                  <a:pt x="1650" y="1080"/>
                </a:cubicBezTo>
                <a:cubicBezTo>
                  <a:pt x="1656" y="1063"/>
                  <a:pt x="1668" y="1049"/>
                  <a:pt x="1674" y="1032"/>
                </a:cubicBezTo>
                <a:cubicBezTo>
                  <a:pt x="1681" y="1013"/>
                  <a:pt x="1687" y="968"/>
                  <a:pt x="1698" y="948"/>
                </a:cubicBezTo>
                <a:cubicBezTo>
                  <a:pt x="1712" y="923"/>
                  <a:pt x="1746" y="876"/>
                  <a:pt x="1746" y="876"/>
                </a:cubicBezTo>
                <a:cubicBezTo>
                  <a:pt x="1767" y="791"/>
                  <a:pt x="1797" y="709"/>
                  <a:pt x="1818" y="624"/>
                </a:cubicBezTo>
                <a:cubicBezTo>
                  <a:pt x="1814" y="540"/>
                  <a:pt x="1816" y="455"/>
                  <a:pt x="1806" y="372"/>
                </a:cubicBezTo>
                <a:cubicBezTo>
                  <a:pt x="1798" y="307"/>
                  <a:pt x="1701" y="192"/>
                  <a:pt x="1638" y="168"/>
                </a:cubicBezTo>
                <a:cubicBezTo>
                  <a:pt x="1396" y="77"/>
                  <a:pt x="1591" y="154"/>
                  <a:pt x="1374" y="96"/>
                </a:cubicBezTo>
                <a:cubicBezTo>
                  <a:pt x="1339" y="87"/>
                  <a:pt x="1313" y="56"/>
                  <a:pt x="1278" y="48"/>
                </a:cubicBezTo>
                <a:cubicBezTo>
                  <a:pt x="1183" y="26"/>
                  <a:pt x="1054" y="14"/>
                  <a:pt x="954" y="0"/>
                </a:cubicBezTo>
                <a:cubicBezTo>
                  <a:pt x="575" y="15"/>
                  <a:pt x="730" y="9"/>
                  <a:pt x="474" y="60"/>
                </a:cubicBezTo>
                <a:cubicBezTo>
                  <a:pt x="414" y="105"/>
                  <a:pt x="390" y="164"/>
                  <a:pt x="330" y="204"/>
                </a:cubicBezTo>
                <a:cubicBezTo>
                  <a:pt x="301" y="247"/>
                  <a:pt x="257" y="277"/>
                  <a:pt x="234" y="324"/>
                </a:cubicBezTo>
                <a:cubicBezTo>
                  <a:pt x="228" y="335"/>
                  <a:pt x="228" y="349"/>
                  <a:pt x="222" y="360"/>
                </a:cubicBezTo>
                <a:cubicBezTo>
                  <a:pt x="212" y="377"/>
                  <a:pt x="196" y="391"/>
                  <a:pt x="186" y="408"/>
                </a:cubicBezTo>
                <a:cubicBezTo>
                  <a:pt x="157" y="461"/>
                  <a:pt x="146" y="511"/>
                  <a:pt x="114" y="564"/>
                </a:cubicBezTo>
                <a:cubicBezTo>
                  <a:pt x="56" y="796"/>
                  <a:pt x="66" y="1049"/>
                  <a:pt x="66" y="1284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1295400"/>
            <a:ext cx="8421688" cy="798513"/>
          </a:xfrm>
        </p:spPr>
        <p:txBody>
          <a:bodyPr/>
          <a:lstStyle/>
          <a:p>
            <a:r>
              <a:rPr lang="en-US" altLang="en-US" dirty="0" smtClean="0"/>
              <a:t>Soliciting Client Feedback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12192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38100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6400800" y="3276600"/>
            <a:ext cx="1676400" cy="1676400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solidFill>
                <a:schemeClr val="bg2"/>
              </a:solidFill>
              <a:latin typeface="Times New Roman" charset="0"/>
            </a:endParaRPr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1600200" y="4191000"/>
            <a:ext cx="990600" cy="361950"/>
          </a:xfrm>
          <a:custGeom>
            <a:avLst/>
            <a:gdLst>
              <a:gd name="T0" fmla="*/ 2147483647 w 624"/>
              <a:gd name="T1" fmla="*/ 2147483647 h 228"/>
              <a:gd name="T2" fmla="*/ 2147483647 w 624"/>
              <a:gd name="T3" fmla="*/ 0 h 228"/>
              <a:gd name="T4" fmla="*/ 2147483647 w 624"/>
              <a:gd name="T5" fmla="*/ 2147483647 h 228"/>
              <a:gd name="T6" fmla="*/ 2147483647 w 624"/>
              <a:gd name="T7" fmla="*/ 2147483647 h 228"/>
              <a:gd name="T8" fmla="*/ 0 w 624"/>
              <a:gd name="T9" fmla="*/ 2147483647 h 2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4"/>
              <a:gd name="T16" fmla="*/ 0 h 228"/>
              <a:gd name="T17" fmla="*/ 624 w 624"/>
              <a:gd name="T18" fmla="*/ 228 h 2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4" h="228">
                <a:moveTo>
                  <a:pt x="624" y="180"/>
                </a:moveTo>
                <a:cubicBezTo>
                  <a:pt x="576" y="37"/>
                  <a:pt x="509" y="23"/>
                  <a:pt x="372" y="0"/>
                </a:cubicBezTo>
                <a:cubicBezTo>
                  <a:pt x="300" y="4"/>
                  <a:pt x="228" y="5"/>
                  <a:pt x="156" y="12"/>
                </a:cubicBezTo>
                <a:cubicBezTo>
                  <a:pt x="96" y="18"/>
                  <a:pt x="62" y="94"/>
                  <a:pt x="24" y="132"/>
                </a:cubicBezTo>
                <a:cubicBezTo>
                  <a:pt x="16" y="164"/>
                  <a:pt x="0" y="228"/>
                  <a:pt x="0" y="22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6686550" y="4229100"/>
            <a:ext cx="1143000" cy="552450"/>
          </a:xfrm>
          <a:custGeom>
            <a:avLst/>
            <a:gdLst>
              <a:gd name="T0" fmla="*/ 2147483647 w 720"/>
              <a:gd name="T1" fmla="*/ 0 h 348"/>
              <a:gd name="T2" fmla="*/ 2147483647 w 720"/>
              <a:gd name="T3" fmla="*/ 2147483647 h 348"/>
              <a:gd name="T4" fmla="*/ 2147483647 w 720"/>
              <a:gd name="T5" fmla="*/ 2147483647 h 348"/>
              <a:gd name="T6" fmla="*/ 2147483647 w 720"/>
              <a:gd name="T7" fmla="*/ 2147483647 h 348"/>
              <a:gd name="T8" fmla="*/ 2147483647 w 720"/>
              <a:gd name="T9" fmla="*/ 2147483647 h 348"/>
              <a:gd name="T10" fmla="*/ 2147483647 w 720"/>
              <a:gd name="T11" fmla="*/ 2147483647 h 348"/>
              <a:gd name="T12" fmla="*/ 0 w 720"/>
              <a:gd name="T13" fmla="*/ 2147483647 h 34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20"/>
              <a:gd name="T22" fmla="*/ 0 h 348"/>
              <a:gd name="T23" fmla="*/ 720 w 720"/>
              <a:gd name="T24" fmla="*/ 348 h 34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20" h="348">
                <a:moveTo>
                  <a:pt x="720" y="0"/>
                </a:moveTo>
                <a:cubicBezTo>
                  <a:pt x="705" y="122"/>
                  <a:pt x="708" y="118"/>
                  <a:pt x="636" y="204"/>
                </a:cubicBezTo>
                <a:cubicBezTo>
                  <a:pt x="627" y="215"/>
                  <a:pt x="623" y="231"/>
                  <a:pt x="612" y="240"/>
                </a:cubicBezTo>
                <a:cubicBezTo>
                  <a:pt x="598" y="251"/>
                  <a:pt x="581" y="257"/>
                  <a:pt x="564" y="264"/>
                </a:cubicBezTo>
                <a:cubicBezTo>
                  <a:pt x="541" y="273"/>
                  <a:pt x="492" y="288"/>
                  <a:pt x="492" y="288"/>
                </a:cubicBezTo>
                <a:cubicBezTo>
                  <a:pt x="117" y="275"/>
                  <a:pt x="204" y="348"/>
                  <a:pt x="48" y="192"/>
                </a:cubicBezTo>
                <a:cubicBezTo>
                  <a:pt x="34" y="149"/>
                  <a:pt x="0" y="84"/>
                  <a:pt x="0" y="36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4343400" y="4324350"/>
            <a:ext cx="800100" cy="82550"/>
          </a:xfrm>
          <a:custGeom>
            <a:avLst/>
            <a:gdLst>
              <a:gd name="T0" fmla="*/ 0 w 504"/>
              <a:gd name="T1" fmla="*/ 2147483647 h 52"/>
              <a:gd name="T2" fmla="*/ 2147483647 w 504"/>
              <a:gd name="T3" fmla="*/ 0 h 52"/>
              <a:gd name="T4" fmla="*/ 2147483647 w 504"/>
              <a:gd name="T5" fmla="*/ 2147483647 h 52"/>
              <a:gd name="T6" fmla="*/ 0 60000 65536"/>
              <a:gd name="T7" fmla="*/ 0 60000 65536"/>
              <a:gd name="T8" fmla="*/ 0 60000 65536"/>
              <a:gd name="T9" fmla="*/ 0 w 504"/>
              <a:gd name="T10" fmla="*/ 0 h 52"/>
              <a:gd name="T11" fmla="*/ 504 w 504"/>
              <a:gd name="T12" fmla="*/ 52 h 5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4" h="52">
                <a:moveTo>
                  <a:pt x="0" y="24"/>
                </a:moveTo>
                <a:cubicBezTo>
                  <a:pt x="85" y="52"/>
                  <a:pt x="168" y="17"/>
                  <a:pt x="252" y="0"/>
                </a:cubicBezTo>
                <a:cubicBezTo>
                  <a:pt x="336" y="4"/>
                  <a:pt x="504" y="12"/>
                  <a:pt x="504" y="1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2266950" y="3733800"/>
            <a:ext cx="266700" cy="152400"/>
          </a:xfrm>
          <a:custGeom>
            <a:avLst/>
            <a:gdLst>
              <a:gd name="T0" fmla="*/ 2147483647 w 168"/>
              <a:gd name="T1" fmla="*/ 2147483647 h 96"/>
              <a:gd name="T2" fmla="*/ 2147483647 w 168"/>
              <a:gd name="T3" fmla="*/ 0 h 96"/>
              <a:gd name="T4" fmla="*/ 0 w 168"/>
              <a:gd name="T5" fmla="*/ 2147483647 h 96"/>
              <a:gd name="T6" fmla="*/ 0 60000 65536"/>
              <a:gd name="T7" fmla="*/ 0 60000 65536"/>
              <a:gd name="T8" fmla="*/ 0 60000 65536"/>
              <a:gd name="T9" fmla="*/ 0 w 168"/>
              <a:gd name="T10" fmla="*/ 0 h 96"/>
              <a:gd name="T11" fmla="*/ 168 w 168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" h="96">
                <a:moveTo>
                  <a:pt x="168" y="96"/>
                </a:moveTo>
                <a:cubicBezTo>
                  <a:pt x="152" y="47"/>
                  <a:pt x="126" y="28"/>
                  <a:pt x="84" y="0"/>
                </a:cubicBezTo>
                <a:cubicBezTo>
                  <a:pt x="47" y="15"/>
                  <a:pt x="0" y="22"/>
                  <a:pt x="0" y="72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1579563" y="3740150"/>
            <a:ext cx="306387" cy="127000"/>
          </a:xfrm>
          <a:custGeom>
            <a:avLst/>
            <a:gdLst>
              <a:gd name="T0" fmla="*/ 2147483647 w 193"/>
              <a:gd name="T1" fmla="*/ 2147483647 h 80"/>
              <a:gd name="T2" fmla="*/ 2147483647 w 193"/>
              <a:gd name="T3" fmla="*/ 2147483647 h 80"/>
              <a:gd name="T4" fmla="*/ 2147483647 w 193"/>
              <a:gd name="T5" fmla="*/ 2147483647 h 80"/>
              <a:gd name="T6" fmla="*/ 0 60000 65536"/>
              <a:gd name="T7" fmla="*/ 0 60000 65536"/>
              <a:gd name="T8" fmla="*/ 0 60000 65536"/>
              <a:gd name="T9" fmla="*/ 0 w 193"/>
              <a:gd name="T10" fmla="*/ 0 h 80"/>
              <a:gd name="T11" fmla="*/ 193 w 193"/>
              <a:gd name="T12" fmla="*/ 80 h 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3" h="80">
                <a:moveTo>
                  <a:pt x="193" y="68"/>
                </a:moveTo>
                <a:cubicBezTo>
                  <a:pt x="91" y="0"/>
                  <a:pt x="150" y="17"/>
                  <a:pt x="13" y="32"/>
                </a:cubicBezTo>
                <a:cubicBezTo>
                  <a:pt x="0" y="72"/>
                  <a:pt x="1" y="55"/>
                  <a:pt x="1" y="8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7381875" y="386715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6781800" y="3886200"/>
            <a:ext cx="346075" cy="193675"/>
          </a:xfrm>
          <a:custGeom>
            <a:avLst/>
            <a:gdLst>
              <a:gd name="T0" fmla="*/ 2147483647 w 218"/>
              <a:gd name="T1" fmla="*/ 0 h 122"/>
              <a:gd name="T2" fmla="*/ 2147483647 w 218"/>
              <a:gd name="T3" fmla="*/ 2147483647 h 122"/>
              <a:gd name="T4" fmla="*/ 2147483647 w 218"/>
              <a:gd name="T5" fmla="*/ 2147483647 h 122"/>
              <a:gd name="T6" fmla="*/ 0 60000 65536"/>
              <a:gd name="T7" fmla="*/ 0 60000 65536"/>
              <a:gd name="T8" fmla="*/ 0 60000 65536"/>
              <a:gd name="T9" fmla="*/ 0 w 218"/>
              <a:gd name="T10" fmla="*/ 0 h 122"/>
              <a:gd name="T11" fmla="*/ 218 w 218"/>
              <a:gd name="T12" fmla="*/ 122 h 1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8" h="122">
                <a:moveTo>
                  <a:pt x="198" y="0"/>
                </a:moveTo>
                <a:cubicBezTo>
                  <a:pt x="218" y="60"/>
                  <a:pt x="215" y="73"/>
                  <a:pt x="162" y="108"/>
                </a:cubicBezTo>
                <a:cubicBezTo>
                  <a:pt x="0" y="90"/>
                  <a:pt x="92" y="122"/>
                  <a:pt x="18" y="48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4857750" y="3905250"/>
            <a:ext cx="228600" cy="1588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 flipV="1">
            <a:off x="4343400" y="3810000"/>
            <a:ext cx="209550" cy="95250"/>
          </a:xfrm>
          <a:custGeom>
            <a:avLst/>
            <a:gdLst>
              <a:gd name="T0" fmla="*/ 2147483647 w 144"/>
              <a:gd name="T1" fmla="*/ 0 h 1"/>
              <a:gd name="T2" fmla="*/ 0 w 144"/>
              <a:gd name="T3" fmla="*/ 0 h 1"/>
              <a:gd name="T4" fmla="*/ 0 60000 65536"/>
              <a:gd name="T5" fmla="*/ 0 60000 65536"/>
              <a:gd name="T6" fmla="*/ 0 w 144"/>
              <a:gd name="T7" fmla="*/ 0 h 1"/>
              <a:gd name="T8" fmla="*/ 144 w 144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1">
                <a:moveTo>
                  <a:pt x="144" y="0"/>
                </a:moveTo>
                <a:cubicBezTo>
                  <a:pt x="96" y="0"/>
                  <a:pt x="48" y="0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1924050" y="4667250"/>
            <a:ext cx="438150" cy="628650"/>
          </a:xfrm>
          <a:custGeom>
            <a:avLst/>
            <a:gdLst>
              <a:gd name="T0" fmla="*/ 0 w 276"/>
              <a:gd name="T1" fmla="*/ 0 h 396"/>
              <a:gd name="T2" fmla="*/ 2147483647 w 276"/>
              <a:gd name="T3" fmla="*/ 2147483647 h 396"/>
              <a:gd name="T4" fmla="*/ 2147483647 w 276"/>
              <a:gd name="T5" fmla="*/ 2147483647 h 396"/>
              <a:gd name="T6" fmla="*/ 2147483647 w 276"/>
              <a:gd name="T7" fmla="*/ 2147483647 h 396"/>
              <a:gd name="T8" fmla="*/ 2147483647 w 276"/>
              <a:gd name="T9" fmla="*/ 2147483647 h 396"/>
              <a:gd name="T10" fmla="*/ 2147483647 w 276"/>
              <a:gd name="T11" fmla="*/ 2147483647 h 396"/>
              <a:gd name="T12" fmla="*/ 2147483647 w 276"/>
              <a:gd name="T13" fmla="*/ 2147483647 h 396"/>
              <a:gd name="T14" fmla="*/ 2147483647 w 276"/>
              <a:gd name="T15" fmla="*/ 2147483647 h 396"/>
              <a:gd name="T16" fmla="*/ 2147483647 w 276"/>
              <a:gd name="T17" fmla="*/ 2147483647 h 396"/>
              <a:gd name="T18" fmla="*/ 2147483647 w 276"/>
              <a:gd name="T19" fmla="*/ 2147483647 h 396"/>
              <a:gd name="T20" fmla="*/ 2147483647 w 276"/>
              <a:gd name="T21" fmla="*/ 2147483647 h 396"/>
              <a:gd name="T22" fmla="*/ 2147483647 w 276"/>
              <a:gd name="T23" fmla="*/ 2147483647 h 396"/>
              <a:gd name="T24" fmla="*/ 2147483647 w 276"/>
              <a:gd name="T25" fmla="*/ 2147483647 h 39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76"/>
              <a:gd name="T40" fmla="*/ 0 h 396"/>
              <a:gd name="T41" fmla="*/ 276 w 276"/>
              <a:gd name="T42" fmla="*/ 396 h 39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76" h="396">
                <a:moveTo>
                  <a:pt x="0" y="0"/>
                </a:moveTo>
                <a:cubicBezTo>
                  <a:pt x="32" y="127"/>
                  <a:pt x="71" y="239"/>
                  <a:pt x="144" y="348"/>
                </a:cubicBezTo>
                <a:cubicBezTo>
                  <a:pt x="128" y="284"/>
                  <a:pt x="112" y="220"/>
                  <a:pt x="96" y="156"/>
                </a:cubicBezTo>
                <a:cubicBezTo>
                  <a:pt x="93" y="142"/>
                  <a:pt x="78" y="133"/>
                  <a:pt x="72" y="120"/>
                </a:cubicBezTo>
                <a:cubicBezTo>
                  <a:pt x="66" y="109"/>
                  <a:pt x="60" y="71"/>
                  <a:pt x="60" y="84"/>
                </a:cubicBezTo>
                <a:cubicBezTo>
                  <a:pt x="60" y="192"/>
                  <a:pt x="161" y="243"/>
                  <a:pt x="192" y="336"/>
                </a:cubicBezTo>
                <a:cubicBezTo>
                  <a:pt x="182" y="250"/>
                  <a:pt x="167" y="169"/>
                  <a:pt x="156" y="84"/>
                </a:cubicBezTo>
                <a:cubicBezTo>
                  <a:pt x="135" y="189"/>
                  <a:pt x="151" y="292"/>
                  <a:pt x="168" y="396"/>
                </a:cubicBezTo>
                <a:cubicBezTo>
                  <a:pt x="172" y="384"/>
                  <a:pt x="179" y="373"/>
                  <a:pt x="180" y="360"/>
                </a:cubicBezTo>
                <a:cubicBezTo>
                  <a:pt x="187" y="276"/>
                  <a:pt x="173" y="190"/>
                  <a:pt x="192" y="108"/>
                </a:cubicBezTo>
                <a:cubicBezTo>
                  <a:pt x="199" y="76"/>
                  <a:pt x="208" y="172"/>
                  <a:pt x="216" y="204"/>
                </a:cubicBezTo>
                <a:cubicBezTo>
                  <a:pt x="233" y="273"/>
                  <a:pt x="244" y="332"/>
                  <a:pt x="276" y="396"/>
                </a:cubicBezTo>
                <a:cubicBezTo>
                  <a:pt x="265" y="284"/>
                  <a:pt x="228" y="172"/>
                  <a:pt x="228" y="60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Freeform 16"/>
          <p:cNvSpPr>
            <a:spLocks/>
          </p:cNvSpPr>
          <p:nvPr/>
        </p:nvSpPr>
        <p:spPr bwMode="auto">
          <a:xfrm>
            <a:off x="1447800" y="3371850"/>
            <a:ext cx="379413" cy="239713"/>
          </a:xfrm>
          <a:custGeom>
            <a:avLst/>
            <a:gdLst>
              <a:gd name="T0" fmla="*/ 0 w 239"/>
              <a:gd name="T1" fmla="*/ 0 h 151"/>
              <a:gd name="T2" fmla="*/ 2147483647 w 239"/>
              <a:gd name="T3" fmla="*/ 2147483647 h 151"/>
              <a:gd name="T4" fmla="*/ 2147483647 w 239"/>
              <a:gd name="T5" fmla="*/ 2147483647 h 151"/>
              <a:gd name="T6" fmla="*/ 2147483647 w 239"/>
              <a:gd name="T7" fmla="*/ 2147483647 h 151"/>
              <a:gd name="T8" fmla="*/ 2147483647 w 239"/>
              <a:gd name="T9" fmla="*/ 2147483647 h 151"/>
              <a:gd name="T10" fmla="*/ 0 w 239"/>
              <a:gd name="T11" fmla="*/ 0 h 1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9"/>
              <a:gd name="T19" fmla="*/ 0 h 151"/>
              <a:gd name="T20" fmla="*/ 239 w 239"/>
              <a:gd name="T21" fmla="*/ 151 h 15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9" h="151">
                <a:moveTo>
                  <a:pt x="0" y="0"/>
                </a:moveTo>
                <a:cubicBezTo>
                  <a:pt x="73" y="55"/>
                  <a:pt x="152" y="93"/>
                  <a:pt x="228" y="144"/>
                </a:cubicBezTo>
                <a:cubicBezTo>
                  <a:pt x="239" y="151"/>
                  <a:pt x="203" y="138"/>
                  <a:pt x="192" y="132"/>
                </a:cubicBezTo>
                <a:cubicBezTo>
                  <a:pt x="179" y="126"/>
                  <a:pt x="169" y="114"/>
                  <a:pt x="156" y="108"/>
                </a:cubicBezTo>
                <a:cubicBezTo>
                  <a:pt x="122" y="91"/>
                  <a:pt x="35" y="65"/>
                  <a:pt x="12" y="36"/>
                </a:cubicBezTo>
                <a:cubicBezTo>
                  <a:pt x="4" y="26"/>
                  <a:pt x="4" y="12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Freeform 17"/>
          <p:cNvSpPr>
            <a:spLocks/>
          </p:cNvSpPr>
          <p:nvPr/>
        </p:nvSpPr>
        <p:spPr bwMode="auto">
          <a:xfrm>
            <a:off x="2247900" y="3314700"/>
            <a:ext cx="361950" cy="323850"/>
          </a:xfrm>
          <a:custGeom>
            <a:avLst/>
            <a:gdLst>
              <a:gd name="T0" fmla="*/ 0 w 228"/>
              <a:gd name="T1" fmla="*/ 2147483647 h 204"/>
              <a:gd name="T2" fmla="*/ 2147483647 w 228"/>
              <a:gd name="T3" fmla="*/ 2147483647 h 204"/>
              <a:gd name="T4" fmla="*/ 2147483647 w 228"/>
              <a:gd name="T5" fmla="*/ 2147483647 h 204"/>
              <a:gd name="T6" fmla="*/ 2147483647 w 228"/>
              <a:gd name="T7" fmla="*/ 2147483647 h 204"/>
              <a:gd name="T8" fmla="*/ 2147483647 w 228"/>
              <a:gd name="T9" fmla="*/ 0 h 2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04"/>
              <a:gd name="T17" fmla="*/ 228 w 228"/>
              <a:gd name="T18" fmla="*/ 204 h 2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04">
                <a:moveTo>
                  <a:pt x="0" y="204"/>
                </a:moveTo>
                <a:cubicBezTo>
                  <a:pt x="12" y="200"/>
                  <a:pt x="29" y="203"/>
                  <a:pt x="36" y="192"/>
                </a:cubicBezTo>
                <a:cubicBezTo>
                  <a:pt x="62" y="153"/>
                  <a:pt x="35" y="92"/>
                  <a:pt x="60" y="168"/>
                </a:cubicBezTo>
                <a:cubicBezTo>
                  <a:pt x="79" y="111"/>
                  <a:pt x="100" y="124"/>
                  <a:pt x="156" y="96"/>
                </a:cubicBezTo>
                <a:cubicBezTo>
                  <a:pt x="174" y="23"/>
                  <a:pt x="180" y="48"/>
                  <a:pt x="228" y="0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Freeform 18"/>
          <p:cNvSpPr>
            <a:spLocks/>
          </p:cNvSpPr>
          <p:nvPr/>
        </p:nvSpPr>
        <p:spPr bwMode="auto">
          <a:xfrm>
            <a:off x="914400" y="3276600"/>
            <a:ext cx="476250" cy="533400"/>
          </a:xfrm>
          <a:custGeom>
            <a:avLst/>
            <a:gdLst>
              <a:gd name="T0" fmla="*/ 2147483647 w 300"/>
              <a:gd name="T1" fmla="*/ 2147483647 h 336"/>
              <a:gd name="T2" fmla="*/ 2147483647 w 300"/>
              <a:gd name="T3" fmla="*/ 0 h 336"/>
              <a:gd name="T4" fmla="*/ 0 w 300"/>
              <a:gd name="T5" fmla="*/ 2147483647 h 336"/>
              <a:gd name="T6" fmla="*/ 2147483647 w 300"/>
              <a:gd name="T7" fmla="*/ 2147483647 h 336"/>
              <a:gd name="T8" fmla="*/ 2147483647 w 300"/>
              <a:gd name="T9" fmla="*/ 2147483647 h 336"/>
              <a:gd name="T10" fmla="*/ 2147483647 w 300"/>
              <a:gd name="T11" fmla="*/ 2147483647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00"/>
              <a:gd name="T19" fmla="*/ 0 h 336"/>
              <a:gd name="T20" fmla="*/ 300 w 300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00" h="336">
                <a:moveTo>
                  <a:pt x="300" y="228"/>
                </a:moveTo>
                <a:cubicBezTo>
                  <a:pt x="190" y="191"/>
                  <a:pt x="76" y="96"/>
                  <a:pt x="12" y="0"/>
                </a:cubicBezTo>
                <a:cubicBezTo>
                  <a:pt x="8" y="12"/>
                  <a:pt x="0" y="23"/>
                  <a:pt x="0" y="36"/>
                </a:cubicBezTo>
                <a:cubicBezTo>
                  <a:pt x="0" y="68"/>
                  <a:pt x="53" y="134"/>
                  <a:pt x="60" y="144"/>
                </a:cubicBezTo>
                <a:cubicBezTo>
                  <a:pt x="90" y="189"/>
                  <a:pt x="161" y="240"/>
                  <a:pt x="204" y="276"/>
                </a:cubicBezTo>
                <a:cubicBezTo>
                  <a:pt x="222" y="291"/>
                  <a:pt x="268" y="336"/>
                  <a:pt x="288" y="336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2838450" y="3352800"/>
            <a:ext cx="358775" cy="647700"/>
          </a:xfrm>
          <a:custGeom>
            <a:avLst/>
            <a:gdLst>
              <a:gd name="T0" fmla="*/ 0 w 226"/>
              <a:gd name="T1" fmla="*/ 2147483647 h 408"/>
              <a:gd name="T2" fmla="*/ 2147483647 w 226"/>
              <a:gd name="T3" fmla="*/ 2147483647 h 408"/>
              <a:gd name="T4" fmla="*/ 2147483647 w 226"/>
              <a:gd name="T5" fmla="*/ 2147483647 h 408"/>
              <a:gd name="T6" fmla="*/ 2147483647 w 226"/>
              <a:gd name="T7" fmla="*/ 0 h 408"/>
              <a:gd name="T8" fmla="*/ 2147483647 w 226"/>
              <a:gd name="T9" fmla="*/ 2147483647 h 4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6"/>
              <a:gd name="T16" fmla="*/ 0 h 408"/>
              <a:gd name="T17" fmla="*/ 226 w 226"/>
              <a:gd name="T18" fmla="*/ 408 h 4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6" h="408">
                <a:moveTo>
                  <a:pt x="0" y="252"/>
                </a:moveTo>
                <a:cubicBezTo>
                  <a:pt x="50" y="202"/>
                  <a:pt x="74" y="139"/>
                  <a:pt x="96" y="72"/>
                </a:cubicBezTo>
                <a:cubicBezTo>
                  <a:pt x="100" y="60"/>
                  <a:pt x="104" y="48"/>
                  <a:pt x="108" y="36"/>
                </a:cubicBezTo>
                <a:cubicBezTo>
                  <a:pt x="112" y="24"/>
                  <a:pt x="120" y="0"/>
                  <a:pt x="120" y="0"/>
                </a:cubicBezTo>
                <a:cubicBezTo>
                  <a:pt x="226" y="106"/>
                  <a:pt x="179" y="343"/>
                  <a:pt x="48" y="408"/>
                </a:cubicBezTo>
              </a:path>
            </a:pathLst>
          </a:cu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Freeform 20"/>
          <p:cNvSpPr>
            <a:spLocks/>
          </p:cNvSpPr>
          <p:nvPr/>
        </p:nvSpPr>
        <p:spPr bwMode="auto">
          <a:xfrm>
            <a:off x="428625" y="2724150"/>
            <a:ext cx="2886075" cy="2724150"/>
          </a:xfrm>
          <a:custGeom>
            <a:avLst/>
            <a:gdLst>
              <a:gd name="T0" fmla="*/ 2147483647 w 1818"/>
              <a:gd name="T1" fmla="*/ 2147483647 h 1716"/>
              <a:gd name="T2" fmla="*/ 2147483647 w 1818"/>
              <a:gd name="T3" fmla="*/ 2147483647 h 1716"/>
              <a:gd name="T4" fmla="*/ 2147483647 w 1818"/>
              <a:gd name="T5" fmla="*/ 2147483647 h 1716"/>
              <a:gd name="T6" fmla="*/ 2147483647 w 1818"/>
              <a:gd name="T7" fmla="*/ 2147483647 h 1716"/>
              <a:gd name="T8" fmla="*/ 2147483647 w 1818"/>
              <a:gd name="T9" fmla="*/ 2147483647 h 1716"/>
              <a:gd name="T10" fmla="*/ 2147483647 w 1818"/>
              <a:gd name="T11" fmla="*/ 2147483647 h 1716"/>
              <a:gd name="T12" fmla="*/ 2147483647 w 1818"/>
              <a:gd name="T13" fmla="*/ 2147483647 h 1716"/>
              <a:gd name="T14" fmla="*/ 2147483647 w 1818"/>
              <a:gd name="T15" fmla="*/ 2147483647 h 1716"/>
              <a:gd name="T16" fmla="*/ 2147483647 w 1818"/>
              <a:gd name="T17" fmla="*/ 2147483647 h 1716"/>
              <a:gd name="T18" fmla="*/ 2147483647 w 1818"/>
              <a:gd name="T19" fmla="*/ 2147483647 h 1716"/>
              <a:gd name="T20" fmla="*/ 2147483647 w 1818"/>
              <a:gd name="T21" fmla="*/ 2147483647 h 1716"/>
              <a:gd name="T22" fmla="*/ 2147483647 w 1818"/>
              <a:gd name="T23" fmla="*/ 2147483647 h 1716"/>
              <a:gd name="T24" fmla="*/ 2147483647 w 1818"/>
              <a:gd name="T25" fmla="*/ 2147483647 h 1716"/>
              <a:gd name="T26" fmla="*/ 2147483647 w 1818"/>
              <a:gd name="T27" fmla="*/ 2147483647 h 1716"/>
              <a:gd name="T28" fmla="*/ 2147483647 w 1818"/>
              <a:gd name="T29" fmla="*/ 2147483647 h 1716"/>
              <a:gd name="T30" fmla="*/ 2147483647 w 1818"/>
              <a:gd name="T31" fmla="*/ 2147483647 h 1716"/>
              <a:gd name="T32" fmla="*/ 2147483647 w 1818"/>
              <a:gd name="T33" fmla="*/ 2147483647 h 1716"/>
              <a:gd name="T34" fmla="*/ 2147483647 w 1818"/>
              <a:gd name="T35" fmla="*/ 2147483647 h 1716"/>
              <a:gd name="T36" fmla="*/ 2147483647 w 1818"/>
              <a:gd name="T37" fmla="*/ 2147483647 h 1716"/>
              <a:gd name="T38" fmla="*/ 2147483647 w 1818"/>
              <a:gd name="T39" fmla="*/ 2147483647 h 1716"/>
              <a:gd name="T40" fmla="*/ 2147483647 w 1818"/>
              <a:gd name="T41" fmla="*/ 2147483647 h 1716"/>
              <a:gd name="T42" fmla="*/ 2147483647 w 1818"/>
              <a:gd name="T43" fmla="*/ 2147483647 h 1716"/>
              <a:gd name="T44" fmla="*/ 2147483647 w 1818"/>
              <a:gd name="T45" fmla="*/ 2147483647 h 1716"/>
              <a:gd name="T46" fmla="*/ 2147483647 w 1818"/>
              <a:gd name="T47" fmla="*/ 0 h 1716"/>
              <a:gd name="T48" fmla="*/ 2147483647 w 1818"/>
              <a:gd name="T49" fmla="*/ 2147483647 h 1716"/>
              <a:gd name="T50" fmla="*/ 2147483647 w 1818"/>
              <a:gd name="T51" fmla="*/ 2147483647 h 1716"/>
              <a:gd name="T52" fmla="*/ 2147483647 w 1818"/>
              <a:gd name="T53" fmla="*/ 2147483647 h 1716"/>
              <a:gd name="T54" fmla="*/ 2147483647 w 1818"/>
              <a:gd name="T55" fmla="*/ 2147483647 h 1716"/>
              <a:gd name="T56" fmla="*/ 2147483647 w 1818"/>
              <a:gd name="T57" fmla="*/ 2147483647 h 1716"/>
              <a:gd name="T58" fmla="*/ 2147483647 w 1818"/>
              <a:gd name="T59" fmla="*/ 2147483647 h 1716"/>
              <a:gd name="T60" fmla="*/ 2147483647 w 1818"/>
              <a:gd name="T61" fmla="*/ 2147483647 h 171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818"/>
              <a:gd name="T94" fmla="*/ 0 h 1716"/>
              <a:gd name="T95" fmla="*/ 1818 w 1818"/>
              <a:gd name="T96" fmla="*/ 1716 h 171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818" h="1716">
                <a:moveTo>
                  <a:pt x="18" y="696"/>
                </a:moveTo>
                <a:cubicBezTo>
                  <a:pt x="26" y="842"/>
                  <a:pt x="0" y="898"/>
                  <a:pt x="66" y="996"/>
                </a:cubicBezTo>
                <a:cubicBezTo>
                  <a:pt x="79" y="1048"/>
                  <a:pt x="103" y="1081"/>
                  <a:pt x="126" y="1128"/>
                </a:cubicBezTo>
                <a:cubicBezTo>
                  <a:pt x="152" y="1180"/>
                  <a:pt x="120" y="1154"/>
                  <a:pt x="162" y="1212"/>
                </a:cubicBezTo>
                <a:cubicBezTo>
                  <a:pt x="172" y="1226"/>
                  <a:pt x="187" y="1235"/>
                  <a:pt x="198" y="1248"/>
                </a:cubicBezTo>
                <a:cubicBezTo>
                  <a:pt x="310" y="1382"/>
                  <a:pt x="107" y="1159"/>
                  <a:pt x="258" y="1332"/>
                </a:cubicBezTo>
                <a:cubicBezTo>
                  <a:pt x="336" y="1421"/>
                  <a:pt x="275" y="1348"/>
                  <a:pt x="342" y="1404"/>
                </a:cubicBezTo>
                <a:cubicBezTo>
                  <a:pt x="396" y="1449"/>
                  <a:pt x="441" y="1501"/>
                  <a:pt x="510" y="1524"/>
                </a:cubicBezTo>
                <a:cubicBezTo>
                  <a:pt x="661" y="1637"/>
                  <a:pt x="840" y="1695"/>
                  <a:pt x="1026" y="1716"/>
                </a:cubicBezTo>
                <a:cubicBezTo>
                  <a:pt x="1166" y="1709"/>
                  <a:pt x="1281" y="1711"/>
                  <a:pt x="1410" y="1668"/>
                </a:cubicBezTo>
                <a:cubicBezTo>
                  <a:pt x="1418" y="1656"/>
                  <a:pt x="1425" y="1643"/>
                  <a:pt x="1434" y="1632"/>
                </a:cubicBezTo>
                <a:cubicBezTo>
                  <a:pt x="1445" y="1619"/>
                  <a:pt x="1460" y="1610"/>
                  <a:pt x="1470" y="1596"/>
                </a:cubicBezTo>
                <a:cubicBezTo>
                  <a:pt x="1496" y="1561"/>
                  <a:pt x="1516" y="1523"/>
                  <a:pt x="1542" y="1488"/>
                </a:cubicBezTo>
                <a:cubicBezTo>
                  <a:pt x="1556" y="1431"/>
                  <a:pt x="1580" y="1377"/>
                  <a:pt x="1590" y="1320"/>
                </a:cubicBezTo>
                <a:cubicBezTo>
                  <a:pt x="1604" y="1234"/>
                  <a:pt x="1622" y="1164"/>
                  <a:pt x="1650" y="1080"/>
                </a:cubicBezTo>
                <a:cubicBezTo>
                  <a:pt x="1656" y="1063"/>
                  <a:pt x="1668" y="1049"/>
                  <a:pt x="1674" y="1032"/>
                </a:cubicBezTo>
                <a:cubicBezTo>
                  <a:pt x="1681" y="1013"/>
                  <a:pt x="1687" y="968"/>
                  <a:pt x="1698" y="948"/>
                </a:cubicBezTo>
                <a:cubicBezTo>
                  <a:pt x="1712" y="923"/>
                  <a:pt x="1746" y="876"/>
                  <a:pt x="1746" y="876"/>
                </a:cubicBezTo>
                <a:cubicBezTo>
                  <a:pt x="1767" y="791"/>
                  <a:pt x="1797" y="709"/>
                  <a:pt x="1818" y="624"/>
                </a:cubicBezTo>
                <a:cubicBezTo>
                  <a:pt x="1814" y="540"/>
                  <a:pt x="1816" y="455"/>
                  <a:pt x="1806" y="372"/>
                </a:cubicBezTo>
                <a:cubicBezTo>
                  <a:pt x="1798" y="307"/>
                  <a:pt x="1701" y="192"/>
                  <a:pt x="1638" y="168"/>
                </a:cubicBezTo>
                <a:cubicBezTo>
                  <a:pt x="1396" y="77"/>
                  <a:pt x="1591" y="154"/>
                  <a:pt x="1374" y="96"/>
                </a:cubicBezTo>
                <a:cubicBezTo>
                  <a:pt x="1339" y="87"/>
                  <a:pt x="1313" y="56"/>
                  <a:pt x="1278" y="48"/>
                </a:cubicBezTo>
                <a:cubicBezTo>
                  <a:pt x="1183" y="26"/>
                  <a:pt x="1054" y="14"/>
                  <a:pt x="954" y="0"/>
                </a:cubicBezTo>
                <a:cubicBezTo>
                  <a:pt x="575" y="15"/>
                  <a:pt x="730" y="9"/>
                  <a:pt x="474" y="60"/>
                </a:cubicBezTo>
                <a:cubicBezTo>
                  <a:pt x="414" y="105"/>
                  <a:pt x="390" y="164"/>
                  <a:pt x="330" y="204"/>
                </a:cubicBezTo>
                <a:cubicBezTo>
                  <a:pt x="301" y="247"/>
                  <a:pt x="257" y="277"/>
                  <a:pt x="234" y="324"/>
                </a:cubicBezTo>
                <a:cubicBezTo>
                  <a:pt x="228" y="335"/>
                  <a:pt x="228" y="349"/>
                  <a:pt x="222" y="360"/>
                </a:cubicBezTo>
                <a:cubicBezTo>
                  <a:pt x="212" y="377"/>
                  <a:pt x="196" y="391"/>
                  <a:pt x="186" y="408"/>
                </a:cubicBezTo>
                <a:cubicBezTo>
                  <a:pt x="157" y="461"/>
                  <a:pt x="146" y="511"/>
                  <a:pt x="114" y="564"/>
                </a:cubicBezTo>
                <a:cubicBezTo>
                  <a:pt x="56" y="796"/>
                  <a:pt x="66" y="1049"/>
                  <a:pt x="66" y="1284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8421688" cy="874713"/>
          </a:xfrm>
        </p:spPr>
        <p:txBody>
          <a:bodyPr/>
          <a:lstStyle/>
          <a:p>
            <a:r>
              <a:rPr lang="en-US" altLang="en-US" dirty="0" smtClean="0"/>
              <a:t>Communicating With Upper 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5730875" cy="3416300"/>
          </a:xfrm>
        </p:spPr>
        <p:txBody>
          <a:bodyPr/>
          <a:lstStyle/>
          <a:p>
            <a:r>
              <a:rPr lang="en-US" altLang="en-US" smtClean="0"/>
              <a:t>Brevity versus incompleteness</a:t>
            </a:r>
          </a:p>
          <a:p>
            <a:r>
              <a:rPr lang="en-US" altLang="en-US" smtClean="0"/>
              <a:t>Provide references: historical or regulatory</a:t>
            </a:r>
          </a:p>
          <a:p>
            <a:r>
              <a:rPr lang="en-US" altLang="en-US" smtClean="0"/>
              <a:t>Don’t assume they remember, and don’t berate when they don’t</a:t>
            </a:r>
          </a:p>
          <a:p>
            <a:r>
              <a:rPr lang="en-US" altLang="en-US" smtClean="0"/>
              <a:t>Use units they understand - “how many boats do we have to make to cover this loss”</a:t>
            </a:r>
          </a:p>
          <a:p>
            <a:r>
              <a:rPr lang="en-US" altLang="en-US" smtClean="0"/>
              <a:t>Respect their time</a:t>
            </a:r>
          </a:p>
        </p:txBody>
      </p:sp>
      <p:pic>
        <p:nvPicPr>
          <p:cNvPr id="18436" name="Picture 4" descr="D:\Clip Art\Business &amp; Office\Cartoons (A - Bu)\Boss Watching Time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124200"/>
            <a:ext cx="1811338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95400"/>
            <a:ext cx="8421688" cy="874713"/>
          </a:xfrm>
        </p:spPr>
        <p:txBody>
          <a:bodyPr/>
          <a:lstStyle/>
          <a:p>
            <a:r>
              <a:rPr lang="en-US" altLang="en-US" dirty="0" smtClean="0"/>
              <a:t>“Selling” With Budgets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797675" cy="3416300"/>
          </a:xfrm>
        </p:spPr>
        <p:txBody>
          <a:bodyPr/>
          <a:lstStyle/>
          <a:p>
            <a:r>
              <a:rPr lang="en-US" altLang="en-US" smtClean="0"/>
              <a:t>Accounting paints a landscape picture with numbers rather than colors</a:t>
            </a:r>
          </a:p>
          <a:p>
            <a:r>
              <a:rPr lang="en-US" altLang="en-US" smtClean="0"/>
              <a:t>Make sure your methods blend with the décor</a:t>
            </a:r>
          </a:p>
          <a:p>
            <a:r>
              <a:rPr lang="en-US" altLang="en-US" smtClean="0"/>
              <a:t>Demonstrating the creation of value a must -regardless of “for profit” or “not for profit”</a:t>
            </a:r>
          </a:p>
          <a:p>
            <a:r>
              <a:rPr lang="en-US" altLang="en-US" smtClean="0"/>
              <a:t>Prioritize for management: urgent, essential economically desirable, desirable</a:t>
            </a:r>
          </a:p>
          <a:p>
            <a:r>
              <a:rPr lang="en-US" altLang="en-US" smtClean="0"/>
              <a:t>Include contingencies to minimize surprises</a:t>
            </a:r>
          </a:p>
          <a:p>
            <a:r>
              <a:rPr lang="en-US" altLang="en-US" smtClean="0"/>
              <a:t>Justification and payback</a:t>
            </a:r>
          </a:p>
        </p:txBody>
      </p:sp>
    </p:spTree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8421688" cy="874713"/>
          </a:xfrm>
        </p:spPr>
        <p:txBody>
          <a:bodyPr/>
          <a:lstStyle/>
          <a:p>
            <a:r>
              <a:rPr lang="en-US" altLang="en-US" dirty="0" smtClean="0"/>
              <a:t>“Selling” Safety Through Incentive Programs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188075" cy="341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The wrong way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specific behavior not identified, e.g. “don’t get hurt”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 right way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specific behavior identified and achievable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no penalty for failure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don’t pit one against the other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better for many to receive small awards than few to receive one big one.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  <p:pic>
        <p:nvPicPr>
          <p:cNvPr id="20484" name="Picture 1028" descr="D:\Clip Art\Business &amp; Office\Cartoons (Me - Po)\Pay Day 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505200"/>
            <a:ext cx="222885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1371600"/>
            <a:ext cx="8421688" cy="798513"/>
          </a:xfrm>
        </p:spPr>
        <p:txBody>
          <a:bodyPr/>
          <a:lstStyle/>
          <a:p>
            <a:r>
              <a:rPr lang="en-US" altLang="en-US" dirty="0" smtClean="0"/>
              <a:t>“Selling” With Effective Presentations</a:t>
            </a:r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873875" cy="341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Effective presentation skills greatly add to program and personal creditability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Actively seek opportunities to speak - practice makes perfect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Find out about the audience and what they want to know - keep it simple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visuals, props, displays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Remember - No one ever complained about getting out early</a:t>
            </a:r>
          </a:p>
          <a:p>
            <a:pPr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>
          <a:xfrm>
            <a:off x="390525" y="1371601"/>
            <a:ext cx="8421688" cy="762000"/>
          </a:xfrm>
          <a:noFill/>
        </p:spPr>
        <p:txBody>
          <a:bodyPr/>
          <a:lstStyle/>
          <a:p>
            <a:r>
              <a:rPr lang="en-US" altLang="en-US" dirty="0" smtClean="0"/>
              <a:t>What Do We Mean by “Sell”?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2286000"/>
            <a:ext cx="4948238" cy="3416300"/>
          </a:xfrm>
          <a:noFill/>
        </p:spPr>
        <p:txBody>
          <a:bodyPr/>
          <a:lstStyle/>
          <a:p>
            <a:r>
              <a:rPr lang="en-US" altLang="en-US" dirty="0" smtClean="0"/>
              <a:t>Safety must constantly</a:t>
            </a:r>
          </a:p>
          <a:p>
            <a:pPr lvl="1"/>
            <a:r>
              <a:rPr lang="en-US" altLang="en-US" dirty="0" smtClean="0"/>
              <a:t>persuade</a:t>
            </a:r>
          </a:p>
          <a:p>
            <a:pPr lvl="1"/>
            <a:r>
              <a:rPr lang="en-US" altLang="en-US" dirty="0" smtClean="0"/>
              <a:t>induce</a:t>
            </a:r>
          </a:p>
          <a:p>
            <a:pPr lvl="1"/>
            <a:r>
              <a:rPr lang="en-US" altLang="en-US" dirty="0" smtClean="0"/>
              <a:t>convince</a:t>
            </a:r>
          </a:p>
          <a:p>
            <a:pPr lvl="1"/>
            <a:r>
              <a:rPr lang="en-US" altLang="en-US" dirty="0" smtClean="0"/>
              <a:t>affect</a:t>
            </a:r>
          </a:p>
          <a:p>
            <a:pPr lvl="1"/>
            <a:r>
              <a:rPr lang="en-US" altLang="en-US" dirty="0" smtClean="0"/>
              <a:t>impress</a:t>
            </a:r>
          </a:p>
          <a:p>
            <a:pPr lvl="1"/>
            <a:r>
              <a:rPr lang="en-US" altLang="en-US" dirty="0" smtClean="0"/>
              <a:t>covert </a:t>
            </a:r>
          </a:p>
          <a:p>
            <a:pPr lvl="1"/>
            <a:r>
              <a:rPr lang="en-US" altLang="en-US" dirty="0" smtClean="0"/>
              <a:t>discourage</a:t>
            </a:r>
          </a:p>
          <a:p>
            <a:pPr lvl="1"/>
            <a:r>
              <a:rPr lang="en-US" altLang="en-US" dirty="0" smtClean="0"/>
              <a:t>or prompt actions</a:t>
            </a:r>
          </a:p>
        </p:txBody>
      </p:sp>
      <p:pic>
        <p:nvPicPr>
          <p:cNvPr id="4100" name="Picture 9" descr="D:\Clip Art\Business &amp; Office\Cartoons (Co - Fl)\Excited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352800"/>
            <a:ext cx="267811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8421688" cy="950913"/>
          </a:xfrm>
        </p:spPr>
        <p:txBody>
          <a:bodyPr/>
          <a:lstStyle/>
          <a:p>
            <a:r>
              <a:rPr lang="en-US" altLang="en-US" dirty="0" smtClean="0"/>
              <a:t>“Selling” With Written Communications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6340475" cy="3416300"/>
          </a:xfrm>
        </p:spPr>
        <p:txBody>
          <a:bodyPr/>
          <a:lstStyle/>
          <a:p>
            <a:r>
              <a:rPr lang="en-US" altLang="en-US" sz="2200" smtClean="0"/>
              <a:t>Identify the type of recipient: analyzers, people pleasers, dreamers or doers</a:t>
            </a:r>
          </a:p>
          <a:p>
            <a:r>
              <a:rPr lang="en-US" altLang="en-US" sz="2200" smtClean="0"/>
              <a:t>Use action words, energetic, simple language</a:t>
            </a:r>
          </a:p>
          <a:p>
            <a:r>
              <a:rPr lang="en-US" altLang="en-US" sz="2200" smtClean="0"/>
              <a:t>Write in the active voice</a:t>
            </a:r>
          </a:p>
          <a:p>
            <a:r>
              <a:rPr lang="en-US" altLang="en-US" sz="2200" smtClean="0"/>
              <a:t>Limit paragraphs to 4-6 sentences</a:t>
            </a:r>
          </a:p>
          <a:p>
            <a:r>
              <a:rPr lang="en-US" altLang="en-US" sz="2200" smtClean="0"/>
              <a:t>Respect the readers time -short things get read more often!</a:t>
            </a:r>
          </a:p>
          <a:p>
            <a:r>
              <a:rPr lang="en-US" altLang="en-US" sz="2200" smtClean="0"/>
              <a:t>Remember - memos are fixed, reproducible images that can have long-lasting effects</a:t>
            </a:r>
            <a:endParaRPr lang="en-US" altLang="en-US" sz="2000" smtClean="0"/>
          </a:p>
        </p:txBody>
      </p:sp>
      <p:pic>
        <p:nvPicPr>
          <p:cNvPr id="22532" name="Picture 4" descr="D:\Clip Art\Business &amp; Office\Cartoons (Pr - Sp)\Reading Report 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3429000"/>
            <a:ext cx="1970088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421688" cy="1241425"/>
          </a:xfrm>
        </p:spPr>
        <p:txBody>
          <a:bodyPr/>
          <a:lstStyle/>
          <a:p>
            <a:r>
              <a:rPr lang="en-US" altLang="en-US" smtClean="0"/>
              <a:t>Poor Example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8763000" cy="34163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smtClean="0"/>
              <a:t>	</a:t>
            </a:r>
            <a:r>
              <a:rPr lang="en-US" altLang="en-US" smtClean="0"/>
              <a:t>TO:		</a:t>
            </a:r>
            <a:r>
              <a:rPr lang="en-US" altLang="en-US" smtClean="0">
                <a:solidFill>
                  <a:schemeClr val="accent2"/>
                </a:solidFill>
              </a:rPr>
              <a:t>Staff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FROM: 	</a:t>
            </a:r>
            <a:r>
              <a:rPr lang="en-US" altLang="en-US" smtClean="0">
                <a:solidFill>
                  <a:schemeClr val="accent2"/>
                </a:solidFill>
              </a:rPr>
              <a:t>Abby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RE: 	</a:t>
            </a:r>
            <a:r>
              <a:rPr lang="en-US" altLang="en-US" smtClean="0">
                <a:solidFill>
                  <a:schemeClr val="accent2"/>
                </a:solidFill>
              </a:rPr>
              <a:t>Safety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DATE: 	</a:t>
            </a:r>
            <a:r>
              <a:rPr lang="en-US" altLang="en-US" smtClean="0">
                <a:solidFill>
                  <a:schemeClr val="accent2"/>
                </a:solidFill>
              </a:rPr>
              <a:t>Monday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Well, it has</a:t>
            </a:r>
            <a:r>
              <a:rPr lang="en-US" altLang="en-US" smtClean="0">
                <a:solidFill>
                  <a:schemeClr val="accent2"/>
                </a:solidFill>
              </a:rPr>
              <a:t> finally</a:t>
            </a:r>
            <a:r>
              <a:rPr lang="en-US" altLang="en-US" smtClean="0"/>
              <a:t> come to our attention that </a:t>
            </a:r>
            <a:r>
              <a:rPr lang="en-US" altLang="en-US" smtClean="0">
                <a:solidFill>
                  <a:schemeClr val="accent2"/>
                </a:solidFill>
              </a:rPr>
              <a:t>sometimes people feel a little bit</a:t>
            </a:r>
            <a:r>
              <a:rPr lang="en-US" altLang="en-US" smtClean="0"/>
              <a:t> unsafe walking to and from their cars in </a:t>
            </a:r>
            <a:r>
              <a:rPr lang="en-US" altLang="en-US" smtClean="0">
                <a:solidFill>
                  <a:schemeClr val="accent2"/>
                </a:solidFill>
              </a:rPr>
              <a:t>that</a:t>
            </a:r>
            <a:r>
              <a:rPr lang="en-US" altLang="en-US" smtClean="0"/>
              <a:t> dimly lit parking lot when its dark. What you need to do if you feel unsafe in the dark is call a </a:t>
            </a:r>
            <a:r>
              <a:rPr lang="en-US" altLang="en-US" smtClean="0">
                <a:solidFill>
                  <a:schemeClr val="accent2"/>
                </a:solidFill>
              </a:rPr>
              <a:t>gaurd </a:t>
            </a:r>
            <a:r>
              <a:rPr lang="en-US" altLang="en-US" smtClean="0"/>
              <a:t>to walk to your car with you. </a:t>
            </a:r>
            <a:r>
              <a:rPr lang="en-US" altLang="en-US" smtClean="0">
                <a:solidFill>
                  <a:schemeClr val="accent2"/>
                </a:solidFill>
              </a:rPr>
              <a:t>This should take care of the problem…</a:t>
            </a: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21688" cy="1241425"/>
          </a:xfrm>
        </p:spPr>
        <p:txBody>
          <a:bodyPr/>
          <a:lstStyle/>
          <a:p>
            <a:r>
              <a:rPr lang="en-US" altLang="en-US" smtClean="0"/>
              <a:t>Improved Version</a:t>
            </a:r>
          </a:p>
        </p:txBody>
      </p:sp>
      <p:sp>
        <p:nvSpPr>
          <p:cNvPr id="2457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8839200" cy="34163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TO:		</a:t>
            </a:r>
            <a:r>
              <a:rPr lang="en-US" altLang="en-US" smtClean="0">
                <a:solidFill>
                  <a:schemeClr val="accent2"/>
                </a:solidFill>
              </a:rPr>
              <a:t>All Laboratory Personnel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FROM:	</a:t>
            </a:r>
            <a:r>
              <a:rPr lang="en-US" altLang="en-US" smtClean="0">
                <a:solidFill>
                  <a:schemeClr val="accent2"/>
                </a:solidFill>
              </a:rPr>
              <a:t>Abby Mitchell, Lab Manager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RE:		</a:t>
            </a:r>
            <a:r>
              <a:rPr lang="en-US" altLang="en-US" smtClean="0">
                <a:solidFill>
                  <a:schemeClr val="accent2"/>
                </a:solidFill>
              </a:rPr>
              <a:t>Parking Lot Safety After Dark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DATE: 	</a:t>
            </a:r>
            <a:r>
              <a:rPr lang="en-US" altLang="en-US" smtClean="0">
                <a:solidFill>
                  <a:schemeClr val="accent2"/>
                </a:solidFill>
              </a:rPr>
              <a:t>July 3, 2001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/>
              <a:t>	In response to </a:t>
            </a:r>
            <a:r>
              <a:rPr lang="en-US" altLang="en-US" smtClean="0">
                <a:solidFill>
                  <a:schemeClr val="accent2"/>
                </a:solidFill>
              </a:rPr>
              <a:t>recent employee concerns</a:t>
            </a:r>
            <a:r>
              <a:rPr lang="en-US" altLang="en-US" smtClean="0"/>
              <a:t> regarding personal safety in </a:t>
            </a:r>
            <a:r>
              <a:rPr lang="en-US" altLang="en-US" smtClean="0">
                <a:solidFill>
                  <a:schemeClr val="accent2"/>
                </a:solidFill>
              </a:rPr>
              <a:t>Parking Lot A,</a:t>
            </a:r>
            <a:r>
              <a:rPr lang="en-US" altLang="en-US" smtClean="0"/>
              <a:t> the </a:t>
            </a:r>
            <a:r>
              <a:rPr lang="en-US" altLang="en-US" smtClean="0">
                <a:solidFill>
                  <a:schemeClr val="accent2"/>
                </a:solidFill>
              </a:rPr>
              <a:t>lighting system</a:t>
            </a:r>
            <a:r>
              <a:rPr lang="en-US" altLang="en-US" smtClean="0"/>
              <a:t> has been </a:t>
            </a:r>
            <a:r>
              <a:rPr lang="en-US" altLang="en-US" smtClean="0">
                <a:solidFill>
                  <a:schemeClr val="accent2"/>
                </a:solidFill>
              </a:rPr>
              <a:t>upgraded </a:t>
            </a:r>
            <a:r>
              <a:rPr lang="en-US" altLang="en-US" smtClean="0"/>
              <a:t>and </a:t>
            </a:r>
            <a:r>
              <a:rPr lang="en-US" altLang="en-US" smtClean="0">
                <a:solidFill>
                  <a:schemeClr val="accent2"/>
                </a:solidFill>
              </a:rPr>
              <a:t>the security guards</a:t>
            </a:r>
            <a:r>
              <a:rPr lang="en-US" altLang="en-US" smtClean="0"/>
              <a:t> have been instructed to esort  ………</a:t>
            </a:r>
          </a:p>
        </p:txBody>
      </p:sp>
      <p:sp>
        <p:nvSpPr>
          <p:cNvPr id="24580" name="Text Box 1028"/>
          <p:cNvSpPr txBox="1">
            <a:spLocks noChangeArrowheads="1"/>
          </p:cNvSpPr>
          <p:nvPr/>
        </p:nvSpPr>
        <p:spPr bwMode="auto">
          <a:xfrm>
            <a:off x="2590800" y="6172200"/>
            <a:ext cx="551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70000"/>
              <a:buFont typeface="Monotype Sorts" pitchFamily="2" charset="2"/>
              <a:buChar char="u"/>
              <a:defRPr kumimoji="1"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u"/>
              <a:defRPr kumimoji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from: Lemery, LD </a:t>
            </a:r>
            <a:r>
              <a:rPr lang="en-US" altLang="en-US" sz="1800" i="1"/>
              <a:t>Laboratory Medicine</a:t>
            </a:r>
            <a:r>
              <a:rPr lang="en-US" altLang="en-US" sz="1800"/>
              <a:t> 26(7)452-458</a:t>
            </a:r>
          </a:p>
        </p:txBody>
      </p:sp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421688" cy="950913"/>
          </a:xfrm>
        </p:spPr>
        <p:txBody>
          <a:bodyPr/>
          <a:lstStyle/>
          <a:p>
            <a:r>
              <a:rPr lang="en-US" altLang="en-US" dirty="0" smtClean="0"/>
              <a:t>“Selling” Intangibles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5578475" cy="3416300"/>
          </a:xfrm>
        </p:spPr>
        <p:txBody>
          <a:bodyPr/>
          <a:lstStyle/>
          <a:p>
            <a:r>
              <a:rPr lang="en-US" altLang="en-US" smtClean="0"/>
              <a:t>Quantifying “goodwill value”</a:t>
            </a:r>
          </a:p>
          <a:p>
            <a:endParaRPr lang="en-US" altLang="en-US" smtClean="0"/>
          </a:p>
          <a:p>
            <a:r>
              <a:rPr lang="en-US" altLang="en-US" smtClean="0"/>
              <a:t>Market value - total asset value = goodwill value</a:t>
            </a:r>
          </a:p>
          <a:p>
            <a:endParaRPr lang="en-US" altLang="en-US" smtClean="0"/>
          </a:p>
          <a:p>
            <a:r>
              <a:rPr lang="en-US" altLang="en-US" smtClean="0"/>
              <a:t>Measure and display intangibles such as service, customer satisfaction, reputation, trust</a:t>
            </a:r>
          </a:p>
        </p:txBody>
      </p:sp>
      <p:pic>
        <p:nvPicPr>
          <p:cNvPr id="25604" name="Picture 4" descr="D:\Clip Art\Business &amp; Office\Cartoons (Me - Po)\Pencil - Drawing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667000"/>
            <a:ext cx="2719388" cy="359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8421688" cy="950913"/>
          </a:xfrm>
        </p:spPr>
        <p:txBody>
          <a:bodyPr/>
          <a:lstStyle/>
          <a:p>
            <a:r>
              <a:rPr lang="en-US" altLang="en-US" dirty="0" smtClean="0"/>
              <a:t>“Selling” Yourself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5730875" cy="3416300"/>
          </a:xfrm>
        </p:spPr>
        <p:txBody>
          <a:bodyPr/>
          <a:lstStyle/>
          <a:p>
            <a:r>
              <a:rPr lang="en-US" altLang="en-US" smtClean="0"/>
              <a:t>Credentials, reputation, appearance</a:t>
            </a:r>
          </a:p>
          <a:p>
            <a:r>
              <a:rPr lang="en-US" altLang="en-US" smtClean="0"/>
              <a:t>Presentations</a:t>
            </a:r>
          </a:p>
          <a:p>
            <a:r>
              <a:rPr lang="en-US" altLang="en-US" smtClean="0"/>
              <a:t>Making yourself known</a:t>
            </a:r>
          </a:p>
          <a:p>
            <a:r>
              <a:rPr lang="en-US" altLang="en-US" smtClean="0"/>
              <a:t>Writing and publishing</a:t>
            </a:r>
          </a:p>
          <a:p>
            <a:r>
              <a:rPr lang="en-US" altLang="en-US" smtClean="0"/>
              <a:t>Professional involvement and networking</a:t>
            </a:r>
          </a:p>
          <a:p>
            <a:r>
              <a:rPr lang="en-US" altLang="en-US" smtClean="0"/>
              <a:t>Are you a valued reference?</a:t>
            </a:r>
          </a:p>
        </p:txBody>
      </p:sp>
      <p:pic>
        <p:nvPicPr>
          <p:cNvPr id="26628" name="Picture 6" descr="D:\Clip Art\Business &amp; Office\Cartoons (Fo - Ma)\Giving Speech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667000"/>
            <a:ext cx="2235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421688" cy="936625"/>
          </a:xfrm>
        </p:spPr>
        <p:txBody>
          <a:bodyPr/>
          <a:lstStyle/>
          <a:p>
            <a:r>
              <a:rPr lang="en-US" altLang="en-US" dirty="0" smtClean="0"/>
              <a:t>Guaranteed to Kill the “Sale”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4054475" cy="3416300"/>
          </a:xfrm>
        </p:spPr>
        <p:txBody>
          <a:bodyPr/>
          <a:lstStyle/>
          <a:p>
            <a:r>
              <a:rPr lang="en-US" altLang="en-US" smtClean="0"/>
              <a:t>Lies</a:t>
            </a:r>
          </a:p>
          <a:p>
            <a:r>
              <a:rPr lang="en-US" altLang="en-US" smtClean="0"/>
              <a:t>Misinformation or garbled messages</a:t>
            </a:r>
          </a:p>
          <a:p>
            <a:r>
              <a:rPr lang="en-US" altLang="en-US" smtClean="0"/>
              <a:t>Consistently lengthy communications</a:t>
            </a:r>
          </a:p>
          <a:p>
            <a:r>
              <a:rPr lang="en-US" altLang="en-US" smtClean="0"/>
              <a:t>Technical arrogance</a:t>
            </a:r>
          </a:p>
          <a:p>
            <a:r>
              <a:rPr lang="en-US" altLang="en-US" smtClean="0"/>
              <a:t>Threats</a:t>
            </a:r>
          </a:p>
          <a:p>
            <a:r>
              <a:rPr lang="en-US" altLang="en-US" smtClean="0"/>
              <a:t>Not following through</a:t>
            </a:r>
          </a:p>
        </p:txBody>
      </p:sp>
      <p:pic>
        <p:nvPicPr>
          <p:cNvPr id="27652" name="Picture 5" descr="D:\Clip Art\Business &amp; Office\Cartoons (Pr - Sp)\Sobbing Man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200400"/>
            <a:ext cx="2447925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It’s Really People Skills….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200400"/>
            <a:ext cx="7483475" cy="3416300"/>
          </a:xfrm>
        </p:spPr>
        <p:txBody>
          <a:bodyPr/>
          <a:lstStyle/>
          <a:p>
            <a:r>
              <a:rPr lang="en-US" altLang="en-US" smtClean="0"/>
              <a:t>“The ability to deal with people is as purchasable a commodity as sugar or coffee. And I pay more for that ability than any other under the sun.” </a:t>
            </a:r>
          </a:p>
          <a:p>
            <a:pPr lvl="4"/>
            <a:r>
              <a:rPr lang="en-US" altLang="en-US" i="1" smtClean="0"/>
              <a:t>John D. Rockefeller</a:t>
            </a:r>
          </a:p>
        </p:txBody>
      </p:sp>
    </p:spTree>
  </p:cSld>
  <p:clrMapOvr>
    <a:masterClrMapping/>
  </p:clrMapOvr>
  <p:transition spd="med"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219200"/>
            <a:ext cx="8421688" cy="950913"/>
          </a:xfrm>
        </p:spPr>
        <p:txBody>
          <a:bodyPr/>
          <a:lstStyle/>
          <a:p>
            <a:r>
              <a:rPr lang="en-US" altLang="en-US" dirty="0" smtClean="0"/>
              <a:t>And Knowing When to Say When...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441700"/>
            <a:ext cx="6340475" cy="3416300"/>
          </a:xfrm>
        </p:spPr>
        <p:txBody>
          <a:bodyPr/>
          <a:lstStyle/>
          <a:p>
            <a:r>
              <a:rPr lang="en-US" altLang="en-US" smtClean="0"/>
              <a:t>“His shortcoming was his long staying” </a:t>
            </a:r>
          </a:p>
          <a:p>
            <a:pPr lvl="4"/>
            <a:r>
              <a:rPr lang="en-US" altLang="en-US" sz="2400" i="1" smtClean="0"/>
              <a:t>Lewis Lewisohn</a:t>
            </a:r>
          </a:p>
        </p:txBody>
      </p:sp>
    </p:spTree>
  </p:cSld>
  <p:clrMapOvr>
    <a:masterClrMapping/>
  </p:clrMapOvr>
  <p:transition spd="med"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421688" cy="1012825"/>
          </a:xfrm>
        </p:spPr>
        <p:txBody>
          <a:bodyPr/>
          <a:lstStyle/>
          <a:p>
            <a:r>
              <a:rPr lang="en-US" altLang="en-US" dirty="0" smtClean="0"/>
              <a:t>Summary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864475" cy="3416300"/>
          </a:xfrm>
        </p:spPr>
        <p:txBody>
          <a:bodyPr/>
          <a:lstStyle/>
          <a:p>
            <a:r>
              <a:rPr lang="en-US" altLang="en-US" sz="2200" dirty="0" smtClean="0"/>
              <a:t>The ability to effectively “sell” safety is as important to professional success as technical competence</a:t>
            </a:r>
          </a:p>
          <a:p>
            <a:r>
              <a:rPr lang="en-US" altLang="en-US" sz="2200" dirty="0" smtClean="0"/>
              <a:t>The sales method must be matched to the target audience</a:t>
            </a:r>
          </a:p>
          <a:p>
            <a:r>
              <a:rPr lang="en-US" altLang="en-US" sz="2200" dirty="0" smtClean="0"/>
              <a:t>Effective and efficient communication skills, both written and oral, are a must - and must be practiced</a:t>
            </a:r>
          </a:p>
          <a:p>
            <a:r>
              <a:rPr lang="en-US" altLang="en-US" sz="2200" dirty="0" smtClean="0"/>
              <a:t>Use incentive programs judiciously</a:t>
            </a:r>
          </a:p>
          <a:p>
            <a:r>
              <a:rPr lang="en-US" altLang="en-US" sz="2200" dirty="0" smtClean="0"/>
              <a:t>Capture and display your program’s intangibles</a:t>
            </a:r>
          </a:p>
          <a:p>
            <a:r>
              <a:rPr lang="en-US" altLang="en-US" sz="2200" dirty="0" smtClean="0"/>
              <a:t>Avoid the “sale” killers</a:t>
            </a:r>
          </a:p>
          <a:p>
            <a:r>
              <a:rPr lang="en-US" altLang="en-US" sz="2200" dirty="0" smtClean="0"/>
              <a:t>Remember to sell yourself too!</a:t>
            </a:r>
          </a:p>
          <a:p>
            <a:r>
              <a:rPr lang="en-US" altLang="en-US" sz="2200" dirty="0" smtClean="0"/>
              <a:t>The good news - its easy to believe in our product!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90525" y="1081089"/>
            <a:ext cx="8421688" cy="976312"/>
          </a:xfrm>
        </p:spPr>
        <p:txBody>
          <a:bodyPr/>
          <a:lstStyle/>
          <a:p>
            <a:r>
              <a:rPr lang="en-US" altLang="en-US" dirty="0" smtClean="0"/>
              <a:t>Why is “Selling” Important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8093075" cy="3416300"/>
          </a:xfrm>
        </p:spPr>
        <p:txBody>
          <a:bodyPr/>
          <a:lstStyle/>
          <a:p>
            <a:r>
              <a:rPr lang="en-US" altLang="en-US" dirty="0" smtClean="0"/>
              <a:t>“Everyone lives by selling something” </a:t>
            </a:r>
          </a:p>
          <a:p>
            <a:pPr lvl="4"/>
            <a:r>
              <a:rPr lang="en-US" altLang="en-US" dirty="0" smtClean="0"/>
              <a:t>- </a:t>
            </a:r>
            <a:r>
              <a:rPr lang="en-US" altLang="en-US" i="1" dirty="0" smtClean="0"/>
              <a:t>Robert Louis Stevenson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“Few people at the beginning of the 19th century needed an adman to tell them what they wanted”</a:t>
            </a:r>
          </a:p>
          <a:p>
            <a:pPr lvl="4"/>
            <a:r>
              <a:rPr lang="en-US" altLang="en-US" dirty="0" smtClean="0"/>
              <a:t> - </a:t>
            </a:r>
            <a:r>
              <a:rPr lang="en-US" altLang="en-US" i="1" dirty="0" smtClean="0"/>
              <a:t>J.K. Galbraith</a:t>
            </a: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>
            <p:ph type="title"/>
          </p:nvPr>
        </p:nvSpPr>
        <p:spPr>
          <a:xfrm>
            <a:off x="722313" y="1066801"/>
            <a:ext cx="8421687" cy="914400"/>
          </a:xfrm>
          <a:noFill/>
        </p:spPr>
        <p:txBody>
          <a:bodyPr/>
          <a:lstStyle/>
          <a:p>
            <a:r>
              <a:rPr lang="en-US" altLang="en-US" dirty="0" smtClean="0"/>
              <a:t>What Are We “Selling”?</a:t>
            </a:r>
          </a:p>
        </p:txBody>
      </p:sp>
      <p:sp>
        <p:nvSpPr>
          <p:cNvPr id="6147" name="Rectangle 3"/>
          <p:cNvSpPr>
            <a:spLocks noChangeArrowheads="1"/>
          </p:cNvSpPr>
          <p:nvPr>
            <p:ph type="body" idx="1"/>
          </p:nvPr>
        </p:nvSpPr>
        <p:spPr>
          <a:xfrm>
            <a:off x="685800" y="2438400"/>
            <a:ext cx="4948238" cy="3416300"/>
          </a:xfrm>
          <a:noFill/>
        </p:spPr>
        <p:txBody>
          <a:bodyPr/>
          <a:lstStyle/>
          <a:p>
            <a:r>
              <a:rPr lang="en-US" altLang="en-US" dirty="0" smtClean="0"/>
              <a:t>Our product line includes:</a:t>
            </a:r>
          </a:p>
          <a:p>
            <a:pPr lvl="1"/>
            <a:r>
              <a:rPr lang="en-US" altLang="en-US" dirty="0" smtClean="0"/>
              <a:t>health, safety, well being</a:t>
            </a:r>
          </a:p>
          <a:p>
            <a:pPr lvl="1"/>
            <a:r>
              <a:rPr lang="en-US" altLang="en-US" dirty="0" smtClean="0"/>
              <a:t>life preservation</a:t>
            </a:r>
          </a:p>
          <a:p>
            <a:pPr lvl="1"/>
            <a:r>
              <a:rPr lang="en-US" altLang="en-US" dirty="0" smtClean="0"/>
              <a:t>asset protection</a:t>
            </a:r>
          </a:p>
          <a:p>
            <a:pPr lvl="1"/>
            <a:r>
              <a:rPr lang="en-US" altLang="en-US" dirty="0" smtClean="0"/>
              <a:t>compliance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But wait, there’s more…….</a:t>
            </a:r>
          </a:p>
        </p:txBody>
      </p:sp>
      <p:pic>
        <p:nvPicPr>
          <p:cNvPr id="6148" name="Picture 6" descr="D:\Clip Art\Business &amp; Office\Cartoons (Pr - Sp)\Presenter 1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971800"/>
            <a:ext cx="2133600" cy="262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>
            <p:ph type="title"/>
          </p:nvPr>
        </p:nvSpPr>
        <p:spPr>
          <a:xfrm>
            <a:off x="381000" y="1066800"/>
            <a:ext cx="8421688" cy="1027113"/>
          </a:xfrm>
          <a:noFill/>
        </p:spPr>
        <p:txBody>
          <a:bodyPr/>
          <a:lstStyle/>
          <a:p>
            <a:r>
              <a:rPr lang="en-US" altLang="en-US" dirty="0" smtClean="0"/>
              <a:t>What Are We “Selling”? (cont.)</a:t>
            </a:r>
          </a:p>
        </p:txBody>
      </p:sp>
      <p:sp>
        <p:nvSpPr>
          <p:cNvPr id="7171" name="Rectangle 3"/>
          <p:cNvSpPr>
            <a:spLocks noChangeArrowheads="1"/>
          </p:cNvSpPr>
          <p:nvPr>
            <p:ph type="body" idx="1"/>
          </p:nvPr>
        </p:nvSpPr>
        <p:spPr>
          <a:xfrm>
            <a:off x="3048000" y="2514600"/>
            <a:ext cx="5730875" cy="341630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Send before midnight, and you also get….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protection of image and reputation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reduced down time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reduced errors rates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improved quality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improved productivity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adherence to good practices</a:t>
            </a:r>
          </a:p>
          <a:p>
            <a:pPr lvl="1">
              <a:lnSpc>
                <a:spcPct val="90000"/>
              </a:lnSpc>
            </a:pPr>
            <a:r>
              <a:rPr lang="en-US" altLang="en-US" i="1" smtClean="0"/>
              <a:t>esprit de corps</a:t>
            </a:r>
          </a:p>
        </p:txBody>
      </p:sp>
      <p:pic>
        <p:nvPicPr>
          <p:cNvPr id="7173" name="Picture 7" descr="D:\Clip Art\Business &amp; Office\Cartoons (Fo - Ma)\Look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14600"/>
            <a:ext cx="2271713" cy="271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1143000"/>
            <a:ext cx="8421688" cy="950913"/>
          </a:xfrm>
        </p:spPr>
        <p:txBody>
          <a:bodyPr/>
          <a:lstStyle/>
          <a:p>
            <a:r>
              <a:rPr lang="en-US" altLang="en-US" dirty="0" smtClean="0"/>
              <a:t>A Key “Selling” Point!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69925" y="2574925"/>
            <a:ext cx="7635875" cy="3416300"/>
          </a:xfrm>
        </p:spPr>
        <p:txBody>
          <a:bodyPr/>
          <a:lstStyle/>
          <a:p>
            <a:r>
              <a:rPr lang="en-US" altLang="en-US" smtClean="0"/>
              <a:t>Because we may be selling all or only one of these features…..</a:t>
            </a:r>
          </a:p>
          <a:p>
            <a:r>
              <a:rPr lang="en-US" altLang="en-US" smtClean="0"/>
              <a:t>Recognize that the term “safety” can mean different things to different people</a:t>
            </a:r>
          </a:p>
          <a:p>
            <a:r>
              <a:rPr lang="en-US" altLang="en-US" smtClean="0"/>
              <a:t>It is critically important to ensure that both parties reach mutual agreement on the definition of “safety”</a:t>
            </a:r>
          </a:p>
          <a:p>
            <a:r>
              <a:rPr lang="en-US" altLang="en-US" smtClean="0"/>
              <a:t>As we’ll see, definition will likely vary with each party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>
            <p:ph type="title"/>
          </p:nvPr>
        </p:nvSpPr>
        <p:spPr>
          <a:xfrm>
            <a:off x="381000" y="1219200"/>
            <a:ext cx="8421688" cy="838200"/>
          </a:xfrm>
          <a:noFill/>
        </p:spPr>
        <p:txBody>
          <a:bodyPr/>
          <a:lstStyle/>
          <a:p>
            <a:r>
              <a:rPr lang="en-US" altLang="en-US" dirty="0" smtClean="0"/>
              <a:t>Who Are We “Selling” To?</a:t>
            </a:r>
          </a:p>
        </p:txBody>
      </p:sp>
      <p:sp>
        <p:nvSpPr>
          <p:cNvPr id="9219" name="Rectangle 3"/>
          <p:cNvSpPr>
            <a:spLocks noChangeArrowheads="1"/>
          </p:cNvSpPr>
          <p:nvPr>
            <p:ph type="body" idx="1"/>
          </p:nvPr>
        </p:nvSpPr>
        <p:spPr>
          <a:xfrm>
            <a:off x="609600" y="2286000"/>
            <a:ext cx="7391400" cy="3416300"/>
          </a:xfrm>
          <a:noFill/>
        </p:spPr>
        <p:txBody>
          <a:bodyPr/>
          <a:lstStyle/>
          <a:p>
            <a:r>
              <a:rPr lang="en-US" altLang="en-US" sz="2200" dirty="0" smtClean="0"/>
              <a:t>Internally</a:t>
            </a:r>
          </a:p>
          <a:p>
            <a:pPr lvl="1"/>
            <a:r>
              <a:rPr lang="en-US" altLang="en-US" sz="2200" dirty="0" smtClean="0"/>
              <a:t>upper management</a:t>
            </a:r>
          </a:p>
          <a:p>
            <a:pPr lvl="1"/>
            <a:r>
              <a:rPr lang="en-US" altLang="en-US" sz="2200" dirty="0" smtClean="0"/>
              <a:t>middle management</a:t>
            </a:r>
          </a:p>
          <a:p>
            <a:pPr lvl="1"/>
            <a:r>
              <a:rPr lang="en-US" altLang="en-US" sz="2200" dirty="0" smtClean="0"/>
              <a:t>line workers</a:t>
            </a:r>
          </a:p>
          <a:p>
            <a:r>
              <a:rPr lang="en-US" altLang="en-US" sz="2200" dirty="0" smtClean="0"/>
              <a:t>Externally</a:t>
            </a:r>
          </a:p>
          <a:p>
            <a:pPr lvl="1"/>
            <a:r>
              <a:rPr lang="en-US" altLang="en-US" sz="2200" dirty="0" smtClean="0"/>
              <a:t>investors and stakeholders</a:t>
            </a:r>
          </a:p>
          <a:p>
            <a:pPr lvl="1"/>
            <a:r>
              <a:rPr lang="en-US" altLang="en-US" sz="2200" dirty="0" smtClean="0"/>
              <a:t>regulatory agencies</a:t>
            </a:r>
          </a:p>
          <a:p>
            <a:pPr lvl="1"/>
            <a:r>
              <a:rPr lang="en-US" altLang="en-US" sz="2200" dirty="0" smtClean="0"/>
              <a:t>media</a:t>
            </a:r>
          </a:p>
          <a:p>
            <a:pPr lvl="1"/>
            <a:r>
              <a:rPr lang="en-US" altLang="en-US" sz="2200" dirty="0" smtClean="0"/>
              <a:t>public</a:t>
            </a:r>
          </a:p>
          <a:p>
            <a:r>
              <a:rPr lang="en-US" altLang="en-US" sz="2200" dirty="0" smtClean="0"/>
              <a:t>“Whose bread I eat, his song I sing” </a:t>
            </a:r>
            <a:r>
              <a:rPr lang="en-US" altLang="en-US" sz="2200" i="1" dirty="0" smtClean="0"/>
              <a:t>German proverb</a:t>
            </a:r>
            <a:endParaRPr lang="en-US" altLang="en-US" sz="2200" dirty="0" smtClean="0"/>
          </a:p>
          <a:p>
            <a:pPr lvl="1"/>
            <a:endParaRPr lang="en-US" altLang="en-US" sz="2200" dirty="0" smtClean="0"/>
          </a:p>
        </p:txBody>
      </p:sp>
      <p:pic>
        <p:nvPicPr>
          <p:cNvPr id="9220" name="Picture 24" descr="D:\Clip Art\Business &amp; Office\Cartoons (St - Z)\Success 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819400"/>
            <a:ext cx="2636838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ChangeArrowheads="1"/>
          </p:cNvSpPr>
          <p:nvPr>
            <p:ph type="title"/>
          </p:nvPr>
        </p:nvSpPr>
        <p:spPr>
          <a:xfrm>
            <a:off x="381000" y="1219201"/>
            <a:ext cx="8421688" cy="838200"/>
          </a:xfrm>
          <a:noFill/>
        </p:spPr>
        <p:txBody>
          <a:bodyPr/>
          <a:lstStyle/>
          <a:p>
            <a:r>
              <a:rPr lang="en-US" altLang="en-US" dirty="0" smtClean="0"/>
              <a:t>What “Sales” Methods Do We Use?</a:t>
            </a:r>
          </a:p>
        </p:txBody>
      </p:sp>
      <p:sp>
        <p:nvSpPr>
          <p:cNvPr id="10243" name="Rectangle 1027"/>
          <p:cNvSpPr>
            <a:spLocks noChangeArrowheads="1"/>
          </p:cNvSpPr>
          <p:nvPr>
            <p:ph type="body" idx="1"/>
          </p:nvPr>
        </p:nvSpPr>
        <p:spPr>
          <a:xfrm>
            <a:off x="685800" y="2438400"/>
            <a:ext cx="4948238" cy="3416300"/>
          </a:xfrm>
          <a:noFill/>
        </p:spPr>
        <p:txBody>
          <a:bodyPr/>
          <a:lstStyle/>
          <a:p>
            <a:r>
              <a:rPr lang="en-US" altLang="en-US" dirty="0" smtClean="0"/>
              <a:t>door to door</a:t>
            </a:r>
          </a:p>
          <a:p>
            <a:r>
              <a:rPr lang="en-US" altLang="en-US" dirty="0" smtClean="0"/>
              <a:t>cold calls</a:t>
            </a:r>
          </a:p>
          <a:p>
            <a:r>
              <a:rPr lang="en-US" altLang="en-US" dirty="0" smtClean="0"/>
              <a:t>desired meetings</a:t>
            </a:r>
          </a:p>
          <a:p>
            <a:r>
              <a:rPr lang="en-US" altLang="en-US" dirty="0" smtClean="0"/>
              <a:t>forced meetings</a:t>
            </a:r>
          </a:p>
          <a:p>
            <a:r>
              <a:rPr lang="en-US" altLang="en-US" dirty="0" smtClean="0"/>
              <a:t>written and oral advertisements</a:t>
            </a:r>
          </a:p>
          <a:p>
            <a:r>
              <a:rPr lang="en-US" altLang="en-US" dirty="0" smtClean="0"/>
              <a:t>actions</a:t>
            </a:r>
          </a:p>
          <a:p>
            <a:endParaRPr lang="en-US" altLang="en-US" dirty="0" smtClean="0"/>
          </a:p>
        </p:txBody>
      </p:sp>
      <p:pic>
        <p:nvPicPr>
          <p:cNvPr id="10244" name="Picture 1029" descr="D:\Clip Art\Business &amp; Office\Cartoons (Pr - Sp)\Salesperson 0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743200"/>
            <a:ext cx="2184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>
            <p:ph type="title"/>
          </p:nvPr>
        </p:nvSpPr>
        <p:spPr>
          <a:xfrm>
            <a:off x="390525" y="1371601"/>
            <a:ext cx="8421688" cy="838200"/>
          </a:xfrm>
          <a:noFill/>
        </p:spPr>
        <p:txBody>
          <a:bodyPr/>
          <a:lstStyle/>
          <a:p>
            <a:r>
              <a:rPr lang="en-US" altLang="en-US" dirty="0" smtClean="0"/>
              <a:t>What “Sales” Method is Appropriate?</a:t>
            </a:r>
          </a:p>
        </p:txBody>
      </p:sp>
      <p:sp>
        <p:nvSpPr>
          <p:cNvPr id="11267" name="Rectangle 3"/>
          <p:cNvSpPr>
            <a:spLocks noChangeArrowheads="1"/>
          </p:cNvSpPr>
          <p:nvPr>
            <p:ph type="body" idx="1"/>
          </p:nvPr>
        </p:nvSpPr>
        <p:spPr>
          <a:xfrm>
            <a:off x="669925" y="2574925"/>
            <a:ext cx="6873875" cy="3416300"/>
          </a:xfrm>
          <a:noFill/>
        </p:spPr>
        <p:txBody>
          <a:bodyPr/>
          <a:lstStyle/>
          <a:p>
            <a:r>
              <a:rPr lang="en-US" altLang="en-US" dirty="0" smtClean="0"/>
              <a:t>Depends on who you’re selling to...</a:t>
            </a:r>
          </a:p>
          <a:p>
            <a:pPr lvl="1"/>
            <a:r>
              <a:rPr lang="en-US" altLang="en-US" dirty="0" smtClean="0"/>
              <a:t>upper management: </a:t>
            </a:r>
          </a:p>
          <a:p>
            <a:pPr lvl="2"/>
            <a:r>
              <a:rPr lang="en-US" altLang="en-US" dirty="0" smtClean="0"/>
              <a:t>quantify, cost benefit</a:t>
            </a:r>
          </a:p>
          <a:p>
            <a:pPr lvl="1"/>
            <a:r>
              <a:rPr lang="en-US" altLang="en-US" dirty="0" smtClean="0"/>
              <a:t>middle management:</a:t>
            </a:r>
          </a:p>
          <a:p>
            <a:pPr lvl="2"/>
            <a:r>
              <a:rPr lang="en-US" altLang="en-US" dirty="0" smtClean="0"/>
              <a:t> how will it help me meet my targets?</a:t>
            </a:r>
          </a:p>
          <a:p>
            <a:pPr lvl="1"/>
            <a:r>
              <a:rPr lang="en-US" altLang="en-US" dirty="0" smtClean="0"/>
              <a:t>line workers:</a:t>
            </a:r>
          </a:p>
          <a:p>
            <a:pPr lvl="2"/>
            <a:r>
              <a:rPr lang="en-US" altLang="en-US" dirty="0" smtClean="0"/>
              <a:t> how will it benefit me?</a:t>
            </a:r>
          </a:p>
        </p:txBody>
      </p:sp>
    </p:spTree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Recommending a Strategy (Online)">
  <a:themeElements>
    <a:clrScheme name="Recommending a Strategy (Online) 1">
      <a:dk1>
        <a:srgbClr val="000000"/>
      </a:dk1>
      <a:lt1>
        <a:srgbClr val="FFFFFF"/>
      </a:lt1>
      <a:dk2>
        <a:srgbClr val="996633"/>
      </a:dk2>
      <a:lt2>
        <a:srgbClr val="FF9900"/>
      </a:lt2>
      <a:accent1>
        <a:srgbClr val="D60093"/>
      </a:accent1>
      <a:accent2>
        <a:srgbClr val="FFFF66"/>
      </a:accent2>
      <a:accent3>
        <a:srgbClr val="CAB8AD"/>
      </a:accent3>
      <a:accent4>
        <a:srgbClr val="DADADA"/>
      </a:accent4>
      <a:accent5>
        <a:srgbClr val="E8AAC8"/>
      </a:accent5>
      <a:accent6>
        <a:srgbClr val="E7E75C"/>
      </a:accent6>
      <a:hlink>
        <a:srgbClr val="FF9933"/>
      </a:hlink>
      <a:folHlink>
        <a:srgbClr val="FFCCFF"/>
      </a:folHlink>
    </a:clrScheme>
    <a:fontScheme name="Recommending a Strategy (Online)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commending a Strategy (Online) 1">
        <a:dk1>
          <a:srgbClr val="000000"/>
        </a:dk1>
        <a:lt1>
          <a:srgbClr val="FFFFFF"/>
        </a:lt1>
        <a:dk2>
          <a:srgbClr val="996633"/>
        </a:dk2>
        <a:lt2>
          <a:srgbClr val="FF9900"/>
        </a:lt2>
        <a:accent1>
          <a:srgbClr val="D60093"/>
        </a:accent1>
        <a:accent2>
          <a:srgbClr val="FFFF66"/>
        </a:accent2>
        <a:accent3>
          <a:srgbClr val="CAB8AD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(Online) 2">
        <a:dk1>
          <a:srgbClr val="FFFFCC"/>
        </a:dk1>
        <a:lt1>
          <a:srgbClr val="FFFFFF"/>
        </a:lt1>
        <a:dk2>
          <a:srgbClr val="FFFFCC"/>
        </a:dk2>
        <a:lt2>
          <a:srgbClr val="996600"/>
        </a:lt2>
        <a:accent1>
          <a:srgbClr val="FFCC00"/>
        </a:accent1>
        <a:accent2>
          <a:srgbClr val="6666FF"/>
        </a:accent2>
        <a:accent3>
          <a:srgbClr val="FFFFE2"/>
        </a:accent3>
        <a:accent4>
          <a:srgbClr val="DADADA"/>
        </a:accent4>
        <a:accent5>
          <a:srgbClr val="FFE2AA"/>
        </a:accent5>
        <a:accent6>
          <a:srgbClr val="5C5CE7"/>
        </a:accent6>
        <a:hlink>
          <a:srgbClr val="999933"/>
        </a:hlink>
        <a:folHlink>
          <a:srgbClr val="99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commending a Strategy (Online)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commending a Strategy (Online) 4">
        <a:dk1>
          <a:srgbClr val="000000"/>
        </a:dk1>
        <a:lt1>
          <a:srgbClr val="FFFFFF"/>
        </a:lt1>
        <a:dk2>
          <a:srgbClr val="990066"/>
        </a:dk2>
        <a:lt2>
          <a:srgbClr val="008080"/>
        </a:lt2>
        <a:accent1>
          <a:srgbClr val="D60093"/>
        </a:accent1>
        <a:accent2>
          <a:srgbClr val="FFFF66"/>
        </a:accent2>
        <a:accent3>
          <a:srgbClr val="CAAAB8"/>
        </a:accent3>
        <a:accent4>
          <a:srgbClr val="DADADA"/>
        </a:accent4>
        <a:accent5>
          <a:srgbClr val="E8AAC8"/>
        </a:accent5>
        <a:accent6>
          <a:srgbClr val="E7E75C"/>
        </a:accent6>
        <a:hlink>
          <a:srgbClr val="FF9933"/>
        </a:hlink>
        <a:folHlink>
          <a:srgbClr val="FF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Files\MSOffice\Templates\Presentations\Recommending a Strategy (Online).pot</Template>
  <TotalTime>486</TotalTime>
  <Words>1034</Words>
  <Application>Microsoft Office PowerPoint</Application>
  <PresentationFormat>On-screen Show (4:3)</PresentationFormat>
  <Paragraphs>186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Wingdings</vt:lpstr>
      <vt:lpstr>Monotype Sorts</vt:lpstr>
      <vt:lpstr>Times New Roman</vt:lpstr>
      <vt:lpstr>Recommending a Strategy (Online)</vt:lpstr>
      <vt:lpstr>The Art and Science of “Selling” Safety</vt:lpstr>
      <vt:lpstr>What Do We Mean by “Sell”?</vt:lpstr>
      <vt:lpstr>Why is “Selling” Important</vt:lpstr>
      <vt:lpstr>What Are We “Selling”?</vt:lpstr>
      <vt:lpstr>What Are We “Selling”? (cont.)</vt:lpstr>
      <vt:lpstr>A Key “Selling” Point!</vt:lpstr>
      <vt:lpstr>Who Are We “Selling” To?</vt:lpstr>
      <vt:lpstr>What “Sales” Methods Do We Use?</vt:lpstr>
      <vt:lpstr>What “Sales” Method is Appropriate?</vt:lpstr>
      <vt:lpstr>“Selling” to Both Sides of the Safety Balance</vt:lpstr>
      <vt:lpstr>Example: Hearing Conservation Program</vt:lpstr>
      <vt:lpstr>How Do We “Sell” Effectively?</vt:lpstr>
      <vt:lpstr>Soliciting Client Feedback</vt:lpstr>
      <vt:lpstr>Soliciting Client Feedback</vt:lpstr>
      <vt:lpstr>Soliciting Client Feedback</vt:lpstr>
      <vt:lpstr>Communicating With Upper Management</vt:lpstr>
      <vt:lpstr>“Selling” With Budgets</vt:lpstr>
      <vt:lpstr>“Selling” Safety Through Incentive Programs</vt:lpstr>
      <vt:lpstr>“Selling” With Effective Presentations</vt:lpstr>
      <vt:lpstr>“Selling” With Written Communications</vt:lpstr>
      <vt:lpstr>Poor Example</vt:lpstr>
      <vt:lpstr>Improved Version</vt:lpstr>
      <vt:lpstr>“Selling” Intangibles</vt:lpstr>
      <vt:lpstr>“Selling” Yourself</vt:lpstr>
      <vt:lpstr>Guaranteed to Kill the “Sale”</vt:lpstr>
      <vt:lpstr>It’s Really People Skills….</vt:lpstr>
      <vt:lpstr>And Knowing When to Say When...</vt:lpstr>
      <vt:lpstr>Summary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Art and Science of “Selling” Safety</dc:title>
  <dc:creator>R. J. Emery, Dr.P.H., CHP, CIH, CSP</dc:creator>
  <cp:lastModifiedBy>Berenie Torres</cp:lastModifiedBy>
  <cp:revision>27</cp:revision>
  <dcterms:created xsi:type="dcterms:W3CDTF">2000-11-19T18:53:13Z</dcterms:created>
  <dcterms:modified xsi:type="dcterms:W3CDTF">2016-04-07T14:50:18Z</dcterms:modified>
</cp:coreProperties>
</file>