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9" r:id="rId2"/>
  </p:sldMasterIdLst>
  <p:notesMasterIdLst>
    <p:notesMasterId r:id="rId52"/>
  </p:notesMasterIdLst>
  <p:handoutMasterIdLst>
    <p:handoutMasterId r:id="rId53"/>
  </p:handoutMasterIdLst>
  <p:sldIdLst>
    <p:sldId id="261" r:id="rId3"/>
    <p:sldId id="308" r:id="rId4"/>
    <p:sldId id="264" r:id="rId5"/>
    <p:sldId id="265" r:id="rId6"/>
    <p:sldId id="266" r:id="rId7"/>
    <p:sldId id="268" r:id="rId8"/>
    <p:sldId id="269" r:id="rId9"/>
    <p:sldId id="270" r:id="rId10"/>
    <p:sldId id="338" r:id="rId11"/>
    <p:sldId id="271" r:id="rId12"/>
    <p:sldId id="325" r:id="rId13"/>
    <p:sldId id="326" r:id="rId14"/>
    <p:sldId id="327" r:id="rId15"/>
    <p:sldId id="275" r:id="rId16"/>
    <p:sldId id="276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9" r:id="rId26"/>
    <p:sldId id="340" r:id="rId27"/>
    <p:sldId id="341" r:id="rId28"/>
    <p:sldId id="342" r:id="rId29"/>
    <p:sldId id="343" r:id="rId30"/>
    <p:sldId id="344" r:id="rId31"/>
    <p:sldId id="277" r:id="rId32"/>
    <p:sldId id="297" r:id="rId33"/>
    <p:sldId id="307" r:id="rId34"/>
    <p:sldId id="298" r:id="rId35"/>
    <p:sldId id="299" r:id="rId36"/>
    <p:sldId id="282" r:id="rId37"/>
    <p:sldId id="337" r:id="rId38"/>
    <p:sldId id="281" r:id="rId39"/>
    <p:sldId id="283" r:id="rId40"/>
    <p:sldId id="285" r:id="rId41"/>
    <p:sldId id="306" r:id="rId42"/>
    <p:sldId id="284" r:id="rId43"/>
    <p:sldId id="292" r:id="rId44"/>
    <p:sldId id="286" r:id="rId45"/>
    <p:sldId id="345" r:id="rId46"/>
    <p:sldId id="288" r:id="rId47"/>
    <p:sldId id="305" r:id="rId48"/>
    <p:sldId id="289" r:id="rId49"/>
    <p:sldId id="290" r:id="rId50"/>
    <p:sldId id="291" r:id="rId5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5" autoAdjust="0"/>
    <p:restoredTop sz="94660"/>
  </p:normalViewPr>
  <p:slideViewPr>
    <p:cSldViewPr>
      <p:cViewPr varScale="1">
        <p:scale>
          <a:sx n="117" d="100"/>
          <a:sy n="117" d="100"/>
        </p:scale>
        <p:origin x="-17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mery\My%20Documents\EHS%20Cost%20per%20sq%20f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mery\My%20Documents\control%20v%20transfer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mery\My%20Documents\Rounders%20EH&amp;S%20and%20research%20budg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EH&amp;S Department Annual Cost per Campus Net Assignable Square Footage
(n = 31)</a:t>
            </a:r>
          </a:p>
        </c:rich>
      </c:tx>
      <c:layout>
        <c:manualLayout>
          <c:xMode val="edge"/>
          <c:yMode val="edge"/>
          <c:x val="0.19866814650388467"/>
          <c:y val="1.957585644371942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823529411764712E-2"/>
          <c:y val="0.11092985318107669"/>
          <c:w val="0.93118756936736868"/>
          <c:h val="0.730831973898858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strRef>
              <c:f>Data!$F$2:$F$18</c:f>
              <c:strCache>
                <c:ptCount val="17"/>
                <c:pt idx="0">
                  <c:v>0-.05</c:v>
                </c:pt>
                <c:pt idx="1">
                  <c:v>.06 - .11</c:v>
                </c:pt>
                <c:pt idx="2">
                  <c:v>.12 - .17</c:v>
                </c:pt>
                <c:pt idx="3">
                  <c:v>.18 - .23</c:v>
                </c:pt>
                <c:pt idx="4">
                  <c:v>.24 - .29</c:v>
                </c:pt>
                <c:pt idx="5">
                  <c:v>.30 - .35</c:v>
                </c:pt>
                <c:pt idx="6">
                  <c:v>.36 - .41</c:v>
                </c:pt>
                <c:pt idx="7">
                  <c:v>.42 - .47</c:v>
                </c:pt>
                <c:pt idx="8">
                  <c:v>.48 - .53</c:v>
                </c:pt>
                <c:pt idx="9">
                  <c:v>.54 - .59</c:v>
                </c:pt>
                <c:pt idx="10">
                  <c:v>.60 - .65</c:v>
                </c:pt>
                <c:pt idx="11">
                  <c:v>.66 - .71</c:v>
                </c:pt>
                <c:pt idx="12">
                  <c:v>.72 - .77</c:v>
                </c:pt>
                <c:pt idx="13">
                  <c:v>.78 - .83</c:v>
                </c:pt>
                <c:pt idx="14">
                  <c:v>.84 - .89</c:v>
                </c:pt>
                <c:pt idx="15">
                  <c:v>.90 - .95</c:v>
                </c:pt>
                <c:pt idx="16">
                  <c:v>.96 - 1.01</c:v>
                </c:pt>
              </c:strCache>
            </c:strRef>
          </c:cat>
          <c:val>
            <c:numRef>
              <c:f>Data!$G$2:$G$18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4</c:v>
                </c:pt>
                <c:pt idx="5">
                  <c:v>3</c:v>
                </c:pt>
                <c:pt idx="6">
                  <c:v>6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81888"/>
        <c:axId val="44727616"/>
      </c:barChart>
      <c:catAx>
        <c:axId val="46181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EH&amp;S annual dollar cost per campus net assignable square foot</a:t>
                </a:r>
              </a:p>
            </c:rich>
          </c:tx>
          <c:layout>
            <c:manualLayout>
              <c:xMode val="edge"/>
              <c:yMode val="edge"/>
              <c:x val="0.31631520532741458"/>
              <c:y val="0.94453507340946163"/>
            </c:manualLayout>
          </c:layout>
          <c:overlay val="0"/>
          <c:spPr>
            <a:noFill/>
            <a:ln w="25400">
              <a:noFill/>
            </a:ln>
          </c:spPr>
        </c:title>
        <c:numFmt formatCode="\$#,##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727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276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reported in each cost category</a:t>
                </a:r>
              </a:p>
            </c:rich>
          </c:tx>
          <c:layout>
            <c:manualLayout>
              <c:xMode val="edge"/>
              <c:yMode val="edge"/>
              <c:x val="1.2208657047724751E-2"/>
              <c:y val="0.2903752039151715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181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Comparison of EH&amp;S Costs to Risk Transfer Costs</a:t>
            </a:r>
            <a:r>
              <a:rPr lang="en-US" baseline="0" dirty="0" smtClean="0"/>
              <a:t> – Property and Worker’s Compensation</a:t>
            </a:r>
            <a:endParaRPr lang="en-US" dirty="0"/>
          </a:p>
        </c:rich>
      </c:tx>
      <c:layout>
        <c:manualLayout>
          <c:xMode val="edge"/>
          <c:yMode val="edge"/>
          <c:x val="9.6929337772844987E-2"/>
          <c:y val="4.9164184147311289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72881982981872"/>
          <c:y val="0.12607819626942238"/>
          <c:w val="0.84572697003329689"/>
          <c:h val="0.712515276249809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UT!$B$41</c:f>
              <c:strCache>
                <c:ptCount val="1"/>
                <c:pt idx="0">
                  <c:v>Property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strRef>
              <c:f>UT!$C$36:$AS$36</c:f>
              <c:strCache>
                <c:ptCount val="43"/>
                <c:pt idx="0">
                  <c:v>UT Tyler</c:v>
                </c:pt>
                <c:pt idx="3">
                  <c:v>UT Per Basin</c:v>
                </c:pt>
                <c:pt idx="6">
                  <c:v>UT Brownsville</c:v>
                </c:pt>
                <c:pt idx="9">
                  <c:v>UTPA</c:v>
                </c:pt>
                <c:pt idx="12">
                  <c:v>UT Dallas</c:v>
                </c:pt>
                <c:pt idx="15">
                  <c:v>UTSA</c:v>
                </c:pt>
                <c:pt idx="18">
                  <c:v>UT El Paso</c:v>
                </c:pt>
                <c:pt idx="21">
                  <c:v>UT Arlington</c:v>
                </c:pt>
                <c:pt idx="24">
                  <c:v>UT Austin</c:v>
                </c:pt>
                <c:pt idx="27">
                  <c:v>UTHC Tyler</c:v>
                </c:pt>
                <c:pt idx="30">
                  <c:v>UTHSCSA</c:v>
                </c:pt>
                <c:pt idx="33">
                  <c:v>UTSMC</c:v>
                </c:pt>
                <c:pt idx="36">
                  <c:v>UTHSCH</c:v>
                </c:pt>
                <c:pt idx="39">
                  <c:v>UTMDACC</c:v>
                </c:pt>
                <c:pt idx="42">
                  <c:v>UTMB</c:v>
                </c:pt>
              </c:strCache>
            </c:strRef>
          </c:cat>
          <c:val>
            <c:numRef>
              <c:f>UT!$C$41:$AS$41</c:f>
              <c:numCache>
                <c:formatCode>General</c:formatCode>
                <c:ptCount val="43"/>
                <c:pt idx="0">
                  <c:v>42000</c:v>
                </c:pt>
                <c:pt idx="3">
                  <c:v>63388</c:v>
                </c:pt>
                <c:pt idx="6">
                  <c:v>152357</c:v>
                </c:pt>
                <c:pt idx="9">
                  <c:v>279079</c:v>
                </c:pt>
                <c:pt idx="12">
                  <c:v>212859</c:v>
                </c:pt>
                <c:pt idx="15">
                  <c:v>209023</c:v>
                </c:pt>
                <c:pt idx="18">
                  <c:v>186476</c:v>
                </c:pt>
                <c:pt idx="21">
                  <c:v>459855</c:v>
                </c:pt>
                <c:pt idx="24">
                  <c:v>1530666</c:v>
                </c:pt>
                <c:pt idx="27">
                  <c:v>73000</c:v>
                </c:pt>
                <c:pt idx="30">
                  <c:v>289043</c:v>
                </c:pt>
                <c:pt idx="33">
                  <c:v>694000</c:v>
                </c:pt>
                <c:pt idx="36">
                  <c:v>1413000</c:v>
                </c:pt>
                <c:pt idx="39">
                  <c:v>1661000</c:v>
                </c:pt>
                <c:pt idx="42">
                  <c:v>1494000</c:v>
                </c:pt>
              </c:numCache>
            </c:numRef>
          </c:val>
        </c:ser>
        <c:ser>
          <c:idx val="1"/>
          <c:order val="1"/>
          <c:tx>
            <c:strRef>
              <c:f>UT!$B$42</c:f>
              <c:strCache>
                <c:ptCount val="1"/>
                <c:pt idx="0">
                  <c:v>WCI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strRef>
              <c:f>UT!$C$36:$AS$36</c:f>
              <c:strCache>
                <c:ptCount val="43"/>
                <c:pt idx="0">
                  <c:v>UT Tyler</c:v>
                </c:pt>
                <c:pt idx="3">
                  <c:v>UT Per Basin</c:v>
                </c:pt>
                <c:pt idx="6">
                  <c:v>UT Brownsville</c:v>
                </c:pt>
                <c:pt idx="9">
                  <c:v>UTPA</c:v>
                </c:pt>
                <c:pt idx="12">
                  <c:v>UT Dallas</c:v>
                </c:pt>
                <c:pt idx="15">
                  <c:v>UTSA</c:v>
                </c:pt>
                <c:pt idx="18">
                  <c:v>UT El Paso</c:v>
                </c:pt>
                <c:pt idx="21">
                  <c:v>UT Arlington</c:v>
                </c:pt>
                <c:pt idx="24">
                  <c:v>UT Austin</c:v>
                </c:pt>
                <c:pt idx="27">
                  <c:v>UTHC Tyler</c:v>
                </c:pt>
                <c:pt idx="30">
                  <c:v>UTHSCSA</c:v>
                </c:pt>
                <c:pt idx="33">
                  <c:v>UTSMC</c:v>
                </c:pt>
                <c:pt idx="36">
                  <c:v>UTHSCH</c:v>
                </c:pt>
                <c:pt idx="39">
                  <c:v>UTMDACC</c:v>
                </c:pt>
                <c:pt idx="42">
                  <c:v>UTMB</c:v>
                </c:pt>
              </c:strCache>
            </c:strRef>
          </c:cat>
          <c:val>
            <c:numRef>
              <c:f>UT!$C$42:$AS$42</c:f>
              <c:numCache>
                <c:formatCode>General</c:formatCode>
                <c:ptCount val="43"/>
                <c:pt idx="0">
                  <c:v>29514</c:v>
                </c:pt>
                <c:pt idx="3">
                  <c:v>28617</c:v>
                </c:pt>
                <c:pt idx="6">
                  <c:v>112000</c:v>
                </c:pt>
                <c:pt idx="9">
                  <c:v>390000</c:v>
                </c:pt>
                <c:pt idx="12">
                  <c:v>244000</c:v>
                </c:pt>
                <c:pt idx="15">
                  <c:v>298565</c:v>
                </c:pt>
                <c:pt idx="18">
                  <c:v>530000</c:v>
                </c:pt>
                <c:pt idx="21">
                  <c:v>389000</c:v>
                </c:pt>
                <c:pt idx="24">
                  <c:v>1836000</c:v>
                </c:pt>
                <c:pt idx="27">
                  <c:v>259000</c:v>
                </c:pt>
                <c:pt idx="30">
                  <c:v>710841</c:v>
                </c:pt>
                <c:pt idx="33">
                  <c:v>1000000</c:v>
                </c:pt>
                <c:pt idx="36">
                  <c:v>603000</c:v>
                </c:pt>
                <c:pt idx="39">
                  <c:v>1139000</c:v>
                </c:pt>
                <c:pt idx="42">
                  <c:v>2783356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189568"/>
        <c:axId val="47266560"/>
      </c:barChart>
      <c:barChart>
        <c:barDir val="col"/>
        <c:grouping val="clustered"/>
        <c:varyColors val="0"/>
        <c:ser>
          <c:idx val="2"/>
          <c:order val="2"/>
          <c:tx>
            <c:strRef>
              <c:f>UT!$B$37</c:f>
              <c:strCache>
                <c:ptCount val="1"/>
                <c:pt idx="0">
                  <c:v>Risk Control</c:v>
                </c:pt>
              </c:strCache>
            </c:strRef>
          </c:tx>
          <c:spPr>
            <a:solidFill>
              <a:srgbClr val="33CCCC"/>
            </a:solidFill>
            <a:ln w="25400">
              <a:noFill/>
            </a:ln>
          </c:spPr>
          <c:invertIfNegative val="0"/>
          <c:val>
            <c:numRef>
              <c:f>UT!$B$37:$AS$37</c:f>
              <c:numCache>
                <c:formatCode>General</c:formatCode>
                <c:ptCount val="44"/>
                <c:pt idx="0">
                  <c:v>0</c:v>
                </c:pt>
                <c:pt idx="7">
                  <c:v>242101</c:v>
                </c:pt>
                <c:pt idx="10">
                  <c:v>325000</c:v>
                </c:pt>
                <c:pt idx="13">
                  <c:v>237596</c:v>
                </c:pt>
                <c:pt idx="16">
                  <c:v>596256</c:v>
                </c:pt>
                <c:pt idx="19">
                  <c:v>629629</c:v>
                </c:pt>
                <c:pt idx="22">
                  <c:v>1186000</c:v>
                </c:pt>
                <c:pt idx="31">
                  <c:v>1600000</c:v>
                </c:pt>
                <c:pt idx="37">
                  <c:v>2200000</c:v>
                </c:pt>
                <c:pt idx="43">
                  <c:v>2200000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90080"/>
        <c:axId val="47261376"/>
      </c:barChart>
      <c:catAx>
        <c:axId val="4618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2665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266560"/>
        <c:scaling>
          <c:orientation val="minMax"/>
          <c:max val="5000000"/>
        </c:scaling>
        <c:delete val="0"/>
        <c:axPos val="l"/>
        <c:numFmt formatCode="\$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189568"/>
        <c:crosses val="autoZero"/>
        <c:crossBetween val="between"/>
      </c:valAx>
      <c:catAx>
        <c:axId val="46190080"/>
        <c:scaling>
          <c:orientation val="minMax"/>
        </c:scaling>
        <c:delete val="1"/>
        <c:axPos val="b"/>
        <c:majorTickMark val="out"/>
        <c:minorTickMark val="none"/>
        <c:tickLblPos val="none"/>
        <c:crossAx val="47261376"/>
        <c:crosses val="autoZero"/>
        <c:auto val="0"/>
        <c:lblAlgn val="ctr"/>
        <c:lblOffset val="100"/>
        <c:noMultiLvlLbl val="0"/>
      </c:catAx>
      <c:valAx>
        <c:axId val="47261376"/>
        <c:scaling>
          <c:orientation val="minMax"/>
          <c:max val="5000000"/>
        </c:scaling>
        <c:delete val="1"/>
        <c:axPos val="r"/>
        <c:numFmt formatCode="General" sourceLinked="1"/>
        <c:majorTickMark val="out"/>
        <c:minorTickMark val="none"/>
        <c:tickLblPos val="none"/>
        <c:crossAx val="46190080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8301886792452896"/>
          <c:y val="0.36541598694942962"/>
          <c:w val="0.1009988901220865"/>
          <c:h val="0.1044045676998367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783435547215288E-2"/>
          <c:y val="1.9418705399482636E-2"/>
          <c:w val="0.90800853824475869"/>
          <c:h val="0.695667956633205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Sheet1!$A$5:$A$30</c:f>
              <c:strCache>
                <c:ptCount val="26"/>
                <c:pt idx="1">
                  <c:v>UNL</c:v>
                </c:pt>
                <c:pt idx="2">
                  <c:v>University of Missouri</c:v>
                </c:pt>
                <c:pt idx="3">
                  <c:v>ASU</c:v>
                </c:pt>
                <c:pt idx="4">
                  <c:v>UT Austin</c:v>
                </c:pt>
                <c:pt idx="5">
                  <c:v>Harvard</c:v>
                </c:pt>
                <c:pt idx="6">
                  <c:v>NC State</c:v>
                </c:pt>
                <c:pt idx="7">
                  <c:v>UAB</c:v>
                </c:pt>
                <c:pt idx="8">
                  <c:v>Duke</c:v>
                </c:pt>
                <c:pt idx="9">
                  <c:v>University of Penn</c:v>
                </c:pt>
                <c:pt idx="10">
                  <c:v>Washington University St Louis</c:v>
                </c:pt>
                <c:pt idx="11">
                  <c:v>University of Kentucky</c:v>
                </c:pt>
                <c:pt idx="12">
                  <c:v>University of Delaware</c:v>
                </c:pt>
                <c:pt idx="13">
                  <c:v>UIUC</c:v>
                </c:pt>
                <c:pt idx="14">
                  <c:v>University of Maryland College Park</c:v>
                </c:pt>
                <c:pt idx="15">
                  <c:v>UMD</c:v>
                </c:pt>
                <c:pt idx="16">
                  <c:v>GU</c:v>
                </c:pt>
                <c:pt idx="17">
                  <c:v>Emory</c:v>
                </c:pt>
                <c:pt idx="18">
                  <c:v>University of Kansas-Lawrence</c:v>
                </c:pt>
                <c:pt idx="19">
                  <c:v>NMSU</c:v>
                </c:pt>
                <c:pt idx="20">
                  <c:v>Purdue</c:v>
                </c:pt>
                <c:pt idx="21">
                  <c:v>MIT</c:v>
                </c:pt>
                <c:pt idx="22">
                  <c:v>UNC-CH</c:v>
                </c:pt>
                <c:pt idx="23">
                  <c:v>University of Miami, FL</c:v>
                </c:pt>
                <c:pt idx="24">
                  <c:v>Carnegie Mellon</c:v>
                </c:pt>
                <c:pt idx="25">
                  <c:v>University of Maryland, AF</c:v>
                </c:pt>
              </c:strCache>
            </c:strRef>
          </c:cat>
          <c:val>
            <c:numRef>
              <c:f>Sheet1!$D$5:$D$30</c:f>
              <c:numCache>
                <c:formatCode>0.00%</c:formatCode>
                <c:ptCount val="26"/>
                <c:pt idx="1">
                  <c:v>1.4693877551020406E-2</c:v>
                </c:pt>
                <c:pt idx="2">
                  <c:v>1.2843478260869583E-2</c:v>
                </c:pt>
                <c:pt idx="3">
                  <c:v>1.2772107440627791E-2</c:v>
                </c:pt>
                <c:pt idx="4">
                  <c:v>1.1192214111922141E-2</c:v>
                </c:pt>
                <c:pt idx="5">
                  <c:v>1.111111111111112E-2</c:v>
                </c:pt>
                <c:pt idx="6">
                  <c:v>1.0593746223564954E-2</c:v>
                </c:pt>
                <c:pt idx="7">
                  <c:v>1.0000000000000005E-2</c:v>
                </c:pt>
                <c:pt idx="8">
                  <c:v>9.9009352657820817E-3</c:v>
                </c:pt>
                <c:pt idx="9">
                  <c:v>8.9041095890411044E-3</c:v>
                </c:pt>
                <c:pt idx="10">
                  <c:v>8.6741429613420868E-3</c:v>
                </c:pt>
                <c:pt idx="11">
                  <c:v>8.6012961518898267E-3</c:v>
                </c:pt>
                <c:pt idx="12">
                  <c:v>8.5000000000000006E-3</c:v>
                </c:pt>
                <c:pt idx="13">
                  <c:v>8.3117128734878278E-3</c:v>
                </c:pt>
                <c:pt idx="14">
                  <c:v>8.0836824234957749E-3</c:v>
                </c:pt>
                <c:pt idx="15">
                  <c:v>8.0836824234957749E-3</c:v>
                </c:pt>
                <c:pt idx="16">
                  <c:v>7.8341013824884814E-3</c:v>
                </c:pt>
                <c:pt idx="17">
                  <c:v>7.8158620426147223E-3</c:v>
                </c:pt>
                <c:pt idx="18">
                  <c:v>7.6422764227642333E-3</c:v>
                </c:pt>
                <c:pt idx="19">
                  <c:v>6.6351706036745436E-3</c:v>
                </c:pt>
                <c:pt idx="20">
                  <c:v>5.7124097176625109E-3</c:v>
                </c:pt>
                <c:pt idx="21">
                  <c:v>5.071428571428574E-3</c:v>
                </c:pt>
                <c:pt idx="22">
                  <c:v>5.0279329608938546E-3</c:v>
                </c:pt>
                <c:pt idx="23">
                  <c:v>3.9877300613496963E-3</c:v>
                </c:pt>
                <c:pt idx="24">
                  <c:v>5.4798180501192872E-3</c:v>
                </c:pt>
                <c:pt idx="25">
                  <c:v>1.2983655705996139E-3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141952"/>
        <c:axId val="52200000"/>
      </c:barChart>
      <c:catAx>
        <c:axId val="54141952"/>
        <c:scaling>
          <c:orientation val="minMax"/>
        </c:scaling>
        <c:delete val="0"/>
        <c:axPos val="b"/>
        <c:majorTickMark val="out"/>
        <c:minorTickMark val="none"/>
        <c:tickLblPos val="nextTo"/>
        <c:crossAx val="52200000"/>
        <c:crosses val="autoZero"/>
        <c:auto val="1"/>
        <c:lblAlgn val="ctr"/>
        <c:lblOffset val="100"/>
        <c:noMultiLvlLbl val="0"/>
      </c:catAx>
      <c:valAx>
        <c:axId val="5220000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54141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A125DD6D-2185-42E3-939D-F638C4E5A209}" type="datetimeFigureOut">
              <a:rPr lang="en-US"/>
              <a:pPr>
                <a:defRPr/>
              </a:pPr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50E0885A-7D63-4983-9BF6-CB910021D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66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9D4ADC74-D2A3-4189-B4C2-78123DE84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61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345-DEAE-4B72-A7FF-CA0F95B45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B7709-189D-4615-8B42-CCEE3BD66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771D1-5D0B-4DCF-B4E9-56D181900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3860C-9E41-4E63-B12F-BD7BF8683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75C28-11BE-4517-94EE-012E89C317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8B05C-B4AC-476B-84EF-A79AF719D1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1E05D-C703-472B-A664-F785F9635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2D5AC-2C65-4C9D-ACE9-2EAEB70EE3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8A880-8292-47EF-8840-B2974BAC82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4795B-8DB9-48AE-ADD7-FFB292EE7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0F638-5591-43F2-82E7-32C02A08A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AF424-0D8B-4386-9E98-17227A20A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624EB-3DC6-4DBB-80E0-7BFAF35492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25F09-E48A-4357-BC42-3A493BB14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F552A-BB48-4B4C-8798-103980258B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5594A-E51E-4701-A013-0C5674D73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45B52-95ED-49C4-B6C9-89AD313CC2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EA18F-D9C9-4496-B604-F878918B25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9C44D-A179-4BC1-9DCC-B883DC9E4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BAD2B-BD61-4DA4-BB44-62EB45C49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76ACA-619D-4E72-96B2-8A86C9396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EB187-4979-4BDD-8089-BEA1B264D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1873C-3543-4A83-8E15-4E60891B2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51655-B4AD-46D1-96BE-F1212016C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7DB07-0878-4B39-B28F-37CD55764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EDB6A4CE-ED15-4E1D-86EB-F515EEDFC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/>
                <a:latin typeface="+mn-lt"/>
              </a:defRPr>
            </a:lvl1pPr>
          </a:lstStyle>
          <a:p>
            <a:pPr>
              <a:defRPr/>
            </a:pPr>
            <a:fld id="{2BC505E9-1BB1-40B7-B2D8-9C69E32599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9933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3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3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4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4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4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4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5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4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4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4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4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5" cy="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4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4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5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5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5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5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5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5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5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5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5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5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5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5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6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6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5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6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6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6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6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6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6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5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7086600" cy="1066800"/>
          </a:xfrm>
        </p:spPr>
        <p:txBody>
          <a:bodyPr/>
          <a:lstStyle/>
          <a:p>
            <a:pPr eaLnBrk="1" hangingPunct="1"/>
            <a:r>
              <a:rPr lang="en-US" sz="4600" dirty="0" smtClean="0"/>
              <a:t>Program Measures and Metrics that Matter</a:t>
            </a:r>
            <a:endParaRPr lang="en-US" altLang="zh-CN" sz="4600" dirty="0" smtClean="0">
              <a:ea typeface="宋体" pitchFamily="2" charset="-122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106510"/>
            <a:ext cx="6934200" cy="1981200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1600" dirty="0">
                <a:solidFill>
                  <a:srgbClr val="002060"/>
                </a:solidFill>
              </a:rPr>
              <a:t>Robert Emery, </a:t>
            </a:r>
            <a:r>
              <a:rPr lang="en-US" altLang="en-US" sz="1600" dirty="0" err="1">
                <a:solidFill>
                  <a:srgbClr val="002060"/>
                </a:solidFill>
              </a:rPr>
              <a:t>DrPH</a:t>
            </a:r>
            <a:r>
              <a:rPr lang="en-US" altLang="en-US" sz="1600" dirty="0">
                <a:solidFill>
                  <a:srgbClr val="002060"/>
                </a:solidFill>
              </a:rPr>
              <a:t>, CHP, CIH, CSP, CBSP, CHMM, CPP, ARM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1400" dirty="0">
                <a:solidFill>
                  <a:srgbClr val="002060"/>
                </a:solidFill>
              </a:rPr>
              <a:t>Vice President for Safety, Health, Environment &amp; Risk Management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1400" dirty="0">
                <a:solidFill>
                  <a:srgbClr val="002060"/>
                </a:solidFill>
              </a:rPr>
              <a:t>The University of Texas Health Science Center at Houston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1400" dirty="0">
                <a:solidFill>
                  <a:srgbClr val="002060"/>
                </a:solidFill>
              </a:rPr>
              <a:t>Professor of Occupational Health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1400" dirty="0">
                <a:solidFill>
                  <a:srgbClr val="002060"/>
                </a:solidFill>
              </a:rPr>
              <a:t>The University of Texas School of Public Health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600" i="1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1400" dirty="0" smtClean="0">
              <a:solidFill>
                <a:schemeClr val="bg2"/>
              </a:solidFill>
              <a:ea typeface="宋体" pitchFamily="2" charset="-122"/>
            </a:endParaRPr>
          </a:p>
        </p:txBody>
      </p:sp>
      <p:pic>
        <p:nvPicPr>
          <p:cNvPr id="4" name="Picture 3" descr="UTH_2c+uthsch_vert_pms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1000" y="5700015"/>
            <a:ext cx="1752600" cy="9971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22362"/>
          </a:xfrm>
        </p:spPr>
        <p:txBody>
          <a:bodyPr/>
          <a:lstStyle/>
          <a:p>
            <a:pPr eaLnBrk="1" hangingPunct="1"/>
            <a:r>
              <a:rPr lang="en-US" smtClean="0"/>
              <a:t>Suggested Definition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“EH&amp;S Staff”: technical, managerial, and directorial staff that support the EH&amp;S function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Suggest including administrative staff, but it probably doesn’t make a big difference</a:t>
            </a:r>
          </a:p>
          <a:p>
            <a:pPr lvl="1"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Can include staff outside the EH&amp;S unit, but must devote half time or greater to safety function (0.5 FTE)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Example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Safety person in another department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Student workers (&gt;0.5 FTE)</a:t>
            </a:r>
          </a:p>
          <a:p>
            <a:pPr lvl="2"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Contractors included only if onsite time is half time or greater (0.5 FTE)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Example –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contract lab survey techs, yes if &gt;0.5 FTE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fire detection testing contractors, likely no</a:t>
            </a:r>
            <a:r>
              <a:rPr lang="en-US" sz="250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Ongoing Research on Possible Predictors for EH&amp;S Resourcing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Exploring three promising relationships – all imperfect, but each potentially useful with some degree of care</a:t>
            </a:r>
          </a:p>
          <a:p>
            <a:pPr lvl="1"/>
            <a:r>
              <a:rPr lang="en-US" dirty="0" smtClean="0"/>
              <a:t>Campus square footage (non-lab and lab)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Cost of risk transfer (insurance premiums for property and worker’s compensation insurance)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Proportion of extramural research expenditures</a:t>
            </a:r>
          </a:p>
        </p:txBody>
      </p:sp>
    </p:spTree>
    <p:extLst>
      <p:ext uri="{BB962C8B-B14F-4D97-AF65-F5344CB8AC3E}">
        <p14:creationId xmlns:p14="http://schemas.microsoft.com/office/powerpoint/2010/main" val="20533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29"/>
          <p:cNvGraphicFramePr>
            <a:graphicFrameLocks noChangeAspect="1"/>
          </p:cNvGraphicFramePr>
          <p:nvPr/>
        </p:nvGraphicFramePr>
        <p:xfrm>
          <a:off x="228600" y="609600"/>
          <a:ext cx="8616950" cy="524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Chart" r:id="rId3" imgW="6020105" imgH="3667354" progId="Excel.Sheet.8">
                  <p:embed/>
                </p:oleObj>
              </mc:Choice>
              <mc:Fallback>
                <p:oleObj name="Chart" r:id="rId3" imgW="6020105" imgH="36673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09600"/>
                        <a:ext cx="8616950" cy="524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41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Predictability of Various Models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990600"/>
                <a:gridCol w="1219200"/>
                <a:gridCol w="1447800"/>
                <a:gridCol w="1066800"/>
                <a:gridCol w="990600"/>
                <a:gridCol w="838200"/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 campus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sq ft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Lab + non-lab</a:t>
                      </a:r>
                      <a:r>
                        <a:rPr lang="en-US" sz="1400" baseline="0" dirty="0" smtClean="0"/>
                        <a:t> sq ft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ln</a:t>
                      </a:r>
                      <a:r>
                        <a:rPr lang="en-US" sz="1400" dirty="0" smtClean="0"/>
                        <a:t> (total campus sq ft)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ln</a:t>
                      </a:r>
                      <a:r>
                        <a:rPr lang="en-US" sz="1400" dirty="0" smtClean="0"/>
                        <a:t> (lab sq ft) + </a:t>
                      </a:r>
                      <a:r>
                        <a:rPr lang="en-US" sz="1400" dirty="0" err="1" smtClean="0"/>
                        <a:t>ln</a:t>
                      </a:r>
                      <a:r>
                        <a:rPr lang="en-US" sz="1400" dirty="0" smtClean="0"/>
                        <a:t> (non lab sq ft)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Med /Vet</a:t>
                      </a:r>
                      <a:r>
                        <a:rPr lang="en-US" sz="1400" baseline="0" dirty="0" smtClean="0"/>
                        <a:t> School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General “other” category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BSL3 or BSL4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 Squared Value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0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9053" y="1842262"/>
            <a:ext cx="8893175" cy="59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4394" tIns="42197" rIns="84394" bIns="42197">
            <a:spAutoFit/>
          </a:bodyPr>
          <a:lstStyle/>
          <a:p>
            <a:pPr algn="ctr" defTabSz="844550">
              <a:spcBef>
                <a:spcPct val="50000"/>
              </a:spcBef>
              <a:defRPr/>
            </a:pPr>
            <a:r>
              <a:rPr lang="en-US" altLang="zh-CN" sz="2000" b="1" dirty="0">
                <a:effectLst/>
                <a:latin typeface="Arial" charset="0"/>
                <a:ea typeface="宋体" pitchFamily="2" charset="-122"/>
              </a:rPr>
              <a:t># EH&amp;S FTE</a:t>
            </a:r>
            <a:r>
              <a:rPr lang="en-US" altLang="zh-CN" sz="2000" dirty="0">
                <a:effectLst/>
                <a:latin typeface="Arial" charset="0"/>
                <a:ea typeface="宋体" pitchFamily="2" charset="-122"/>
              </a:rPr>
              <a:t> = e </a:t>
            </a:r>
            <a:r>
              <a:rPr lang="en-US" altLang="zh-CN" sz="2000" baseline="30000" dirty="0">
                <a:effectLst/>
                <a:latin typeface="Arial" charset="0"/>
                <a:ea typeface="宋体" pitchFamily="2" charset="-122"/>
              </a:rPr>
              <a:t>[(0.516*School) + (0.357*</a:t>
            </a:r>
            <a:r>
              <a:rPr lang="en-US" altLang="zh-CN" sz="2000" baseline="30000" dirty="0" err="1">
                <a:effectLst/>
                <a:latin typeface="Arial" charset="0"/>
                <a:ea typeface="宋体" pitchFamily="2" charset="-122"/>
              </a:rPr>
              <a:t>ln</a:t>
            </a:r>
            <a:r>
              <a:rPr lang="en-US" altLang="zh-CN" sz="2000" baseline="30000" dirty="0">
                <a:effectLst/>
                <a:latin typeface="Arial" charset="0"/>
                <a:ea typeface="宋体" pitchFamily="2" charset="-122"/>
              </a:rPr>
              <a:t> (Lab NASF)) + (0.398*</a:t>
            </a:r>
            <a:r>
              <a:rPr lang="en-US" altLang="zh-CN" sz="2000" baseline="30000" dirty="0" err="1">
                <a:effectLst/>
                <a:latin typeface="Arial" charset="0"/>
                <a:ea typeface="宋体" pitchFamily="2" charset="-122"/>
              </a:rPr>
              <a:t>ln</a:t>
            </a:r>
            <a:r>
              <a:rPr lang="en-US" altLang="zh-CN" sz="2000" baseline="30000" dirty="0">
                <a:effectLst/>
                <a:latin typeface="Arial" charset="0"/>
                <a:ea typeface="宋体" pitchFamily="2" charset="-122"/>
              </a:rPr>
              <a:t> (</a:t>
            </a:r>
            <a:r>
              <a:rPr lang="en-US" altLang="zh-CN" sz="2000" baseline="30000" dirty="0" err="1">
                <a:effectLst/>
                <a:latin typeface="Arial" charset="0"/>
                <a:ea typeface="宋体" pitchFamily="2" charset="-122"/>
              </a:rPr>
              <a:t>Nonlab</a:t>
            </a:r>
            <a:r>
              <a:rPr lang="en-US" altLang="zh-CN" sz="2000" baseline="30000" dirty="0">
                <a:effectLst/>
                <a:latin typeface="Arial" charset="0"/>
                <a:ea typeface="宋体" pitchFamily="2" charset="-122"/>
              </a:rPr>
              <a:t> NASF)) + (0.371*BSL)] - 8.618]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12321" y="2895600"/>
            <a:ext cx="83820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0329" tIns="35164" rIns="70329" bIns="35164">
            <a:spAutoFit/>
          </a:bodyPr>
          <a:lstStyle/>
          <a:p>
            <a:pPr defTabSz="703263">
              <a:spcBef>
                <a:spcPct val="50000"/>
              </a:spcBef>
            </a:pPr>
            <a:r>
              <a:rPr lang="en-US" altLang="zh-CN" sz="2000" b="1" dirty="0">
                <a:effectLst/>
                <a:latin typeface="Arial" charset="0"/>
                <a:ea typeface="宋体" pitchFamily="2" charset="-122"/>
              </a:rPr>
              <a:t>Definitions for predictor variables:</a:t>
            </a:r>
          </a:p>
          <a:p>
            <a:pPr marL="352425" lvl="1" defTabSz="703263">
              <a:spcBef>
                <a:spcPct val="50000"/>
              </a:spcBef>
            </a:pPr>
            <a:r>
              <a:rPr lang="en-US" altLang="zh-CN" sz="2000" b="1" dirty="0">
                <a:effectLst/>
                <a:latin typeface="Arial" charset="0"/>
                <a:ea typeface="宋体" pitchFamily="2" charset="-122"/>
              </a:rPr>
              <a:t>Lab NASF</a:t>
            </a:r>
            <a:r>
              <a:rPr lang="en-US" altLang="zh-CN" sz="2000" dirty="0">
                <a:effectLst/>
                <a:latin typeface="Arial" charset="0"/>
                <a:ea typeface="宋体" pitchFamily="2" charset="-122"/>
              </a:rPr>
              <a:t>: the number of lab net assignable square footage </a:t>
            </a:r>
          </a:p>
          <a:p>
            <a:pPr marL="352425" lvl="1" defTabSz="703263">
              <a:spcBef>
                <a:spcPct val="50000"/>
              </a:spcBef>
            </a:pPr>
            <a:r>
              <a:rPr lang="en-US" altLang="zh-CN" sz="2000" b="1" dirty="0" err="1">
                <a:effectLst/>
                <a:latin typeface="Arial" charset="0"/>
                <a:ea typeface="宋体" pitchFamily="2" charset="-122"/>
              </a:rPr>
              <a:t>Nonlab</a:t>
            </a:r>
            <a:r>
              <a:rPr lang="en-US" altLang="zh-CN" sz="2000" b="1" dirty="0">
                <a:effectLst/>
                <a:latin typeface="Arial" charset="0"/>
                <a:ea typeface="宋体" pitchFamily="2" charset="-122"/>
              </a:rPr>
              <a:t> NASF</a:t>
            </a:r>
            <a:r>
              <a:rPr lang="en-US" altLang="zh-CN" sz="2000" dirty="0">
                <a:effectLst/>
                <a:latin typeface="Arial" charset="0"/>
                <a:ea typeface="宋体" pitchFamily="2" charset="-122"/>
              </a:rPr>
              <a:t>: the number of non-lab net assigned square footage (usually obtained by subtracting lab from gross)</a:t>
            </a:r>
          </a:p>
          <a:p>
            <a:pPr marL="352425" lvl="1" defTabSz="703263">
              <a:spcBef>
                <a:spcPct val="50000"/>
              </a:spcBef>
            </a:pPr>
            <a:r>
              <a:rPr lang="en-US" altLang="zh-CN" sz="2000" b="1" dirty="0">
                <a:effectLst/>
                <a:latin typeface="Arial" charset="0"/>
                <a:ea typeface="宋体" pitchFamily="2" charset="-122"/>
              </a:rPr>
              <a:t>School</a:t>
            </a:r>
            <a:r>
              <a:rPr lang="en-US" altLang="zh-CN" sz="2000" dirty="0">
                <a:effectLst/>
                <a:latin typeface="Arial" charset="0"/>
                <a:ea typeface="宋体" pitchFamily="2" charset="-122"/>
              </a:rPr>
              <a:t>: defined as whether your institution has a medical school as listed by the AAMC or a veterinary school as listed by the AAVMC; 0 means no, 1 means yes</a:t>
            </a:r>
          </a:p>
          <a:p>
            <a:pPr marL="352425" lvl="1" defTabSz="703263">
              <a:spcBef>
                <a:spcPct val="50000"/>
              </a:spcBef>
            </a:pPr>
            <a:r>
              <a:rPr lang="en-US" altLang="zh-CN" sz="2000" b="1" dirty="0">
                <a:effectLst/>
                <a:latin typeface="Arial" charset="0"/>
                <a:ea typeface="宋体" pitchFamily="2" charset="-122"/>
              </a:rPr>
              <a:t>BSL:</a:t>
            </a:r>
            <a:r>
              <a:rPr lang="en-US" altLang="zh-CN" sz="2000" dirty="0">
                <a:effectLst/>
                <a:latin typeface="Arial" charset="0"/>
                <a:ea typeface="宋体" pitchFamily="2" charset="-122"/>
              </a:rPr>
              <a:t> this variable indicates if the institution has a BSL3 or BSL4 facility; 0 means no, 1 means yes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050925" y="457200"/>
            <a:ext cx="676751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518" tIns="31259" rIns="62518" bIns="31259">
            <a:spAutoFit/>
          </a:bodyPr>
          <a:lstStyle/>
          <a:p>
            <a:pPr algn="ctr" defTabSz="844550">
              <a:spcBef>
                <a:spcPct val="50000"/>
              </a:spcBef>
              <a:defRPr/>
            </a:pPr>
            <a:r>
              <a:rPr lang="en-US" altLang="zh-CN" sz="3200" b="1" dirty="0">
                <a:effectLst/>
                <a:latin typeface="Arial" charset="0"/>
                <a:ea typeface="宋体" pitchFamily="2" charset="-122"/>
              </a:rPr>
              <a:t>Current C/U Metrics Model</a:t>
            </a:r>
            <a:r>
              <a:rPr lang="en-US" altLang="zh-CN" sz="3300" b="1" dirty="0">
                <a:effectLst/>
                <a:latin typeface="Arial" charset="0"/>
                <a:ea typeface="宋体" pitchFamily="2" charset="-122"/>
              </a:rPr>
              <a:t>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667000" y="2440441"/>
            <a:ext cx="419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518" tIns="31259" rIns="62518" bIns="31259">
            <a:spAutoFit/>
          </a:bodyPr>
          <a:lstStyle/>
          <a:p>
            <a:pPr defTabSz="625475">
              <a:spcBef>
                <a:spcPct val="50000"/>
              </a:spcBef>
              <a:defRPr/>
            </a:pPr>
            <a:r>
              <a:rPr lang="en-US" sz="1600" dirty="0">
                <a:effectLst/>
                <a:latin typeface="Arial" charset="0"/>
                <a:ea typeface="宋体" pitchFamily="2" charset="-122"/>
              </a:rPr>
              <a:t>R</a:t>
            </a:r>
            <a:r>
              <a:rPr lang="en-US" sz="1600" baseline="30000" dirty="0">
                <a:effectLst/>
                <a:latin typeface="Arial" charset="0"/>
                <a:ea typeface="宋体" pitchFamily="2" charset="-122"/>
              </a:rPr>
              <a:t>2</a:t>
            </a:r>
            <a:r>
              <a:rPr lang="en-US" sz="1600" dirty="0">
                <a:effectLst/>
                <a:latin typeface="Arial" charset="0"/>
                <a:ea typeface="宋体" pitchFamily="2" charset="-122"/>
              </a:rPr>
              <a:t> value based on 69 observations  = 80%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Staffing Predictors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1534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The data from 102 colleges and universities from across the country indicate that four variables can account for 80% of the variability in EH&amp;S staffing:</a:t>
            </a:r>
          </a:p>
          <a:p>
            <a:pPr eaLnBrk="1" hangingPunct="1">
              <a:lnSpc>
                <a:spcPct val="80000"/>
              </a:lnSpc>
            </a:pPr>
            <a:endParaRPr lang="en-US" sz="1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Non lab net assignable square footage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Lab net assignable square footage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Presence of Medical or Vet School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Existence of BSL-3 operations</a:t>
            </a:r>
          </a:p>
          <a:p>
            <a:pPr lvl="1" eaLnBrk="1" hangingPunct="1">
              <a:lnSpc>
                <a:spcPct val="80000"/>
              </a:lnSpc>
            </a:pPr>
            <a:endParaRPr lang="en-US" sz="15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These predictors important because they are recognized and understood by those outside the EH&amp;S profession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With the collection of more data, the precision of the model could likely be improved to the benefit of the entire profession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8" y="0"/>
            <a:ext cx="887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1577975"/>
          <a:ext cx="43434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Chart" r:id="rId3" imgW="4038790" imgH="4533995" progId="MSGraph.Chart.8">
                  <p:embed followColorScheme="full"/>
                </p:oleObj>
              </mc:Choice>
              <mc:Fallback>
                <p:oleObj name="Chart" r:id="rId3" imgW="4038790" imgH="453399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77975"/>
                        <a:ext cx="434340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061643"/>
              </p:ext>
            </p:extLst>
          </p:nvPr>
        </p:nvGraphicFramePr>
        <p:xfrm>
          <a:off x="4876800" y="1534172"/>
          <a:ext cx="3860800" cy="2471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Chart" r:id="rId5" imgW="4038790" imgH="4533995" progId="MSGraph.Chart.8">
                  <p:embed followColorScheme="full"/>
                </p:oleObj>
              </mc:Choice>
              <mc:Fallback>
                <p:oleObj name="Chart" r:id="rId5" imgW="4038790" imgH="453399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534172"/>
                        <a:ext cx="3860800" cy="2471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648200" y="4038600"/>
          <a:ext cx="4081463" cy="249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Chart" r:id="rId7" imgW="4029075" imgH="4543425" progId="MSGraph.Chart.8">
                  <p:embed followColorScheme="full"/>
                </p:oleObj>
              </mc:Choice>
              <mc:Fallback>
                <p:oleObj name="Chart" r:id="rId7" imgW="4029075" imgH="454342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038600"/>
                        <a:ext cx="4081463" cy="249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30826" y="304800"/>
            <a:ext cx="76155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A50021"/>
                </a:solidFill>
                <a:effectLst/>
              </a:rPr>
              <a:t>Campus Square Footage, SHERM Resource Needs, and Funding</a:t>
            </a:r>
          </a:p>
          <a:p>
            <a:pPr algn="ctr"/>
            <a:r>
              <a:rPr lang="en-US" sz="1200" b="1" dirty="0">
                <a:solidFill>
                  <a:srgbClr val="A50021"/>
                </a:solidFill>
                <a:effectLst/>
              </a:rPr>
              <a:t>(modeling not inclusive of resources provided for, or necessary for Employee Health Clinical Services Agreement)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629016" y="1752600"/>
            <a:ext cx="1887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effectLst/>
              </a:rPr>
              <a:t>Total Campus Square Footage </a:t>
            </a:r>
          </a:p>
          <a:p>
            <a:pPr algn="ctr"/>
            <a:r>
              <a:rPr lang="en-US" sz="1000" b="1" dirty="0">
                <a:effectLst/>
              </a:rPr>
              <a:t>and Lab/Clinic Subset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377431" y="1244769"/>
            <a:ext cx="247117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effectLst/>
              </a:rPr>
              <a:t>Modeled SHERM Resource Needs and Institutional Allocations</a:t>
            </a:r>
          </a:p>
          <a:p>
            <a:pPr algn="ctr"/>
            <a:r>
              <a:rPr lang="en-US" sz="900" b="1" dirty="0">
                <a:effectLst/>
              </a:rPr>
              <a:t>(Not Inclusive of EHCSA)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351463" y="3952875"/>
            <a:ext cx="3735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SHERM Income </a:t>
            </a:r>
          </a:p>
          <a:p>
            <a:pPr algn="ctr"/>
            <a:r>
              <a:rPr lang="en-US" sz="900"/>
              <a:t>(Worker’s compensation insurance rebates, contracts, services)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 flipH="1">
            <a:off x="4191000" y="2362200"/>
            <a:ext cx="6096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>
                <a:solidFill>
                  <a:srgbClr val="292929"/>
                </a:solidFill>
                <a:effectLst/>
              </a:rPr>
              <a:t>Lab area portion of total square footage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 flipH="1">
            <a:off x="4216400" y="3922713"/>
            <a:ext cx="609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>
                <a:solidFill>
                  <a:schemeClr val="accent2"/>
                </a:solidFill>
                <a:effectLst/>
              </a:rPr>
              <a:t>Non-lab  portion of total square footage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 flipV="1">
            <a:off x="4038600" y="2667000"/>
            <a:ext cx="1905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 flipV="1">
            <a:off x="4038600" y="4217988"/>
            <a:ext cx="1778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8480425" y="2967038"/>
            <a:ext cx="742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>
                <a:solidFill>
                  <a:srgbClr val="006600"/>
                </a:solidFill>
                <a:effectLst/>
              </a:rPr>
              <a:t>Institutional allocation</a:t>
            </a:r>
          </a:p>
        </p:txBody>
      </p:sp>
      <p:sp>
        <p:nvSpPr>
          <p:cNvPr id="5134" name="Rectangle 15"/>
          <p:cNvSpPr>
            <a:spLocks noChangeArrowheads="1"/>
          </p:cNvSpPr>
          <p:nvPr/>
        </p:nvSpPr>
        <p:spPr bwMode="auto">
          <a:xfrm>
            <a:off x="8480425" y="1868488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>
                <a:solidFill>
                  <a:schemeClr val="bg2"/>
                </a:solidFill>
                <a:effectLst/>
              </a:rPr>
              <a:t>Amount not funded</a:t>
            </a: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8509000" y="5926138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>
                <a:solidFill>
                  <a:srgbClr val="339966"/>
                </a:solidFill>
                <a:effectLst/>
              </a:rPr>
              <a:t>WCI RAP rebate *</a:t>
            </a:r>
          </a:p>
        </p:txBody>
      </p:sp>
      <p:sp>
        <p:nvSpPr>
          <p:cNvPr id="5136" name="Rectangle 21"/>
          <p:cNvSpPr>
            <a:spLocks noChangeArrowheads="1"/>
          </p:cNvSpPr>
          <p:nvPr/>
        </p:nvSpPr>
        <p:spPr bwMode="auto">
          <a:xfrm>
            <a:off x="8515350" y="5586413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>
                <a:solidFill>
                  <a:srgbClr val="029483"/>
                </a:solidFill>
                <a:effectLst/>
              </a:rPr>
              <a:t>UTP </a:t>
            </a:r>
          </a:p>
          <a:p>
            <a:r>
              <a:rPr lang="en-US" sz="800" b="1" dirty="0">
                <a:solidFill>
                  <a:srgbClr val="029483"/>
                </a:solidFill>
                <a:effectLst/>
              </a:rPr>
              <a:t>contract</a:t>
            </a:r>
          </a:p>
        </p:txBody>
      </p:sp>
      <p:sp>
        <p:nvSpPr>
          <p:cNvPr id="5137" name="Rectangle 22"/>
          <p:cNvSpPr>
            <a:spLocks noChangeArrowheads="1"/>
          </p:cNvSpPr>
          <p:nvPr/>
        </p:nvSpPr>
        <p:spPr bwMode="auto">
          <a:xfrm>
            <a:off x="8534400" y="2266950"/>
            <a:ext cx="54927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69FF69"/>
                </a:solidFill>
                <a:effectLst/>
              </a:rPr>
              <a:t>IMM funding</a:t>
            </a:r>
          </a:p>
        </p:txBody>
      </p:sp>
      <p:sp>
        <p:nvSpPr>
          <p:cNvPr id="5138" name="Rectangle 21"/>
          <p:cNvSpPr>
            <a:spLocks noChangeArrowheads="1"/>
          </p:cNvSpPr>
          <p:nvPr/>
        </p:nvSpPr>
        <p:spPr bwMode="auto">
          <a:xfrm>
            <a:off x="8533039" y="48387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>
                <a:solidFill>
                  <a:srgbClr val="33CC33"/>
                </a:solidFill>
                <a:effectLst/>
              </a:rPr>
              <a:t>Med </a:t>
            </a:r>
          </a:p>
          <a:p>
            <a:r>
              <a:rPr lang="en-US" sz="800" b="1" dirty="0">
                <a:solidFill>
                  <a:srgbClr val="33CC33"/>
                </a:solidFill>
                <a:effectLst/>
              </a:rPr>
              <a:t>Foundation</a:t>
            </a:r>
          </a:p>
        </p:txBody>
      </p:sp>
      <p:sp>
        <p:nvSpPr>
          <p:cNvPr id="5139" name="Rectangle 21"/>
          <p:cNvSpPr>
            <a:spLocks noChangeArrowheads="1"/>
          </p:cNvSpPr>
          <p:nvPr/>
        </p:nvSpPr>
        <p:spPr bwMode="auto">
          <a:xfrm>
            <a:off x="8505825" y="5316538"/>
            <a:ext cx="717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>
                <a:solidFill>
                  <a:srgbClr val="006600"/>
                </a:solidFill>
                <a:effectLst/>
              </a:rPr>
              <a:t>Training Services</a:t>
            </a:r>
          </a:p>
        </p:txBody>
      </p:sp>
      <p:sp>
        <p:nvSpPr>
          <p:cNvPr id="5140" name="Text Box 29"/>
          <p:cNvSpPr txBox="1">
            <a:spLocks noChangeArrowheads="1"/>
          </p:cNvSpPr>
          <p:nvPr/>
        </p:nvSpPr>
        <p:spPr bwMode="auto">
          <a:xfrm>
            <a:off x="6096000" y="6477000"/>
            <a:ext cx="3048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>
                <a:solidFill>
                  <a:srgbClr val="029483"/>
                </a:solidFill>
                <a:effectLst/>
              </a:rPr>
              <a:t>* In addition to $214,710 from “Employee Health Account”, EHCSA received 90% of FY09 WCI RAP allocation</a:t>
            </a:r>
          </a:p>
        </p:txBody>
      </p:sp>
      <p:sp>
        <p:nvSpPr>
          <p:cNvPr id="5141" name="Line 30"/>
          <p:cNvSpPr>
            <a:spLocks noChangeShapeType="1"/>
          </p:cNvSpPr>
          <p:nvPr/>
        </p:nvSpPr>
        <p:spPr bwMode="auto">
          <a:xfrm flipH="1">
            <a:off x="8270875" y="4976813"/>
            <a:ext cx="152400" cy="0"/>
          </a:xfrm>
          <a:prstGeom prst="line">
            <a:avLst/>
          </a:prstGeom>
          <a:noFill/>
          <a:ln w="9525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" name="Line 31"/>
          <p:cNvSpPr>
            <a:spLocks noChangeShapeType="1"/>
          </p:cNvSpPr>
          <p:nvPr/>
        </p:nvSpPr>
        <p:spPr bwMode="auto">
          <a:xfrm>
            <a:off x="8262938" y="4976813"/>
            <a:ext cx="0" cy="381000"/>
          </a:xfrm>
          <a:prstGeom prst="line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1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295275"/>
          <a:ext cx="9186863" cy="654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Chart" r:id="rId3" imgW="9563100" imgH="6819900" progId="Excel.Sheet.8">
                  <p:embed/>
                </p:oleObj>
              </mc:Choice>
              <mc:Fallback>
                <p:oleObj name="Chart" r:id="rId3" imgW="9563100" imgH="68199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5275"/>
                        <a:ext cx="9186863" cy="654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5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80987" y="509587"/>
          <a:ext cx="85820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52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7924800" cy="8985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latin typeface="Calibri" pitchFamily="34" charset="0"/>
                <a:cs typeface="Calibri" pitchFamily="34" charset="0"/>
              </a:rPr>
              <a:t>Learning Objectives</a:t>
            </a:r>
            <a:endParaRPr lang="en-US" sz="5400" smtClean="0"/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752600"/>
            <a:ext cx="8534400" cy="556260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  <a:latin typeface="Arial Narrow" panose="020B0606020202030204" pitchFamily="34" charset="0"/>
                <a:cs typeface="Calibri" pitchFamily="34" charset="0"/>
              </a:rPr>
              <a:t>By the end of this learning module, you should be able to: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>
              <a:effectLst/>
              <a:latin typeface="Arial Narrow" panose="020B0606020202030204" pitchFamily="34" charset="0"/>
              <a:cs typeface="Calibri" pitchFamily="34" charset="0"/>
            </a:endParaRPr>
          </a:p>
          <a:p>
            <a:pPr marL="230188" indent="-230188">
              <a:defRPr/>
            </a:pPr>
            <a:r>
              <a:rPr lang="en-US" sz="2800" dirty="0" smtClean="0">
                <a:effectLst/>
                <a:latin typeface="Arial Narrow" panose="020B0606020202030204" pitchFamily="34" charset="0"/>
              </a:rPr>
              <a:t>Identify basic institutional descriptors.</a:t>
            </a:r>
          </a:p>
          <a:p>
            <a:pPr marL="230188" indent="-230188">
              <a:defRPr/>
            </a:pPr>
            <a:r>
              <a:rPr lang="en-US" sz="2800" dirty="0" smtClean="0">
                <a:effectLst/>
                <a:latin typeface="Arial Narrow" panose="020B0606020202030204" pitchFamily="34" charset="0"/>
              </a:rPr>
              <a:t>Identify staffing predictors and influencing factors.</a:t>
            </a:r>
          </a:p>
          <a:p>
            <a:pPr marL="230188" indent="-230188">
              <a:defRPr/>
            </a:pPr>
            <a:r>
              <a:rPr lang="en-US" sz="2800" dirty="0" smtClean="0">
                <a:effectLst/>
                <a:latin typeface="Arial Narrow" panose="020B0606020202030204" pitchFamily="34" charset="0"/>
              </a:rPr>
              <a:t>Understand the difference between measures and metrics. </a:t>
            </a:r>
          </a:p>
          <a:p>
            <a:pPr marL="230188" indent="-230188">
              <a:defRPr/>
            </a:pPr>
            <a:r>
              <a:rPr lang="en-US" sz="2800" dirty="0">
                <a:latin typeface="Arial Narrow" panose="020B0606020202030204" pitchFamily="34" charset="0"/>
              </a:rPr>
              <a:t>Describe the EH&amp;S metrics </a:t>
            </a:r>
            <a:r>
              <a:rPr lang="en-US" sz="2800" dirty="0" smtClean="0">
                <a:latin typeface="Arial Narrow" panose="020B0606020202030204" pitchFamily="34" charset="0"/>
              </a:rPr>
              <a:t>model, identifying</a:t>
            </a:r>
            <a:r>
              <a:rPr lang="en-US" sz="2800" dirty="0" smtClean="0">
                <a:effectLst/>
                <a:latin typeface="Arial Narrow" panose="020B0606020202030204" pitchFamily="34" charset="0"/>
              </a:rPr>
              <a:t> the four major categories of measurements we suggest to use as a balance scorecard.</a:t>
            </a:r>
          </a:p>
          <a:p>
            <a:pPr marL="230188" indent="-230188">
              <a:defRPr/>
            </a:pPr>
            <a:r>
              <a:rPr lang="en-US" sz="2800" dirty="0" smtClean="0">
                <a:effectLst/>
                <a:latin typeface="Arial Narrow" panose="020B0606020202030204" pitchFamily="34" charset="0"/>
              </a:rPr>
              <a:t>Describe the difference between output and outcome.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7543800" cy="12954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</a:rPr>
              <a:t>Estimated Annual UTHSC-H Institutional Services Cost per Square Foot</a:t>
            </a:r>
            <a:br>
              <a:rPr lang="en-US" sz="31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</a:rPr>
              <a:t>(FY 10 estimates based on UTHSC-H square footage of 3,164,000 state </a:t>
            </a:r>
            <a:r>
              <a:rPr lang="en-US" sz="1300" b="1" baseline="30000" dirty="0" smtClean="0">
                <a:solidFill>
                  <a:schemeClr val="bg1">
                    <a:lumMod val="50000"/>
                  </a:schemeClr>
                </a:solidFill>
              </a:rPr>
              <a:t>(a) 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</a:rPr>
              <a:t>+ 1,836,000 auxiliary = 5,000,000 ft</a:t>
            </a:r>
            <a:r>
              <a:rPr lang="en-US" sz="1300" b="1" baseline="30000" dirty="0" smtClean="0">
                <a:solidFill>
                  <a:schemeClr val="bg1">
                    <a:lumMod val="50000"/>
                  </a:schemeClr>
                </a:solidFill>
              </a:rPr>
              <a:t>2 (b)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</a:rPr>
              <a:t> )</a:t>
            </a:r>
            <a:endParaRPr lang="en-US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38400"/>
            <a:ext cx="8458200" cy="426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Utilities (electricity, gas, steam)</a:t>
            </a:r>
            <a:r>
              <a:rPr lang="en-US" sz="2800" baseline="30000" dirty="0" smtClean="0"/>
              <a:t>a</a:t>
            </a:r>
            <a:r>
              <a:rPr lang="en-US" sz="2800" dirty="0" smtClean="0"/>
              <a:t>			$5.38</a:t>
            </a:r>
          </a:p>
          <a:p>
            <a:r>
              <a:rPr lang="en-US" sz="2800" dirty="0" smtClean="0"/>
              <a:t>Facilities Services (salaries, </a:t>
            </a:r>
            <a:r>
              <a:rPr lang="en-US" sz="2800" dirty="0" err="1" smtClean="0"/>
              <a:t>maint</a:t>
            </a:r>
            <a:r>
              <a:rPr lang="en-US" sz="2800" dirty="0" smtClean="0"/>
              <a:t> &amp; ops)</a:t>
            </a:r>
            <a:r>
              <a:rPr lang="en-US" sz="2800" baseline="30000" dirty="0" smtClean="0"/>
              <a:t>a</a:t>
            </a:r>
            <a:r>
              <a:rPr lang="en-US" sz="2800" dirty="0" smtClean="0"/>
              <a:t>	$2.98</a:t>
            </a:r>
          </a:p>
          <a:p>
            <a:r>
              <a:rPr lang="en-US" sz="2800" dirty="0" err="1" smtClean="0"/>
              <a:t>Police</a:t>
            </a:r>
            <a:r>
              <a:rPr lang="en-US" sz="2800" baseline="30000" dirty="0" err="1" smtClean="0"/>
              <a:t>a</a:t>
            </a:r>
            <a:r>
              <a:rPr lang="en-US" sz="2800" dirty="0" smtClean="0"/>
              <a:t>							$1.00</a:t>
            </a:r>
          </a:p>
          <a:p>
            <a:r>
              <a:rPr lang="en-US" sz="2800" dirty="0" smtClean="0"/>
              <a:t>Information Technology </a:t>
            </a:r>
            <a:r>
              <a:rPr lang="en-US" sz="2800" dirty="0" err="1" smtClean="0"/>
              <a:t>Support</a:t>
            </a:r>
            <a:r>
              <a:rPr lang="en-US" sz="2800" baseline="30000" dirty="0" err="1" smtClean="0"/>
              <a:t>a</a:t>
            </a:r>
            <a:r>
              <a:rPr lang="en-US" sz="2800" dirty="0" smtClean="0"/>
              <a:t>		$1.00</a:t>
            </a:r>
          </a:p>
          <a:p>
            <a:r>
              <a:rPr lang="en-US" sz="2800" dirty="0" smtClean="0"/>
              <a:t>Contract Services (housekeeping, trash)</a:t>
            </a:r>
            <a:r>
              <a:rPr lang="en-US" sz="2800" baseline="30000" dirty="0" smtClean="0"/>
              <a:t>a</a:t>
            </a:r>
            <a:r>
              <a:rPr lang="en-US" sz="2800" dirty="0" smtClean="0"/>
              <a:t>	$0.58</a:t>
            </a:r>
          </a:p>
          <a:p>
            <a:r>
              <a:rPr lang="en-US" sz="2800" dirty="0" smtClean="0"/>
              <a:t>Insurance Premiums (property, WCI)</a:t>
            </a:r>
            <a:r>
              <a:rPr lang="en-US" sz="2800" baseline="30000" dirty="0" smtClean="0"/>
              <a:t>b 		</a:t>
            </a:r>
            <a:r>
              <a:rPr lang="en-US" sz="2800" dirty="0" smtClean="0"/>
              <a:t>$0.50</a:t>
            </a:r>
          </a:p>
          <a:p>
            <a:r>
              <a:rPr lang="en-US" sz="2800" dirty="0" smtClean="0"/>
              <a:t>Environmental Health &amp; </a:t>
            </a:r>
            <a:r>
              <a:rPr lang="en-US" sz="2800" dirty="0" err="1" smtClean="0"/>
              <a:t>Safety</a:t>
            </a:r>
            <a:r>
              <a:rPr lang="en-US" sz="2800" baseline="30000" dirty="0" err="1" smtClean="0"/>
              <a:t>b</a:t>
            </a:r>
            <a:r>
              <a:rPr lang="en-US" sz="2800" dirty="0" smtClean="0"/>
              <a:t>			$0.45</a:t>
            </a:r>
          </a:p>
          <a:p>
            <a:pPr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38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317281"/>
              </p:ext>
            </p:extLst>
          </p:nvPr>
        </p:nvGraphicFramePr>
        <p:xfrm>
          <a:off x="76200" y="457200"/>
          <a:ext cx="8582025" cy="606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62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762000" y="904874"/>
          <a:ext cx="7753350" cy="5953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283029"/>
            <a:ext cx="798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/>
              </a:rPr>
              <a:t>Ratio of Reported Total EH&amp;S Budget and Extramural Research Expenditures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28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42975" y="5537200"/>
            <a:ext cx="4876800" cy="152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286375" y="4699000"/>
            <a:ext cx="533400" cy="8382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745163" y="2870200"/>
            <a:ext cx="74612" cy="182880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>
            <a:off x="933450" y="1117600"/>
            <a:ext cx="9525" cy="4586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>
            <a:off x="942975" y="5689600"/>
            <a:ext cx="487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5286375" y="4684713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5749925" y="2398713"/>
            <a:ext cx="0" cy="3276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323975" y="6137275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b="1" dirty="0">
                <a:effectLst/>
              </a:rPr>
              <a:t>Percent Total Net Assignable Square Footage, based on a total for FY10 of 5,519,788 Square Feet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8100" y="3022600"/>
            <a:ext cx="701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b="1" dirty="0">
                <a:effectLst/>
              </a:rPr>
              <a:t>Cost per Square Foot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084888" y="5476875"/>
            <a:ext cx="13890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339966"/>
                </a:solidFill>
                <a:effectLst/>
              </a:rPr>
              <a:t>$0.12/</a:t>
            </a:r>
            <a:r>
              <a:rPr lang="en-US" sz="1000" b="1" dirty="0" err="1">
                <a:solidFill>
                  <a:srgbClr val="339966"/>
                </a:solidFill>
                <a:effectLst/>
              </a:rPr>
              <a:t>sq</a:t>
            </a:r>
            <a:r>
              <a:rPr lang="en-US" sz="1000" b="1" dirty="0">
                <a:solidFill>
                  <a:srgbClr val="339966"/>
                </a:solidFill>
                <a:effectLst/>
              </a:rPr>
              <a:t> </a:t>
            </a:r>
            <a:r>
              <a:rPr lang="en-US" sz="1000" b="1" dirty="0" err="1">
                <a:solidFill>
                  <a:srgbClr val="339966"/>
                </a:solidFill>
                <a:effectLst/>
              </a:rPr>
              <a:t>ft</a:t>
            </a:r>
            <a:r>
              <a:rPr lang="en-US" sz="1000" b="1" dirty="0">
                <a:solidFill>
                  <a:srgbClr val="339966"/>
                </a:solidFill>
                <a:effectLst/>
              </a:rPr>
              <a:t> for all </a:t>
            </a:r>
            <a:r>
              <a:rPr lang="en-US" sz="1000" b="1" dirty="0" err="1">
                <a:solidFill>
                  <a:srgbClr val="339966"/>
                </a:solidFill>
                <a:effectLst/>
              </a:rPr>
              <a:t>sq</a:t>
            </a:r>
            <a:r>
              <a:rPr lang="en-US" sz="1000" b="1" dirty="0">
                <a:solidFill>
                  <a:srgbClr val="339966"/>
                </a:solidFill>
                <a:effectLst/>
              </a:rPr>
              <a:t> </a:t>
            </a:r>
            <a:r>
              <a:rPr lang="en-US" sz="1000" b="1" dirty="0" err="1">
                <a:solidFill>
                  <a:srgbClr val="339966"/>
                </a:solidFill>
                <a:effectLst/>
              </a:rPr>
              <a:t>ft</a:t>
            </a:r>
            <a:endParaRPr lang="en-US" sz="1000" b="1" dirty="0">
              <a:solidFill>
                <a:srgbClr val="339966"/>
              </a:solidFill>
              <a:effectLst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6134100" y="4749800"/>
            <a:ext cx="1752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rgbClr val="008000"/>
                </a:solidFill>
                <a:effectLst/>
              </a:rPr>
              <a:t>$2.73 + $0.12/</a:t>
            </a:r>
            <a:r>
              <a:rPr lang="en-US" sz="1000" b="1" dirty="0" err="1">
                <a:solidFill>
                  <a:srgbClr val="008000"/>
                </a:solidFill>
                <a:effectLst/>
              </a:rPr>
              <a:t>sq</a:t>
            </a:r>
            <a:r>
              <a:rPr lang="en-US" sz="1000" b="1" dirty="0">
                <a:solidFill>
                  <a:srgbClr val="008000"/>
                </a:solidFill>
                <a:effectLst/>
              </a:rPr>
              <a:t> </a:t>
            </a:r>
            <a:r>
              <a:rPr lang="en-US" sz="1000" b="1" dirty="0" err="1">
                <a:solidFill>
                  <a:srgbClr val="008000"/>
                </a:solidFill>
                <a:effectLst/>
              </a:rPr>
              <a:t>ft</a:t>
            </a:r>
            <a:r>
              <a:rPr lang="en-US" sz="1000" b="1" dirty="0">
                <a:solidFill>
                  <a:srgbClr val="008000"/>
                </a:solidFill>
                <a:effectLst/>
              </a:rPr>
              <a:t> = $2.85 for all standard lab or clinic </a:t>
            </a:r>
            <a:r>
              <a:rPr lang="en-US" sz="1000" b="1" dirty="0" err="1">
                <a:solidFill>
                  <a:srgbClr val="008000"/>
                </a:solidFill>
                <a:effectLst/>
              </a:rPr>
              <a:t>sq</a:t>
            </a:r>
            <a:r>
              <a:rPr lang="en-US" sz="1000" b="1" dirty="0">
                <a:solidFill>
                  <a:srgbClr val="008000"/>
                </a:solidFill>
                <a:effectLst/>
              </a:rPr>
              <a:t> </a:t>
            </a:r>
            <a:r>
              <a:rPr lang="en-US" sz="1000" b="1" dirty="0" err="1">
                <a:solidFill>
                  <a:srgbClr val="008000"/>
                </a:solidFill>
                <a:effectLst/>
              </a:rPr>
              <a:t>ft</a:t>
            </a:r>
            <a:r>
              <a:rPr lang="en-US" sz="1000" b="1" dirty="0">
                <a:solidFill>
                  <a:srgbClr val="008000"/>
                </a:solidFill>
                <a:effectLst/>
              </a:rPr>
              <a:t> (15.6% of total space)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124575" y="3124200"/>
            <a:ext cx="16097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rgbClr val="003300"/>
                </a:solidFill>
                <a:effectLst/>
              </a:rPr>
              <a:t>$6.35 + $2.73 + $0.12/</a:t>
            </a:r>
            <a:r>
              <a:rPr lang="en-US" sz="1000" b="1" dirty="0" err="1">
                <a:solidFill>
                  <a:srgbClr val="003300"/>
                </a:solidFill>
                <a:effectLst/>
              </a:rPr>
              <a:t>sq</a:t>
            </a:r>
            <a:r>
              <a:rPr lang="en-US" sz="1000" b="1" dirty="0">
                <a:solidFill>
                  <a:srgbClr val="003300"/>
                </a:solidFill>
                <a:effectLst/>
              </a:rPr>
              <a:t> </a:t>
            </a:r>
            <a:r>
              <a:rPr lang="en-US" sz="1000" b="1" dirty="0" err="1">
                <a:solidFill>
                  <a:srgbClr val="003300"/>
                </a:solidFill>
                <a:effectLst/>
              </a:rPr>
              <a:t>ft</a:t>
            </a:r>
            <a:r>
              <a:rPr lang="en-US" sz="1000" b="1" dirty="0">
                <a:solidFill>
                  <a:srgbClr val="003300"/>
                </a:solidFill>
                <a:effectLst/>
              </a:rPr>
              <a:t> = $9.20 for all “intensive care” lab or clinic </a:t>
            </a:r>
            <a:r>
              <a:rPr lang="en-US" sz="1000" b="1" dirty="0" err="1">
                <a:solidFill>
                  <a:srgbClr val="003300"/>
                </a:solidFill>
                <a:effectLst/>
              </a:rPr>
              <a:t>sq</a:t>
            </a:r>
            <a:r>
              <a:rPr lang="en-US" sz="1000" b="1" dirty="0">
                <a:solidFill>
                  <a:srgbClr val="003300"/>
                </a:solidFill>
                <a:effectLst/>
              </a:rPr>
              <a:t> </a:t>
            </a:r>
            <a:r>
              <a:rPr lang="en-US" sz="1000" b="1" dirty="0" err="1">
                <a:solidFill>
                  <a:srgbClr val="003300"/>
                </a:solidFill>
                <a:effectLst/>
              </a:rPr>
              <a:t>ft</a:t>
            </a:r>
            <a:r>
              <a:rPr lang="en-US" sz="1000" b="1" dirty="0">
                <a:solidFill>
                  <a:srgbClr val="003300"/>
                </a:solidFill>
                <a:effectLst/>
              </a:rPr>
              <a:t> (0.4% of total space)</a:t>
            </a: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H="1">
            <a:off x="5895975" y="3556000"/>
            <a:ext cx="228600" cy="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H="1">
            <a:off x="5895975" y="5051425"/>
            <a:ext cx="2286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H="1">
            <a:off x="5881688" y="5613400"/>
            <a:ext cx="228600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933450" y="2565400"/>
            <a:ext cx="4819650" cy="0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>
            <a:off x="914400" y="4089400"/>
            <a:ext cx="4838700" cy="0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98475" y="395763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$5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419100" y="2438400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$10</a:t>
            </a:r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>
            <a:off x="942975" y="1130300"/>
            <a:ext cx="4876800" cy="0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422275" y="1003300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$15</a:t>
            </a:r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5286375" y="5689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5743575" y="56800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5810250" y="56800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3060700" y="5767388"/>
            <a:ext cx="4411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>
                <a:effectLst/>
              </a:rPr>
              <a:t>84%</a:t>
            </a: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5257800" y="5753100"/>
            <a:ext cx="5373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 smtClean="0">
                <a:effectLst/>
              </a:rPr>
              <a:t>15.6%</a:t>
            </a:r>
            <a:endParaRPr lang="en-US" sz="1000" b="1" dirty="0">
              <a:effectLst/>
            </a:endParaRP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6124575" y="6029325"/>
            <a:ext cx="471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dirty="0">
                <a:effectLst/>
              </a:rPr>
              <a:t>0.4%</a:t>
            </a:r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 flipV="1">
            <a:off x="5781675" y="599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>
            <a:off x="5781675" y="614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228600" y="127000"/>
            <a:ext cx="696235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effectLst/>
              </a:rPr>
              <a:t>FY10 Cost of SHERM Institutional Services by Square Footage Type</a:t>
            </a:r>
          </a:p>
          <a:p>
            <a:pPr algn="ctr"/>
            <a:r>
              <a:rPr lang="en-US" sz="1200" b="1" dirty="0">
                <a:effectLst/>
              </a:rPr>
              <a:t>(not inclusive of insurance premiums or employee health clinical services costs)</a:t>
            </a:r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7924800" y="2806700"/>
            <a:ext cx="0" cy="13081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7924800" y="2806700"/>
            <a:ext cx="457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2" name="Line 40"/>
          <p:cNvSpPr>
            <a:spLocks noChangeShapeType="1"/>
          </p:cNvSpPr>
          <p:nvPr/>
        </p:nvSpPr>
        <p:spPr bwMode="auto">
          <a:xfrm>
            <a:off x="7924800" y="4114800"/>
            <a:ext cx="457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 flipH="1">
            <a:off x="7772400" y="3479800"/>
            <a:ext cx="15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7985125" y="2879725"/>
            <a:ext cx="1235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chemeClr val="bg2"/>
                </a:solidFill>
                <a:effectLst/>
              </a:rPr>
              <a:t>Dr. Ferrari</a:t>
            </a:r>
          </a:p>
          <a:p>
            <a:r>
              <a:rPr lang="en-US" sz="1000" b="1" dirty="0">
                <a:solidFill>
                  <a:schemeClr val="bg2"/>
                </a:solidFill>
                <a:effectLst/>
              </a:rPr>
              <a:t>Dr. Fisher-Hoch</a:t>
            </a:r>
          </a:p>
          <a:p>
            <a:r>
              <a:rPr lang="en-US" sz="1000" b="1" dirty="0">
                <a:solidFill>
                  <a:schemeClr val="bg2"/>
                </a:solidFill>
                <a:effectLst/>
              </a:rPr>
              <a:t>Dr. Gould</a:t>
            </a:r>
          </a:p>
          <a:p>
            <a:r>
              <a:rPr lang="en-US" sz="1000" b="1" dirty="0">
                <a:solidFill>
                  <a:schemeClr val="bg2"/>
                </a:solidFill>
                <a:effectLst/>
              </a:rPr>
              <a:t>Dr. </a:t>
            </a:r>
            <a:r>
              <a:rPr lang="en-US" sz="1000" b="1" dirty="0" err="1">
                <a:solidFill>
                  <a:schemeClr val="bg2"/>
                </a:solidFill>
                <a:effectLst/>
              </a:rPr>
              <a:t>Jagganath</a:t>
            </a:r>
            <a:endParaRPr lang="en-US" sz="1000" b="1" dirty="0">
              <a:solidFill>
                <a:schemeClr val="bg2"/>
              </a:solidFill>
              <a:effectLst/>
            </a:endParaRPr>
          </a:p>
          <a:p>
            <a:r>
              <a:rPr lang="en-US" sz="1000" b="1" dirty="0">
                <a:solidFill>
                  <a:schemeClr val="bg2"/>
                </a:solidFill>
                <a:effectLst/>
              </a:rPr>
              <a:t>Dr. Koehler</a:t>
            </a:r>
          </a:p>
          <a:p>
            <a:r>
              <a:rPr lang="en-US" sz="1000" b="1" dirty="0">
                <a:solidFill>
                  <a:schemeClr val="bg2"/>
                </a:solidFill>
                <a:effectLst/>
              </a:rPr>
              <a:t>Dr. </a:t>
            </a:r>
            <a:r>
              <a:rPr lang="en-US" sz="1000" b="1" dirty="0" err="1">
                <a:solidFill>
                  <a:schemeClr val="bg2"/>
                </a:solidFill>
                <a:effectLst/>
              </a:rPr>
              <a:t>Sevick-Muraca</a:t>
            </a:r>
            <a:endParaRPr lang="en-US" sz="1000" b="1" dirty="0">
              <a:solidFill>
                <a:schemeClr val="bg2"/>
              </a:solidFill>
              <a:effectLst/>
            </a:endParaRPr>
          </a:p>
          <a:p>
            <a:r>
              <a:rPr lang="en-US" sz="1000" b="1" dirty="0">
                <a:solidFill>
                  <a:schemeClr val="bg2"/>
                </a:solidFill>
                <a:effectLst/>
              </a:rPr>
              <a:t>Dr. Soto</a:t>
            </a:r>
          </a:p>
          <a:p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6927850" y="6005217"/>
            <a:ext cx="22479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  <a:effectLst/>
                <a:latin typeface="Arial Narrow" pitchFamily="34" charset="0"/>
              </a:rPr>
              <a:t>Additional amount necessary to support “intensive care” space subset in FY10 equals $150,000, or a 5% increase based on previously projected FY10 budget of $3,001,177</a:t>
            </a:r>
          </a:p>
        </p:txBody>
      </p:sp>
    </p:spTree>
    <p:extLst>
      <p:ext uri="{BB962C8B-B14F-4D97-AF65-F5344CB8AC3E}">
        <p14:creationId xmlns:p14="http://schemas.microsoft.com/office/powerpoint/2010/main" val="20761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031117"/>
              </p:ext>
            </p:extLst>
          </p:nvPr>
        </p:nvGraphicFramePr>
        <p:xfrm>
          <a:off x="152400" y="1295400"/>
          <a:ext cx="7620000" cy="5181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3949"/>
                <a:gridCol w="2049076"/>
                <a:gridCol w="1856975"/>
              </a:tblGrid>
              <a:tr h="42345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Institutional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Statistics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(independent variables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507" marR="395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EHS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Statistics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(dependent variables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507" marR="39507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Number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EH&amp;S Staff 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FTEs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507" marR="39507" marT="0" marB="0">
                    <a:lnL w="381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EH&amp;S Expenditures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507" marR="39507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96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  <a:endParaRPr lang="en-US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507" marR="395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66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Number of Institutional Employees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(for EH&amp;S staffing, results per 1,000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07" marR="395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3.29 </a:t>
                      </a:r>
                      <a:r>
                        <a:rPr lang="en-US" sz="12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1.70 FTE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Range: 0.23 to 10.52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FTE</a:t>
                      </a:r>
                    </a:p>
                  </a:txBody>
                  <a:tcPr marL="39507" marR="3950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297.23 </a:t>
                      </a:r>
                      <a:r>
                        <a:rPr lang="en-US" sz="12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$167.70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Range: $48.41 to $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1,140.10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07" marR="39507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51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Number of Enrolled Students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(for EH&amp;S staffing, results per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1,000)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507" marR="395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1.25 </a:t>
                      </a:r>
                      <a:r>
                        <a:rPr lang="en-US" sz="12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1.72 FTE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Range 0.03 to 12.09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FTE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507" marR="3950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120.17 </a:t>
                      </a:r>
                      <a:r>
                        <a:rPr lang="en-US" sz="12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$178.89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Range $4.75 to $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1007.39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507" marR="39507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196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  <a:endParaRPr lang="en-US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507" marR="395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93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Institutional Net Assignable Area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(for EH&amp;S staffing, results per 100,000 ft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507" marR="395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0.35 </a:t>
                      </a:r>
                      <a:r>
                        <a:rPr lang="en-US" sz="12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0.23 FTE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Range 0.02 to 1.48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FTE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507" marR="3950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0.31 </a:t>
                      </a:r>
                      <a:r>
                        <a:rPr lang="en-US" sz="12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$0.20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Range $0.03 to $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1.08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507" marR="39507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93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Research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Net Assignable Area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(for EH&amp;S staffing, results per 100,000 ft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507" marR="395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5.17 </a:t>
                      </a:r>
                      <a:r>
                        <a:rPr lang="en-US" sz="12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5.33 FTE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Range 0.48 to 36.28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FTE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507" marR="3950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4.68 </a:t>
                      </a:r>
                      <a:r>
                        <a:rPr lang="en-US" sz="12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$4.57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Range $0.48 to $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28.46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507" marR="39507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607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Expenditures</a:t>
                      </a:r>
                      <a:endParaRPr lang="en-US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507" marR="395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12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Institutional Expenditures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(for EH&amp;S staffing, results per $1,000,000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507" marR="395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0.026 </a:t>
                      </a:r>
                      <a:r>
                        <a:rPr lang="en-US" sz="12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0.020 FTE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Range 0.002 to 0.149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FTE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07" marR="3950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  <a:r>
                        <a:rPr lang="en-US" sz="12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0.19%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Range 0.04 to 1.19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07" marR="39507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32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Research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Expenditures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(for EH&amp;S staffing, results per $1,000,000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507" marR="3950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0.276 </a:t>
                      </a:r>
                      <a:r>
                        <a:rPr lang="en-US" sz="12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0.440 FTE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Range 0.021 to 2.545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FTE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507" marR="3950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2.61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  <a:r>
                        <a:rPr lang="en-US" sz="12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4.66%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Range 0.21 to 38.36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507" marR="39507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152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/>
              </a:rPr>
              <a:t>3. Institutional &amp; EHS Non-transformed Data Ratios (n= 118) from CSHEMA “Vital Statistics” Initiative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75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772400" cy="1091006"/>
          </a:xfrm>
        </p:spPr>
        <p:txBody>
          <a:bodyPr/>
          <a:lstStyle/>
          <a:p>
            <a:r>
              <a:rPr lang="en-US" sz="3000" dirty="0"/>
              <a:t>Regression Model for EHS Full-time Equivalent Staff for All </a:t>
            </a:r>
            <a:r>
              <a:rPr lang="en-US" sz="3000" dirty="0" smtClean="0"/>
              <a:t>Institutions, </a:t>
            </a:r>
            <a:r>
              <a:rPr lang="en-US" sz="3000" dirty="0"/>
              <a:t>n=118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784353"/>
              </p:ext>
            </p:extLst>
          </p:nvPr>
        </p:nvGraphicFramePr>
        <p:xfrm>
          <a:off x="380999" y="1600200"/>
          <a:ext cx="8381999" cy="3657600"/>
        </p:xfrm>
        <a:graphic>
          <a:graphicData uri="http://schemas.openxmlformats.org/drawingml/2006/table">
            <a:tbl>
              <a:tblPr firstRow="1" firstCol="1" bandRow="1"/>
              <a:tblGrid>
                <a:gridCol w="1209073"/>
                <a:gridCol w="978126"/>
                <a:gridCol w="896616"/>
                <a:gridCol w="815105"/>
                <a:gridCol w="896616"/>
                <a:gridCol w="978126"/>
                <a:gridCol w="1222658"/>
                <a:gridCol w="1385679"/>
              </a:tblGrid>
              <a:tr h="1066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Type of statistic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Degrees</a:t>
                      </a:r>
                      <a:b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of freedom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Root mean squared</a:t>
                      </a:r>
                      <a:b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error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200" b="1" baseline="30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p-value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Intercept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ln total institutional assignable square footage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ln total institutional expenditures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Parameters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115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0.6257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0.7189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&lt;0.0001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-19.68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0.4932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0.7244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Standard Error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1.324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0.1185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0.1084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 statistic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-14.86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4.162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6.682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p-value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&lt;0.0001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&lt;0.0001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&lt;0.0001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Lower 95 bound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-22.31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0.2585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0.5096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Upper 95 bound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-17.06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0.7280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0.9391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5709274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ln</a:t>
            </a:r>
            <a:r>
              <a:rPr lang="en-US" sz="14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 (EHS FTE staff) </a:t>
            </a:r>
            <a:r>
              <a:rPr lang="en-US" sz="14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=  </a:t>
            </a:r>
            <a:r>
              <a:rPr lang="en-US" sz="14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-19.6877 + 0.49324 * </a:t>
            </a:r>
            <a:r>
              <a:rPr lang="en-US" sz="1400" b="1" dirty="0" err="1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ln</a:t>
            </a:r>
            <a:r>
              <a:rPr lang="en-US" sz="14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 (total institutional assignable sf) </a:t>
            </a:r>
            <a:r>
              <a:rPr lang="en-US" sz="14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+ 0.72440 </a:t>
            </a:r>
            <a:r>
              <a:rPr lang="en-US" sz="14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* </a:t>
            </a:r>
            <a:r>
              <a:rPr lang="en-US" sz="1400" b="1" dirty="0" err="1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ln</a:t>
            </a:r>
            <a:r>
              <a:rPr lang="en-US" sz="14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 (total institutional expenditures)</a:t>
            </a:r>
          </a:p>
          <a:p>
            <a:endParaRPr lang="en-US" sz="1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0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5425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Regression Model for EHS Expenditures for All </a:t>
            </a:r>
            <a:r>
              <a:rPr lang="en-US" sz="3200" dirty="0" smtClean="0"/>
              <a:t>Institutions, </a:t>
            </a:r>
            <a:r>
              <a:rPr lang="en-US" sz="3200" dirty="0"/>
              <a:t>n=118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432351"/>
              </p:ext>
            </p:extLst>
          </p:nvPr>
        </p:nvGraphicFramePr>
        <p:xfrm>
          <a:off x="457200" y="1828800"/>
          <a:ext cx="8153399" cy="3733800"/>
        </p:xfrm>
        <a:graphic>
          <a:graphicData uri="http://schemas.openxmlformats.org/drawingml/2006/table">
            <a:tbl>
              <a:tblPr firstRow="1" firstCol="1" bandRow="1"/>
              <a:tblGrid>
                <a:gridCol w="1189594"/>
                <a:gridCol w="882171"/>
                <a:gridCol w="882171"/>
                <a:gridCol w="801974"/>
                <a:gridCol w="882171"/>
                <a:gridCol w="934745"/>
                <a:gridCol w="1230584"/>
                <a:gridCol w="1349989"/>
              </a:tblGrid>
              <a:tr h="1185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Type of statistic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Degrees</a:t>
                      </a:r>
                      <a:b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of freedom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Root mean squared</a:t>
                      </a:r>
                      <a:b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error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200" b="1" baseline="30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p-value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Intercept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ln total institutional assignable square footage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ln total institutional expenditures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Parameters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115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0.5972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0.7301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&lt;0.0001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-7.809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0.50506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0.69283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Standard Error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1.264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0.1131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0.1035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 statistic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-6.176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4.465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6.695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p-value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&lt;0.0001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&lt;0.0001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&lt;0.0001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Lower 95 bound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-10.31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0.2810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0.4879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Upper 95 bound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-5.305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0.7291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0.8978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7843" y="5850522"/>
            <a:ext cx="891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ln</a:t>
            </a:r>
            <a:r>
              <a:rPr lang="en-US" sz="14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 (EHS expenditures) </a:t>
            </a:r>
            <a:r>
              <a:rPr lang="en-US" sz="14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=  </a:t>
            </a:r>
            <a:r>
              <a:rPr lang="en-US" sz="14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-7.8093 + 0.50506 * </a:t>
            </a:r>
            <a:r>
              <a:rPr lang="en-US" sz="1400" b="1" dirty="0" err="1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ln</a:t>
            </a:r>
            <a:r>
              <a:rPr lang="en-US" sz="14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 (total institutional assignable sf) + 0.69283 * </a:t>
            </a:r>
            <a:r>
              <a:rPr lang="en-US" sz="1400" b="1" dirty="0" err="1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ln</a:t>
            </a:r>
            <a:r>
              <a:rPr lang="en-US" sz="1400" b="1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 (</a:t>
            </a:r>
            <a:r>
              <a:rPr lang="en-US" sz="14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total institutional expenditures)</a:t>
            </a:r>
          </a:p>
        </p:txBody>
      </p:sp>
    </p:spTree>
    <p:extLst>
      <p:ext uri="{BB962C8B-B14F-4D97-AF65-F5344CB8AC3E}">
        <p14:creationId xmlns:p14="http://schemas.microsoft.com/office/powerpoint/2010/main" val="29238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29603"/>
              </p:ext>
            </p:extLst>
          </p:nvPr>
        </p:nvGraphicFramePr>
        <p:xfrm>
          <a:off x="685800" y="2286000"/>
          <a:ext cx="7848601" cy="3190494"/>
        </p:xfrm>
        <a:graphic>
          <a:graphicData uri="http://schemas.openxmlformats.org/drawingml/2006/table">
            <a:tbl>
              <a:tblPr firstRow="1" firstCol="1" bandRow="1"/>
              <a:tblGrid>
                <a:gridCol w="1120727"/>
                <a:gridCol w="1121605"/>
                <a:gridCol w="1120727"/>
                <a:gridCol w="1121605"/>
                <a:gridCol w="1120727"/>
                <a:gridCol w="1121605"/>
                <a:gridCol w="112160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Type of statistic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Degrees</a:t>
                      </a:r>
                      <a:b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of freedom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Root mean squared</a:t>
                      </a:r>
                      <a:b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error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200" b="1" baseline="30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p-value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Intercept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ln</a:t>
                      </a: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total institutional assignable square footage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Parameters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0.3385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0.7346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&lt;0.0001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-9.039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0.7899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Standard Error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1.403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0.0881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 statistic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-6.444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8.961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p-value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&lt;0.0001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&lt;0.0001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Lower 95 bound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-11.91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0.6096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Upper 95 bound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-6.170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0.9702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Regression Model for EHS </a:t>
            </a:r>
            <a:r>
              <a:rPr lang="en-US" sz="3200" dirty="0" smtClean="0"/>
              <a:t>FTE </a:t>
            </a:r>
            <a:r>
              <a:rPr lang="en-US" sz="3200" dirty="0"/>
              <a:t>Staff for </a:t>
            </a:r>
            <a:r>
              <a:rPr lang="en-US" sz="3200" dirty="0" smtClean="0"/>
              <a:t>AAHC </a:t>
            </a:r>
            <a:r>
              <a:rPr lang="en-US" sz="3200" dirty="0"/>
              <a:t>Institutions, n=31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5823466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/>
              </a:rPr>
              <a:t>ln</a:t>
            </a:r>
            <a:r>
              <a:rPr lang="en-US" b="1" dirty="0">
                <a:solidFill>
                  <a:srgbClr val="C00000"/>
                </a:solidFill>
                <a:effectLst/>
              </a:rPr>
              <a:t> (EHS FTE staff) = -</a:t>
            </a:r>
            <a:r>
              <a:rPr lang="en-US" b="1" dirty="0" smtClean="0">
                <a:solidFill>
                  <a:srgbClr val="C00000"/>
                </a:solidFill>
                <a:effectLst/>
              </a:rPr>
              <a:t>9.039 </a:t>
            </a:r>
            <a:r>
              <a:rPr lang="en-US" b="1" dirty="0">
                <a:solidFill>
                  <a:srgbClr val="C00000"/>
                </a:solidFill>
                <a:effectLst/>
              </a:rPr>
              <a:t>+ </a:t>
            </a:r>
            <a:r>
              <a:rPr lang="en-US" b="1" dirty="0" smtClean="0">
                <a:solidFill>
                  <a:srgbClr val="C00000"/>
                </a:solidFill>
                <a:effectLst/>
              </a:rPr>
              <a:t>0.7899 </a:t>
            </a:r>
            <a:r>
              <a:rPr lang="en-US" b="1" dirty="0">
                <a:solidFill>
                  <a:srgbClr val="C00000"/>
                </a:solidFill>
                <a:effectLst/>
              </a:rPr>
              <a:t>* </a:t>
            </a:r>
            <a:r>
              <a:rPr lang="en-US" b="1" dirty="0" err="1">
                <a:solidFill>
                  <a:srgbClr val="C00000"/>
                </a:solidFill>
                <a:effectLst/>
              </a:rPr>
              <a:t>ln</a:t>
            </a:r>
            <a:r>
              <a:rPr lang="en-US" b="1" dirty="0">
                <a:solidFill>
                  <a:srgbClr val="C00000"/>
                </a:solidFill>
                <a:effectLst/>
              </a:rPr>
              <a:t> (total institutional assignable sf)</a:t>
            </a:r>
          </a:p>
        </p:txBody>
      </p:sp>
    </p:spTree>
    <p:extLst>
      <p:ext uri="{BB962C8B-B14F-4D97-AF65-F5344CB8AC3E}">
        <p14:creationId xmlns:p14="http://schemas.microsoft.com/office/powerpoint/2010/main" val="16395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145394"/>
              </p:ext>
            </p:extLst>
          </p:nvPr>
        </p:nvGraphicFramePr>
        <p:xfrm>
          <a:off x="457200" y="2362200"/>
          <a:ext cx="8229600" cy="2819400"/>
        </p:xfrm>
        <a:graphic>
          <a:graphicData uri="http://schemas.openxmlformats.org/drawingml/2006/table">
            <a:tbl>
              <a:tblPr firstRow="1" firstCol="1" bandRow="1"/>
              <a:tblGrid>
                <a:gridCol w="1170170"/>
                <a:gridCol w="1166422"/>
                <a:gridCol w="1168296"/>
                <a:gridCol w="1166422"/>
                <a:gridCol w="1168296"/>
                <a:gridCol w="1174854"/>
                <a:gridCol w="1215140"/>
              </a:tblGrid>
              <a:tr h="970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Type of statistic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Degrees</a:t>
                      </a:r>
                      <a:b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of freedom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Root mean squared</a:t>
                      </a:r>
                      <a:b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error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200" b="1" baseline="30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p-value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Intercept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ln</a:t>
                      </a: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total institutional assignable square footage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Parameters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0.3612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0.7334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&lt;0.0001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1.587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0.8397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Standard Error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1.496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0.0940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 statistic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1.061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8.931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p-value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0.2973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&lt;0.0001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Lower 95 bound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-1.472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0.6474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Upper 95 bound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4.647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1.032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Regression Model for EHS </a:t>
            </a:r>
            <a:r>
              <a:rPr lang="en-US" sz="3200"/>
              <a:t>Expenditures </a:t>
            </a:r>
            <a:r>
              <a:rPr lang="en-US" sz="3200" smtClean="0"/>
              <a:t>for </a:t>
            </a:r>
            <a:r>
              <a:rPr lang="en-US" sz="3200" dirty="0" smtClean="0"/>
              <a:t>AAHC </a:t>
            </a:r>
            <a:r>
              <a:rPr lang="en-US" sz="3200" dirty="0"/>
              <a:t>Institutions, n=31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5660433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effectLst/>
              </a:rPr>
              <a:t>ln</a:t>
            </a:r>
            <a:r>
              <a:rPr lang="en-US" b="1" dirty="0">
                <a:solidFill>
                  <a:srgbClr val="C00000"/>
                </a:solidFill>
                <a:effectLst/>
              </a:rPr>
              <a:t> (EHS expenditures) = </a:t>
            </a:r>
            <a:r>
              <a:rPr lang="en-US" b="1" dirty="0" smtClean="0">
                <a:solidFill>
                  <a:srgbClr val="C00000"/>
                </a:solidFill>
                <a:effectLst/>
              </a:rPr>
              <a:t>1.587 </a:t>
            </a:r>
            <a:r>
              <a:rPr lang="en-US" b="1" dirty="0">
                <a:solidFill>
                  <a:srgbClr val="C00000"/>
                </a:solidFill>
                <a:effectLst/>
              </a:rPr>
              <a:t>+ </a:t>
            </a:r>
            <a:r>
              <a:rPr lang="en-US" b="1" dirty="0" smtClean="0">
                <a:solidFill>
                  <a:srgbClr val="C00000"/>
                </a:solidFill>
                <a:effectLst/>
              </a:rPr>
              <a:t>0.8397 </a:t>
            </a:r>
            <a:r>
              <a:rPr lang="en-US" b="1" dirty="0">
                <a:solidFill>
                  <a:srgbClr val="C00000"/>
                </a:solidFill>
                <a:effectLst/>
              </a:rPr>
              <a:t>* </a:t>
            </a:r>
            <a:r>
              <a:rPr lang="en-US" b="1" dirty="0" err="1">
                <a:solidFill>
                  <a:srgbClr val="C00000"/>
                </a:solidFill>
                <a:effectLst/>
              </a:rPr>
              <a:t>ln</a:t>
            </a:r>
            <a:r>
              <a:rPr lang="en-US" b="1" dirty="0">
                <a:solidFill>
                  <a:srgbClr val="C00000"/>
                </a:solidFill>
                <a:effectLst/>
              </a:rPr>
              <a:t> (total institutional assignable sf)</a:t>
            </a:r>
          </a:p>
        </p:txBody>
      </p:sp>
    </p:spTree>
    <p:extLst>
      <p:ext uri="{BB962C8B-B14F-4D97-AF65-F5344CB8AC3E}">
        <p14:creationId xmlns:p14="http://schemas.microsoft.com/office/powerpoint/2010/main" val="22626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8077200" cy="445725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Consider an institution with 5 million total institutional net assignable square feet and $900 million in total annual institutional expenditures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Since we don’t know lab density, assume $0.30/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ft</a:t>
            </a:r>
            <a:r>
              <a:rPr lang="en-US" dirty="0" smtClean="0"/>
              <a:t> = $1,500,000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Based on prediction models from Vital Statistics project:</a:t>
            </a:r>
          </a:p>
          <a:p>
            <a:pPr lvl="2"/>
            <a:r>
              <a:rPr lang="en-US" dirty="0" smtClean="0"/>
              <a:t>EHS expenditures = $1,568,967</a:t>
            </a:r>
          </a:p>
          <a:p>
            <a:pPr lvl="2"/>
            <a:r>
              <a:rPr lang="en-US" dirty="0" smtClean="0"/>
              <a:t>EHS staffing = 16.7 FTE</a:t>
            </a:r>
          </a:p>
          <a:p>
            <a:endParaRPr lang="en-US" dirty="0"/>
          </a:p>
          <a:p>
            <a:r>
              <a:rPr lang="en-US" dirty="0" smtClean="0"/>
              <a:t>If that same university was an AAHC  institution</a:t>
            </a:r>
          </a:p>
          <a:p>
            <a:pPr lvl="1"/>
            <a:r>
              <a:rPr lang="en-US" dirty="0" smtClean="0"/>
              <a:t>EHS </a:t>
            </a:r>
            <a:r>
              <a:rPr lang="en-US" dirty="0"/>
              <a:t>expenditures = </a:t>
            </a:r>
            <a:r>
              <a:rPr lang="en-US" dirty="0" smtClean="0"/>
              <a:t>$2,064,581  (31% increase)</a:t>
            </a:r>
            <a:endParaRPr lang="en-US" dirty="0"/>
          </a:p>
          <a:p>
            <a:pPr lvl="1"/>
            <a:r>
              <a:rPr lang="en-US" dirty="0"/>
              <a:t>EHS staffing = </a:t>
            </a:r>
            <a:r>
              <a:rPr lang="en-US" dirty="0" smtClean="0"/>
              <a:t>22.9 FTE  (37% increase)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Our data suggests an average of 30% of total expenditures is research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expenditures at AAHC institutions, so (0.30)($900 million) = $270M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0.008 x $270M = $2,160,000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7543800" cy="8080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Applying the Models: An Example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are Our Drivers?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41166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To begin to articulate the risk control needs of an institution, we first must understand its basic characteristics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To accomplish this, we need some basic descriptive institutional data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Such as…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Forewarning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Note, even an estimate for the number of EH&amp;S staff doesn’t give us any indication about their proficiency and effectiveness</a:t>
            </a:r>
          </a:p>
          <a:p>
            <a:pPr eaLnBrk="1" hangingPunct="1"/>
            <a:r>
              <a:rPr lang="en-US" smtClean="0"/>
              <a:t>So what should we be measuring in loss prevention?</a:t>
            </a:r>
          </a:p>
          <a:p>
            <a:pPr eaLnBrk="1" hangingPunct="1"/>
            <a:r>
              <a:rPr lang="en-US" smtClean="0"/>
              <a:t>And how should we communicate what loss prevention does?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Metrics?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“When you measure what you are speaking about, and express it in numbers, you know something about it; but when you cannot measure it, when you cannot express it in numbers, your knowledge is of a meager and unsatisfactory kind.”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		William Thomson, Lord Kelvin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4114800"/>
            <a:ext cx="7772400" cy="1908175"/>
          </a:xfrm>
        </p:spPr>
        <p:txBody>
          <a:bodyPr/>
          <a:lstStyle/>
          <a:p>
            <a:r>
              <a:rPr lang="en-US" i="1" dirty="0" smtClean="0"/>
              <a:t>“If you can’t measure it, </a:t>
            </a:r>
            <a:br>
              <a:rPr lang="en-US" i="1" dirty="0" smtClean="0"/>
            </a:br>
            <a:r>
              <a:rPr lang="en-US" i="1" dirty="0" smtClean="0"/>
              <a:t>you can’t manage it”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“If you don’t measure it and display it, you will soon be replaced by someone who can”</a:t>
            </a:r>
            <a:br>
              <a:rPr lang="en-US" i="1" dirty="0" smtClean="0"/>
            </a:br>
            <a:r>
              <a:rPr lang="en-US" i="1" dirty="0"/>
              <a:t>	</a:t>
            </a:r>
            <a:r>
              <a:rPr lang="en-US" i="1" dirty="0" smtClean="0"/>
              <a:t>				Emery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Metrics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What measures?</a:t>
            </a:r>
          </a:p>
          <a:p>
            <a:pPr eaLnBrk="1" hangingPunct="1">
              <a:buFont typeface="Wingdings" pitchFamily="2" charset="2"/>
              <a:buNone/>
            </a:pPr>
            <a:endParaRPr lang="en-US" sz="13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What units?</a:t>
            </a:r>
          </a:p>
          <a:p>
            <a:pPr eaLnBrk="1" hangingPunct="1">
              <a:buFont typeface="Wingdings" pitchFamily="2" charset="2"/>
              <a:buNone/>
            </a:pPr>
            <a:endParaRPr lang="en-US" sz="13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How often to collect the data?</a:t>
            </a:r>
          </a:p>
          <a:p>
            <a:pPr eaLnBrk="1" hangingPunct="1">
              <a:buFont typeface="Wingdings" pitchFamily="2" charset="2"/>
              <a:buNone/>
            </a:pPr>
            <a:endParaRPr lang="en-US" sz="13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How to communicate the information?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884238"/>
          </a:xfrm>
        </p:spPr>
        <p:txBody>
          <a:bodyPr/>
          <a:lstStyle/>
          <a:p>
            <a:pPr eaLnBrk="1" hangingPunct="1"/>
            <a:r>
              <a:rPr lang="en-US" dirty="0" smtClean="0"/>
              <a:t>Measures versus Metrics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A metric is a unit of measurement that objectively quantifies an organization’s performance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884238"/>
          </a:xfrm>
        </p:spPr>
        <p:txBody>
          <a:bodyPr/>
          <a:lstStyle/>
          <a:p>
            <a:pPr eaLnBrk="1" hangingPunct="1"/>
            <a:r>
              <a:rPr lang="en-US" dirty="0" smtClean="0"/>
              <a:t>Measurements as Indicators</a:t>
            </a:r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Output - workload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number of individuals trained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surveys or inspections completed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violations assessed</a:t>
            </a:r>
          </a:p>
          <a:p>
            <a:pPr eaLnBrk="1" hangingPunct="1">
              <a:buFont typeface="Wingdings" pitchFamily="2" charset="2"/>
              <a:buNone/>
            </a:pPr>
            <a:endParaRPr lang="en-US" sz="13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Outcomes – does the program achieve its desired results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is safety training or inspections effective in reducing injury or illnesses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for Compliance Versus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 regulatory purposes we document…</a:t>
            </a:r>
          </a:p>
          <a:p>
            <a:endParaRPr lang="en-US" dirty="0"/>
          </a:p>
          <a:p>
            <a:pPr lvl="1"/>
            <a:r>
              <a:rPr lang="en-US" dirty="0" smtClean="0"/>
              <a:t>Pounds of hazardous waste</a:t>
            </a:r>
          </a:p>
          <a:p>
            <a:pPr lvl="1"/>
            <a:r>
              <a:rPr lang="en-US" dirty="0" smtClean="0"/>
              <a:t>If a person is trained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a person was hurt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For performance purpose we should document…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Number of pick ups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many people were trained</a:t>
            </a:r>
          </a:p>
          <a:p>
            <a:pPr lvl="1"/>
            <a:r>
              <a:rPr lang="en-US" dirty="0" smtClean="0"/>
              <a:t>How many people were hurt and what caused the injury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38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808038"/>
          </a:xfrm>
        </p:spPr>
        <p:txBody>
          <a:bodyPr/>
          <a:lstStyle/>
          <a:p>
            <a:pPr eaLnBrk="1" hangingPunct="1"/>
            <a:r>
              <a:rPr lang="en-US" dirty="0" smtClean="0"/>
              <a:t>What Measures and Metrics?</a:t>
            </a:r>
          </a:p>
        </p:txBody>
      </p:sp>
      <p:sp>
        <p:nvSpPr>
          <p:cNvPr id="24579" name="Content Placeholder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600" u="sng" smtClean="0"/>
              <a:t>Losses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	Personnel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	Property</a:t>
            </a:r>
          </a:p>
          <a:p>
            <a:pPr eaLnBrk="1" hangingPunct="1"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600" u="sng" smtClean="0"/>
              <a:t>Financial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	Expenditures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	Revenues</a:t>
            </a:r>
          </a:p>
          <a:p>
            <a:pPr eaLnBrk="1" hangingPunct="1"/>
            <a:endParaRPr lang="en-US" sz="2600" smtClean="0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 u="sng" smtClean="0"/>
              <a:t>Compliance</a:t>
            </a:r>
          </a:p>
          <a:p>
            <a:pPr lvl="1">
              <a:buFont typeface="Wingdings" pitchFamily="2" charset="2"/>
              <a:buNone/>
            </a:pPr>
            <a:r>
              <a:rPr lang="en-US" sz="2800" smtClean="0"/>
              <a:t>External</a:t>
            </a:r>
          </a:p>
          <a:p>
            <a:pPr lvl="1">
              <a:buFont typeface="Wingdings" pitchFamily="2" charset="2"/>
              <a:buNone/>
            </a:pPr>
            <a:r>
              <a:rPr lang="en-US" sz="2800" smtClean="0"/>
              <a:t>Internal</a:t>
            </a:r>
          </a:p>
          <a:p>
            <a:pPr lvl="1">
              <a:buFont typeface="Wingdings" pitchFamily="2" charset="2"/>
              <a:buNone/>
            </a:pPr>
            <a:endParaRPr lang="en-US" sz="2800" smtClean="0"/>
          </a:p>
          <a:p>
            <a:pPr>
              <a:buFont typeface="Wingdings" pitchFamily="2" charset="2"/>
              <a:buNone/>
            </a:pPr>
            <a:r>
              <a:rPr lang="en-US" sz="2600" u="sng" smtClean="0"/>
              <a:t>Client Satisfaction</a:t>
            </a:r>
          </a:p>
          <a:p>
            <a:pPr lvl="1">
              <a:buFont typeface="Wingdings" pitchFamily="2" charset="2"/>
              <a:buNone/>
            </a:pPr>
            <a:r>
              <a:rPr lang="en-US" sz="2800" smtClean="0"/>
              <a:t>External</a:t>
            </a:r>
          </a:p>
          <a:p>
            <a:pPr lvl="1">
              <a:buFont typeface="Wingdings" pitchFamily="2" charset="2"/>
              <a:buNone/>
            </a:pPr>
            <a:r>
              <a:rPr lang="en-US" sz="2800" smtClean="0"/>
              <a:t>Internal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884238"/>
          </a:xfrm>
        </p:spPr>
        <p:txBody>
          <a:bodyPr/>
          <a:lstStyle/>
          <a:p>
            <a:pPr eaLnBrk="1" hangingPunct="1"/>
            <a:r>
              <a:rPr lang="en-US" dirty="0" smtClean="0"/>
              <a:t>What Units?</a:t>
            </a:r>
          </a:p>
        </p:txBody>
      </p:sp>
      <p:sp>
        <p:nvSpPr>
          <p:cNvPr id="2560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$ (Cost)</a:t>
            </a:r>
          </a:p>
          <a:p>
            <a:pPr eaLnBrk="1" hangingPunct="1">
              <a:buFont typeface="Wingdings" pitchFamily="2" charset="2"/>
              <a:buNone/>
            </a:pPr>
            <a:endParaRPr lang="en-US" sz="13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Square feet</a:t>
            </a:r>
          </a:p>
          <a:p>
            <a:pPr eaLnBrk="1" hangingPunct="1">
              <a:buFont typeface="Wingdings" pitchFamily="2" charset="2"/>
              <a:buNone/>
            </a:pPr>
            <a:endParaRPr lang="en-US" sz="13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Time</a:t>
            </a:r>
          </a:p>
          <a:p>
            <a:pPr eaLnBrk="1" hangingPunct="1">
              <a:buFont typeface="Wingdings" pitchFamily="2" charset="2"/>
              <a:buNone/>
            </a:pPr>
            <a:endParaRPr lang="en-US" sz="13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Number of events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884238"/>
          </a:xfrm>
        </p:spPr>
        <p:txBody>
          <a:bodyPr/>
          <a:lstStyle/>
          <a:p>
            <a:pPr eaLnBrk="1" hangingPunct="1"/>
            <a:r>
              <a:rPr lang="en-US" dirty="0" smtClean="0"/>
              <a:t>Biological Safety</a:t>
            </a:r>
          </a:p>
        </p:txBody>
      </p:sp>
      <p:sp>
        <p:nvSpPr>
          <p:cNvPr id="2662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Individuals trained</a:t>
            </a:r>
          </a:p>
          <a:p>
            <a:pPr eaLnBrk="1" hangingPunct="1">
              <a:buFont typeface="Wingdings" pitchFamily="2" charset="2"/>
              <a:buNone/>
            </a:pPr>
            <a:endParaRPr lang="en-US" sz="12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Laboratory inspections</a:t>
            </a:r>
          </a:p>
          <a:p>
            <a:pPr eaLnBrk="1" hangingPunct="1">
              <a:buFont typeface="Wingdings" pitchFamily="2" charset="2"/>
              <a:buNone/>
            </a:pPr>
            <a:endParaRPr lang="en-US" sz="12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Deficiencies identified and resolved</a:t>
            </a:r>
          </a:p>
          <a:p>
            <a:pPr eaLnBrk="1" hangingPunct="1">
              <a:buFont typeface="Wingdings" pitchFamily="2" charset="2"/>
              <a:buNone/>
            </a:pPr>
            <a:endParaRPr lang="en-US" sz="12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Incident response to biological agents</a:t>
            </a:r>
          </a:p>
          <a:p>
            <a:pPr eaLnBrk="1" hangingPunct="1">
              <a:buFont typeface="Wingdings" pitchFamily="2" charset="2"/>
              <a:buNone/>
            </a:pPr>
            <a:endParaRPr lang="en-US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Biological Safety Cabinet verifications</a:t>
            </a:r>
          </a:p>
          <a:p>
            <a:pPr eaLnBrk="1" hangingPunct="1">
              <a:buFont typeface="Wingdings" pitchFamily="2" charset="2"/>
              <a:buNone/>
            </a:pPr>
            <a:endParaRPr lang="en-US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Institutional Biosafety Committee protocols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Institutional Measures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3589338" cy="4525963"/>
          </a:xfrm>
        </p:spPr>
        <p:txBody>
          <a:bodyPr/>
          <a:lstStyle/>
          <a:p>
            <a:pPr eaLnBrk="1" hangingPunct="1"/>
            <a:r>
              <a:rPr lang="en-US" sz="2600" dirty="0" smtClean="0"/>
              <a:t>How big is your institution?</a:t>
            </a:r>
          </a:p>
          <a:p>
            <a:pPr eaLnBrk="1" hangingPunct="1"/>
            <a:r>
              <a:rPr lang="en-US" sz="2600" dirty="0" smtClean="0"/>
              <a:t>How is size measured?</a:t>
            </a:r>
          </a:p>
          <a:p>
            <a:pPr eaLnBrk="1" hangingPunct="1"/>
            <a:r>
              <a:rPr lang="en-US" sz="2600" dirty="0" smtClean="0"/>
              <a:t>What measures are important (e.g. resonate with resource providers?)</a:t>
            </a:r>
          </a:p>
          <a:p>
            <a:pPr eaLnBrk="1" hangingPunct="1"/>
            <a:r>
              <a:rPr lang="en-US" sz="2600" dirty="0" smtClean="0"/>
              <a:t>What risks are present?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3589337" cy="4525963"/>
          </a:xfrm>
        </p:spPr>
        <p:txBody>
          <a:bodyPr/>
          <a:lstStyle/>
          <a:p>
            <a:pPr eaLnBrk="1" hangingPunct="1"/>
            <a:r>
              <a:rPr lang="en-US" sz="2600" dirty="0" smtClean="0"/>
              <a:t>How are these risks managed?</a:t>
            </a:r>
          </a:p>
          <a:p>
            <a:pPr eaLnBrk="1" hangingPunct="1"/>
            <a:r>
              <a:rPr lang="en-US" sz="2600" dirty="0" smtClean="0"/>
              <a:t>Are these risks real or hypothetical?</a:t>
            </a:r>
          </a:p>
          <a:p>
            <a:pPr eaLnBrk="1" hangingPunct="1"/>
            <a:r>
              <a:rPr lang="en-US" sz="2600" dirty="0" smtClean="0"/>
              <a:t>How might you determine that?</a:t>
            </a:r>
          </a:p>
          <a:p>
            <a:pPr eaLnBrk="1" hangingPunct="1"/>
            <a:r>
              <a:rPr lang="en-US" sz="2600" dirty="0" smtClean="0"/>
              <a:t>How does management determine that?</a:t>
            </a:r>
          </a:p>
          <a:p>
            <a:pPr eaLnBrk="1" hangingPunct="1">
              <a:buFont typeface="Wingdings" pitchFamily="2" charset="2"/>
              <a:buNone/>
            </a:pPr>
            <a:endParaRPr lang="en-US" sz="2600" dirty="0" smtClean="0"/>
          </a:p>
          <a:p>
            <a:pPr eaLnBrk="1" hangingPunct="1"/>
            <a:endParaRPr lang="en-US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2" y="0"/>
            <a:ext cx="887435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543800" cy="884238"/>
          </a:xfrm>
        </p:spPr>
        <p:txBody>
          <a:bodyPr/>
          <a:lstStyle/>
          <a:p>
            <a:pPr eaLnBrk="1" hangingPunct="1"/>
            <a:r>
              <a:rPr lang="en-US" dirty="0" smtClean="0"/>
              <a:t>Chemical Safety</a:t>
            </a:r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Individuals trained</a:t>
            </a:r>
          </a:p>
          <a:p>
            <a:pPr eaLnBrk="1" hangingPunct="1">
              <a:buFont typeface="Wingdings" pitchFamily="2" charset="2"/>
              <a:buNone/>
            </a:pPr>
            <a:endParaRPr lang="en-US" sz="13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Laboratories inspections</a:t>
            </a:r>
          </a:p>
          <a:p>
            <a:pPr eaLnBrk="1" hangingPunct="1">
              <a:buFont typeface="Wingdings" pitchFamily="2" charset="2"/>
              <a:buNone/>
            </a:pPr>
            <a:endParaRPr lang="en-US" sz="13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Deficiencies identified and resolved</a:t>
            </a:r>
          </a:p>
          <a:p>
            <a:pPr eaLnBrk="1" hangingPunct="1">
              <a:buFont typeface="Wingdings" pitchFamily="2" charset="2"/>
              <a:buNone/>
            </a:pPr>
            <a:endParaRPr lang="en-US" sz="13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Incident response to chemical agents</a:t>
            </a:r>
          </a:p>
          <a:p>
            <a:pPr eaLnBrk="1" hangingPunct="1">
              <a:buFont typeface="Wingdings" pitchFamily="2" charset="2"/>
              <a:buNone/>
            </a:pPr>
            <a:endParaRPr lang="en-US" sz="13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Chemical fume hood verification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2" y="0"/>
            <a:ext cx="8873896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731838"/>
          </a:xfrm>
        </p:spPr>
        <p:txBody>
          <a:bodyPr/>
          <a:lstStyle/>
          <a:p>
            <a:pPr eaLnBrk="1" hangingPunct="1"/>
            <a:r>
              <a:rPr lang="en-US" dirty="0" smtClean="0"/>
              <a:t>Radiation Safety</a:t>
            </a:r>
          </a:p>
        </p:txBody>
      </p:sp>
      <p:sp>
        <p:nvSpPr>
          <p:cNvPr id="3072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Individuals trained</a:t>
            </a:r>
          </a:p>
          <a:p>
            <a:pPr eaLnBrk="1" hangingPunct="1">
              <a:buFont typeface="Wingdings" pitchFamily="2" charset="2"/>
              <a:buNone/>
            </a:pPr>
            <a:endParaRPr lang="en-US" sz="13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Laboratory inspections</a:t>
            </a:r>
          </a:p>
          <a:p>
            <a:pPr eaLnBrk="1" hangingPunct="1">
              <a:buFont typeface="Wingdings" pitchFamily="2" charset="2"/>
              <a:buNone/>
            </a:pPr>
            <a:endParaRPr lang="en-US" sz="13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Dosimetry</a:t>
            </a:r>
          </a:p>
          <a:p>
            <a:pPr eaLnBrk="1" hangingPunct="1">
              <a:buFont typeface="Wingdings" pitchFamily="2" charset="2"/>
              <a:buNone/>
            </a:pPr>
            <a:endParaRPr lang="en-US" sz="13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Bioassays</a:t>
            </a:r>
          </a:p>
          <a:p>
            <a:pPr eaLnBrk="1" hangingPunct="1">
              <a:buFont typeface="Wingdings" pitchFamily="2" charset="2"/>
              <a:buNone/>
            </a:pPr>
            <a:endParaRPr lang="en-US" sz="13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Instrument calibrations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0" y="0"/>
            <a:ext cx="8875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385050" cy="814388"/>
          </a:xfrm>
        </p:spPr>
        <p:txBody>
          <a:bodyPr/>
          <a:lstStyle/>
          <a:p>
            <a:pPr eaLnBrk="1" hangingPunct="1"/>
            <a:r>
              <a:rPr lang="en-US" dirty="0" smtClean="0"/>
              <a:t>Environmental Protection</a:t>
            </a:r>
          </a:p>
        </p:txBody>
      </p:sp>
      <p:sp>
        <p:nvSpPr>
          <p:cNvPr id="3174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Disposal costs</a:t>
            </a:r>
          </a:p>
          <a:p>
            <a:pPr eaLnBrk="1" hangingPunct="1">
              <a:buFont typeface="Wingdings" pitchFamily="2" charset="2"/>
              <a:buNone/>
            </a:pPr>
            <a:endParaRPr lang="en-US" sz="10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Waste weights or volumes</a:t>
            </a:r>
          </a:p>
          <a:p>
            <a:pPr eaLnBrk="1" hangingPunct="1">
              <a:buFont typeface="Wingdings" pitchFamily="2" charset="2"/>
              <a:buNone/>
            </a:pPr>
            <a:endParaRPr lang="en-US" sz="10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Effluents released</a:t>
            </a:r>
          </a:p>
          <a:p>
            <a:pPr eaLnBrk="1" hangingPunct="1">
              <a:buFont typeface="Wingdings" pitchFamily="2" charset="2"/>
              <a:buNone/>
            </a:pPr>
            <a:endParaRPr lang="en-US" sz="13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Cost avoidance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0" y="0"/>
            <a:ext cx="88710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808038"/>
          </a:xfrm>
        </p:spPr>
        <p:txBody>
          <a:bodyPr/>
          <a:lstStyle/>
          <a:p>
            <a:pPr eaLnBrk="1" hangingPunct="1"/>
            <a:r>
              <a:rPr lang="en-US" dirty="0" smtClean="0"/>
              <a:t>How Often?</a:t>
            </a:r>
          </a:p>
        </p:txBody>
      </p:sp>
      <p:sp>
        <p:nvSpPr>
          <p:cNvPr id="3379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“Smell the cheese often so you know when it is getting old.”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– Spencer Johnson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Ongoing metrics communicate the effectiveness of processes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“Every time you get the chance” – Emery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731838"/>
          </a:xfrm>
        </p:spPr>
        <p:txBody>
          <a:bodyPr/>
          <a:lstStyle/>
          <a:p>
            <a:pPr eaLnBrk="1" hangingPunct="1"/>
            <a:r>
              <a:rPr lang="en-US" dirty="0" smtClean="0"/>
              <a:t>Communicating Metrics</a:t>
            </a:r>
          </a:p>
        </p:txBody>
      </p:sp>
      <p:sp>
        <p:nvSpPr>
          <p:cNvPr id="3481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Focus on outcome metrics not output</a:t>
            </a:r>
          </a:p>
          <a:p>
            <a:pPr eaLnBrk="1" hangingPunct="1">
              <a:buFont typeface="Wingdings" pitchFamily="2" charset="2"/>
              <a:buNone/>
            </a:pPr>
            <a:endParaRPr lang="en-US" sz="13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Select emerging issues and opportunities to communicate</a:t>
            </a:r>
          </a:p>
          <a:p>
            <a:pPr eaLnBrk="1" hangingPunct="1">
              <a:buFont typeface="Wingdings" pitchFamily="2" charset="2"/>
              <a:buNone/>
            </a:pPr>
            <a:endParaRPr lang="en-US" sz="13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Report on strategic goals</a:t>
            </a:r>
          </a:p>
          <a:p>
            <a:pPr eaLnBrk="1" hangingPunct="1">
              <a:buFont typeface="Wingdings" pitchFamily="2" charset="2"/>
              <a:buNone/>
            </a:pPr>
            <a:endParaRPr lang="en-US" sz="13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Remember to tie it to the mission of the organization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884238"/>
          </a:xfrm>
        </p:spPr>
        <p:txBody>
          <a:bodyPr/>
          <a:lstStyle/>
          <a:p>
            <a:pPr eaLnBrk="1" hangingPunct="1"/>
            <a:r>
              <a:rPr lang="en-US" dirty="0" smtClean="0"/>
              <a:t>Caveat</a:t>
            </a:r>
          </a:p>
        </p:txBody>
      </p:sp>
      <p:sp>
        <p:nvSpPr>
          <p:cNvPr id="3584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“Not everything that can be counted counts, and not everything that counts can be counted”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- Albert Einstein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Loss Prevention Measures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191000" cy="441166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How many staff?</a:t>
            </a:r>
          </a:p>
          <a:p>
            <a:pPr eaLnBrk="1" hangingPunct="1"/>
            <a:r>
              <a:rPr lang="en-US" sz="2400" dirty="0" smtClean="0"/>
              <a:t>In your opinion, are you over or understaffed?</a:t>
            </a:r>
          </a:p>
          <a:p>
            <a:pPr eaLnBrk="1" hangingPunct="1"/>
            <a:r>
              <a:rPr lang="en-US" sz="2400" dirty="0" smtClean="0"/>
              <a:t>How would you know?</a:t>
            </a:r>
          </a:p>
          <a:p>
            <a:pPr eaLnBrk="1" hangingPunct="1"/>
            <a:r>
              <a:rPr lang="en-US" sz="2400" dirty="0" smtClean="0"/>
              <a:t>How would others know?</a:t>
            </a:r>
          </a:p>
          <a:p>
            <a:pPr eaLnBrk="1" hangingPunct="1"/>
            <a:r>
              <a:rPr lang="en-US" sz="2400" dirty="0" smtClean="0"/>
              <a:t>How are you performing?</a:t>
            </a:r>
          </a:p>
          <a:p>
            <a:pPr eaLnBrk="1" hangingPunct="1"/>
            <a:r>
              <a:rPr lang="en-US" sz="2400" dirty="0" smtClean="0"/>
              <a:t>Within the context of the mission of your institution, is your program viewed as hindering or helping?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524000"/>
            <a:ext cx="3962400" cy="4449763"/>
          </a:xfrm>
        </p:spPr>
        <p:txBody>
          <a:bodyPr/>
          <a:lstStyle/>
          <a:p>
            <a:pPr eaLnBrk="1" hangingPunct="1"/>
            <a:r>
              <a:rPr lang="en-US" sz="2400" smtClean="0"/>
              <a:t>How is your program’s performance measured?</a:t>
            </a:r>
          </a:p>
          <a:p>
            <a:pPr eaLnBrk="1" hangingPunct="1"/>
            <a:r>
              <a:rPr lang="en-US" sz="2400" smtClean="0"/>
              <a:t>In your opinion, are these measures true indicators of performance?</a:t>
            </a:r>
          </a:p>
          <a:p>
            <a:pPr eaLnBrk="1" hangingPunct="1"/>
            <a:r>
              <a:rPr lang="en-US" sz="2400" smtClean="0"/>
              <a:t>What do the clients served really think of your program?</a:t>
            </a:r>
          </a:p>
          <a:p>
            <a:pPr eaLnBrk="1" hangingPunct="1"/>
            <a:r>
              <a:rPr lang="en-US" sz="2400" smtClean="0"/>
              <a:t>Do clients feel there are real (or perceived) loss prevention program duplications of effort?</a:t>
            </a:r>
          </a:p>
          <a:p>
            <a:pPr eaLnBrk="1" hangingPunct="1"/>
            <a:endParaRPr lang="en-US" sz="2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Loss Prevention Staffing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15975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600" smtClean="0">
                <a:ea typeface="宋体" pitchFamily="2" charset="-122"/>
              </a:rPr>
              <a:t>An age old question - How many EH&amp;S staff should I have?</a:t>
            </a:r>
          </a:p>
          <a:p>
            <a:pPr eaLnBrk="1" hangingPunct="1">
              <a:lnSpc>
                <a:spcPct val="90000"/>
              </a:lnSpc>
            </a:pPr>
            <a:endParaRPr lang="en-US" altLang="zh-CN" sz="260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600" smtClean="0">
                <a:ea typeface="宋体" pitchFamily="2" charset="-122"/>
              </a:rPr>
              <a:t>Perhaps an equally important question is: What can we realistically hope to obtain from a benchmarking exercise involving staffing metrics? </a:t>
            </a:r>
          </a:p>
          <a:p>
            <a:pPr eaLnBrk="1" hangingPunct="1">
              <a:lnSpc>
                <a:spcPct val="90000"/>
              </a:lnSpc>
            </a:pPr>
            <a:endParaRPr lang="en-US" altLang="zh-CN" sz="260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600" smtClean="0">
                <a:ea typeface="宋体" pitchFamily="2" charset="-122"/>
              </a:rPr>
              <a:t>At best, we can likely only achieve a reasonable estimation of “industry averages”, such as number of EH&amp;S FTE’s for an institution exhibiting certain characteristics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431925"/>
          </a:xfrm>
        </p:spPr>
        <p:txBody>
          <a:bodyPr/>
          <a:lstStyle/>
          <a:p>
            <a:pPr eaLnBrk="1" hangingPunct="1"/>
            <a:r>
              <a:rPr lang="en-US" altLang="zh-CN" sz="3500" dirty="0" smtClean="0">
                <a:ea typeface="宋体" pitchFamily="2" charset="-122"/>
              </a:rPr>
              <a:t>Sampling of Possible Staffing Predictors and Influencing Factors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76400"/>
            <a:ext cx="3505200" cy="5029200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ea typeface="宋体" pitchFamily="2" charset="-122"/>
              </a:rPr>
              <a:t>Quantifiable </a:t>
            </a:r>
          </a:p>
          <a:p>
            <a:pPr lvl="1" eaLnBrk="1" hangingPunct="1"/>
            <a:r>
              <a:rPr lang="en-US" altLang="zh-CN" sz="2200" smtClean="0">
                <a:ea typeface="宋体" pitchFamily="2" charset="-122"/>
              </a:rPr>
              <a:t>Institution size</a:t>
            </a:r>
          </a:p>
          <a:p>
            <a:pPr lvl="1" eaLnBrk="1" hangingPunct="1"/>
            <a:r>
              <a:rPr lang="en-US" altLang="zh-CN" sz="2200" smtClean="0">
                <a:ea typeface="宋体" pitchFamily="2" charset="-122"/>
              </a:rPr>
              <a:t>Number of labs</a:t>
            </a:r>
          </a:p>
          <a:p>
            <a:pPr lvl="1" eaLnBrk="1" hangingPunct="1"/>
            <a:r>
              <a:rPr lang="en-US" altLang="zh-CN" sz="2200" smtClean="0">
                <a:ea typeface="宋体" pitchFamily="2" charset="-122"/>
              </a:rPr>
              <a:t>Level of funding</a:t>
            </a:r>
          </a:p>
          <a:p>
            <a:pPr lvl="1" eaLnBrk="1" hangingPunct="1"/>
            <a:r>
              <a:rPr lang="en-US" altLang="zh-CN" sz="2200" smtClean="0">
                <a:ea typeface="宋体" pitchFamily="2" charset="-122"/>
              </a:rPr>
              <a:t>Population</a:t>
            </a:r>
          </a:p>
          <a:p>
            <a:pPr lvl="1" eaLnBrk="1" hangingPunct="1"/>
            <a:r>
              <a:rPr lang="en-US" altLang="zh-CN" sz="2200" smtClean="0">
                <a:ea typeface="宋体" pitchFamily="2" charset="-122"/>
              </a:rPr>
              <a:t>Geographic location</a:t>
            </a:r>
          </a:p>
          <a:p>
            <a:pPr lvl="1" eaLnBrk="1" hangingPunct="1"/>
            <a:r>
              <a:rPr lang="en-US" altLang="zh-CN" sz="2200" smtClean="0">
                <a:ea typeface="宋体" pitchFamily="2" charset="-122"/>
              </a:rPr>
              <a:t>Deferred maintenance</a:t>
            </a:r>
          </a:p>
          <a:p>
            <a:pPr lvl="1" eaLnBrk="1" hangingPunct="1"/>
            <a:r>
              <a:rPr lang="en-US" altLang="zh-CN" sz="2200" smtClean="0">
                <a:ea typeface="宋体" pitchFamily="2" charset="-122"/>
              </a:rPr>
              <a:t>Public/private</a:t>
            </a:r>
          </a:p>
          <a:p>
            <a:pPr lvl="1" eaLnBrk="1" hangingPunct="1"/>
            <a:r>
              <a:rPr lang="en-US" altLang="zh-CN" sz="2200" smtClean="0">
                <a:ea typeface="宋体" pitchFamily="2" charset="-122"/>
              </a:rPr>
              <a:t>Medical/Vet schools</a:t>
            </a:r>
          </a:p>
          <a:p>
            <a:pPr lvl="1" eaLnBrk="1" hangingPunct="1"/>
            <a:r>
              <a:rPr lang="en-US" altLang="zh-CN" sz="2200" smtClean="0">
                <a:ea typeface="宋体" pitchFamily="2" charset="-122"/>
              </a:rPr>
              <a:t>Multiple locations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76400"/>
            <a:ext cx="4191000" cy="5029200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ea typeface="宋体" pitchFamily="2" charset="-122"/>
              </a:rPr>
              <a:t>Non-quantifiable</a:t>
            </a:r>
          </a:p>
          <a:p>
            <a:pPr lvl="1" eaLnBrk="1" hangingPunct="1"/>
            <a:r>
              <a:rPr lang="en-US" altLang="zh-CN" sz="2200" smtClean="0">
                <a:ea typeface="宋体" pitchFamily="2" charset="-122"/>
              </a:rPr>
              <a:t>Regulatory history &amp; scrutiny</a:t>
            </a:r>
          </a:p>
          <a:p>
            <a:pPr lvl="1" eaLnBrk="1" hangingPunct="1"/>
            <a:r>
              <a:rPr lang="en-US" altLang="zh-CN" sz="2200" smtClean="0">
                <a:ea typeface="宋体" pitchFamily="2" charset="-122"/>
              </a:rPr>
              <a:t>Tolerance of risk by leadership</a:t>
            </a:r>
          </a:p>
          <a:p>
            <a:pPr lvl="1" eaLnBrk="1" hangingPunct="1"/>
            <a:r>
              <a:rPr lang="en-US" altLang="zh-CN" sz="2200" smtClean="0">
                <a:ea typeface="宋体" pitchFamily="2" charset="-122"/>
              </a:rPr>
              <a:t>Level of trust/faith in program</a:t>
            </a:r>
          </a:p>
          <a:p>
            <a:pPr lvl="1" eaLnBrk="1" hangingPunct="1"/>
            <a:r>
              <a:rPr lang="en-US" altLang="zh-CN" sz="2200" smtClean="0">
                <a:ea typeface="宋体" pitchFamily="2" charset="-122"/>
              </a:rPr>
              <a:t>Ability of program to articulate needs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500" smtClean="0">
                <a:ea typeface="宋体" pitchFamily="2" charset="-122"/>
              </a:rPr>
              <a:t>Desirable Characteristics of Predictors for Benchmarking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600" smtClean="0">
                <a:ea typeface="宋体" pitchFamily="2" charset="-122"/>
              </a:rPr>
              <a:t>Consistently quantifiable</a:t>
            </a:r>
          </a:p>
          <a:p>
            <a:pPr eaLnBrk="1" hangingPunct="1"/>
            <a:r>
              <a:rPr lang="en-US" altLang="zh-CN" sz="2600" smtClean="0">
                <a:ea typeface="宋体" pitchFamily="2" charset="-122"/>
              </a:rPr>
              <a:t>Uniformly defined by a recognized authority</a:t>
            </a:r>
          </a:p>
          <a:p>
            <a:pPr eaLnBrk="1" hangingPunct="1"/>
            <a:r>
              <a:rPr lang="en-US" altLang="zh-CN" sz="2600" smtClean="0">
                <a:ea typeface="宋体" pitchFamily="2" charset="-122"/>
              </a:rPr>
              <a:t>Easily obtained</a:t>
            </a:r>
          </a:p>
          <a:p>
            <a:pPr eaLnBrk="1" hangingPunct="1"/>
            <a:r>
              <a:rPr lang="en-US" altLang="zh-CN" sz="2600" smtClean="0">
                <a:ea typeface="宋体" pitchFamily="2" charset="-122"/>
              </a:rPr>
              <a:t>Meaningful and relevant to decision makers (provides necessary context)</a:t>
            </a:r>
          </a:p>
          <a:p>
            <a:pPr eaLnBrk="1" hangingPunct="1"/>
            <a:endParaRPr lang="en-US" altLang="zh-CN" sz="2600" smtClean="0">
              <a:ea typeface="宋体" pitchFamily="2" charset="-122"/>
            </a:endParaRPr>
          </a:p>
          <a:p>
            <a:pPr eaLnBrk="1" hangingPunct="1"/>
            <a:r>
              <a:rPr lang="en-US" altLang="zh-CN" sz="2600" smtClean="0">
                <a:ea typeface="宋体" pitchFamily="2" charset="-122"/>
              </a:rPr>
              <a:t>Consider something as simple as the definition of “number of EH&amp;S staff”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 Word About Comparisons: </a:t>
            </a:r>
            <a:br>
              <a:rPr lang="en-US" sz="3200" dirty="0" smtClean="0"/>
            </a:br>
            <a:r>
              <a:rPr lang="en-US" sz="3200" dirty="0" smtClean="0"/>
              <a:t>What do Universities Compare?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Revenues</a:t>
            </a:r>
          </a:p>
          <a:p>
            <a:r>
              <a:rPr lang="en-US" sz="2400" dirty="0" smtClean="0"/>
              <a:t>Tuition and fees</a:t>
            </a:r>
          </a:p>
          <a:p>
            <a:r>
              <a:rPr lang="en-US" sz="2400" dirty="0" smtClean="0"/>
              <a:t>Size</a:t>
            </a:r>
          </a:p>
          <a:p>
            <a:r>
              <a:rPr lang="en-US" sz="2400" dirty="0" smtClean="0"/>
              <a:t>Number of students</a:t>
            </a:r>
          </a:p>
          <a:p>
            <a:r>
              <a:rPr lang="en-US" sz="2400" dirty="0" smtClean="0"/>
              <a:t>Research productivity</a:t>
            </a:r>
          </a:p>
          <a:p>
            <a:r>
              <a:rPr lang="en-US" sz="2400" dirty="0" smtClean="0"/>
              <a:t>Number of faculty</a:t>
            </a:r>
          </a:p>
          <a:p>
            <a:r>
              <a:rPr lang="en-US" sz="2400" dirty="0" smtClean="0"/>
              <a:t>School rankings</a:t>
            </a:r>
          </a:p>
          <a:p>
            <a:r>
              <a:rPr lang="en-US" sz="2400" dirty="0" smtClean="0"/>
              <a:t>Athletics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Student entry grade point average, SAT scores</a:t>
            </a:r>
          </a:p>
          <a:p>
            <a:r>
              <a:rPr lang="en-US" sz="2400" dirty="0" smtClean="0"/>
              <a:t>Amount of grant funding and by whom</a:t>
            </a:r>
          </a:p>
          <a:p>
            <a:r>
              <a:rPr lang="en-US" sz="2400" dirty="0" smtClean="0"/>
              <a:t>Revenues from Tech Transfer</a:t>
            </a:r>
          </a:p>
          <a:p>
            <a:r>
              <a:rPr lang="en-US" sz="2400" dirty="0" smtClean="0"/>
              <a:t>Reputation</a:t>
            </a:r>
          </a:p>
          <a:p>
            <a:r>
              <a:rPr lang="en-US" sz="2400" dirty="0" smtClean="0"/>
              <a:t>And people don’t think you can compare EH&amp;S programs?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95564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</TotalTime>
  <Words>2191</Words>
  <Application>Microsoft Office PowerPoint</Application>
  <PresentationFormat>On-screen Show (4:3)</PresentationFormat>
  <Paragraphs>607</Paragraphs>
  <Slides>49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Custom Design</vt:lpstr>
      <vt:lpstr>Network</vt:lpstr>
      <vt:lpstr>Chart</vt:lpstr>
      <vt:lpstr>Program Measures and Metrics that Matter</vt:lpstr>
      <vt:lpstr>Learning Objectives</vt:lpstr>
      <vt:lpstr>What are Our Drivers?</vt:lpstr>
      <vt:lpstr>Institutional Measures</vt:lpstr>
      <vt:lpstr>Loss Prevention Measures</vt:lpstr>
      <vt:lpstr>Loss Prevention Staffing </vt:lpstr>
      <vt:lpstr>Sampling of Possible Staffing Predictors and Influencing Factors</vt:lpstr>
      <vt:lpstr>Desirable Characteristics of Predictors for Benchmarking</vt:lpstr>
      <vt:lpstr>A Word About Comparisons:  What do Universities Compare?</vt:lpstr>
      <vt:lpstr>Suggested Definition</vt:lpstr>
      <vt:lpstr>Ongoing Research on Possible Predictors for EH&amp;S Resourcing</vt:lpstr>
      <vt:lpstr>PowerPoint Presentation</vt:lpstr>
      <vt:lpstr>Predictability of Various Models</vt:lpstr>
      <vt:lpstr>PowerPoint Presentation</vt:lpstr>
      <vt:lpstr>Staffing Predictors</vt:lpstr>
      <vt:lpstr>PowerPoint Presentation</vt:lpstr>
      <vt:lpstr>PowerPoint Presentation</vt:lpstr>
      <vt:lpstr>PowerPoint Presentation</vt:lpstr>
      <vt:lpstr>PowerPoint Presentation</vt:lpstr>
      <vt:lpstr>Estimated Annual UTHSC-H Institutional Services Cost per Square Foot  (FY 10 estimates based on UTHSC-H square footage of 3,164,000 state (a)  + 1,836,000 auxiliary = 5,000,000 ft2 (b) )</vt:lpstr>
      <vt:lpstr>PowerPoint Presentation</vt:lpstr>
      <vt:lpstr>PowerPoint Presentation</vt:lpstr>
      <vt:lpstr>PowerPoint Presentation</vt:lpstr>
      <vt:lpstr>PowerPoint Presentation</vt:lpstr>
      <vt:lpstr>Regression Model for EHS Full-time Equivalent Staff for All Institutions, n=118</vt:lpstr>
      <vt:lpstr>Regression Model for EHS Expenditures for All Institutions, n=118</vt:lpstr>
      <vt:lpstr>Regression Model for EHS FTE Staff for AAHC Institutions, n=31</vt:lpstr>
      <vt:lpstr>Regression Model for EHS Expenditures for AAHC Institutions, n=31</vt:lpstr>
      <vt:lpstr>Applying the Models: An Example</vt:lpstr>
      <vt:lpstr>Forewarning</vt:lpstr>
      <vt:lpstr>Why Metrics?</vt:lpstr>
      <vt:lpstr>“If you can’t measure it,  you can’t manage it”   “If you don’t measure it and display it, you will soon be replaced by someone who can”      Emery</vt:lpstr>
      <vt:lpstr>Metrics</vt:lpstr>
      <vt:lpstr>Measures versus Metrics</vt:lpstr>
      <vt:lpstr>Measurements as Indicators</vt:lpstr>
      <vt:lpstr>Measures for Compliance Versus Performance</vt:lpstr>
      <vt:lpstr>What Measures and Metrics?</vt:lpstr>
      <vt:lpstr>What Units?</vt:lpstr>
      <vt:lpstr>Biological Safety</vt:lpstr>
      <vt:lpstr>PowerPoint Presentation</vt:lpstr>
      <vt:lpstr>Chemical Safety</vt:lpstr>
      <vt:lpstr>PowerPoint Presentation</vt:lpstr>
      <vt:lpstr>Radiation Safety</vt:lpstr>
      <vt:lpstr>PowerPoint Presentation</vt:lpstr>
      <vt:lpstr>Environmental Protection</vt:lpstr>
      <vt:lpstr>PowerPoint Presentation</vt:lpstr>
      <vt:lpstr>How Often?</vt:lpstr>
      <vt:lpstr>Communicating Metrics</vt:lpstr>
      <vt:lpstr>Caveat</vt:lpstr>
    </vt:vector>
  </TitlesOfParts>
  <Company>Westmont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Troy Harris</dc:creator>
  <cp:lastModifiedBy>Berenie Torres</cp:lastModifiedBy>
  <cp:revision>106</cp:revision>
  <dcterms:created xsi:type="dcterms:W3CDTF">2007-06-24T15:43:08Z</dcterms:created>
  <dcterms:modified xsi:type="dcterms:W3CDTF">2016-04-07T17:38:54Z</dcterms:modified>
</cp:coreProperties>
</file>