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80"/>
  </p:notesMasterIdLst>
  <p:handoutMasterIdLst>
    <p:handoutMasterId r:id="rId81"/>
  </p:handoutMasterIdLst>
  <p:sldIdLst>
    <p:sldId id="344" r:id="rId2"/>
    <p:sldId id="274" r:id="rId3"/>
    <p:sldId id="260" r:id="rId4"/>
    <p:sldId id="261" r:id="rId5"/>
    <p:sldId id="290" r:id="rId6"/>
    <p:sldId id="275" r:id="rId7"/>
    <p:sldId id="340" r:id="rId8"/>
    <p:sldId id="313" r:id="rId9"/>
    <p:sldId id="298" r:id="rId10"/>
    <p:sldId id="276" r:id="rId11"/>
    <p:sldId id="311" r:id="rId12"/>
    <p:sldId id="341" r:id="rId13"/>
    <p:sldId id="314" r:id="rId14"/>
    <p:sldId id="277" r:id="rId15"/>
    <p:sldId id="278" r:id="rId16"/>
    <p:sldId id="294" r:id="rId17"/>
    <p:sldId id="295" r:id="rId18"/>
    <p:sldId id="296" r:id="rId19"/>
    <p:sldId id="279" r:id="rId20"/>
    <p:sldId id="297" r:id="rId21"/>
    <p:sldId id="300" r:id="rId22"/>
    <p:sldId id="301" r:id="rId23"/>
    <p:sldId id="346" r:id="rId24"/>
    <p:sldId id="347" r:id="rId25"/>
    <p:sldId id="302" r:id="rId26"/>
    <p:sldId id="345" r:id="rId27"/>
    <p:sldId id="339" r:id="rId28"/>
    <p:sldId id="360" r:id="rId29"/>
    <p:sldId id="361" r:id="rId30"/>
    <p:sldId id="280" r:id="rId31"/>
    <p:sldId id="307" r:id="rId32"/>
    <p:sldId id="308" r:id="rId33"/>
    <p:sldId id="319" r:id="rId34"/>
    <p:sldId id="306" r:id="rId35"/>
    <p:sldId id="305" r:id="rId36"/>
    <p:sldId id="309" r:id="rId37"/>
    <p:sldId id="281" r:id="rId38"/>
    <p:sldId id="318" r:id="rId39"/>
    <p:sldId id="282" r:id="rId40"/>
    <p:sldId id="316" r:id="rId41"/>
    <p:sldId id="342" r:id="rId42"/>
    <p:sldId id="310" r:id="rId43"/>
    <p:sldId id="348" r:id="rId44"/>
    <p:sldId id="359" r:id="rId45"/>
    <p:sldId id="323" r:id="rId46"/>
    <p:sldId id="321" r:id="rId47"/>
    <p:sldId id="322" r:id="rId48"/>
    <p:sldId id="324" r:id="rId49"/>
    <p:sldId id="315" r:id="rId50"/>
    <p:sldId id="283" r:id="rId51"/>
    <p:sldId id="284" r:id="rId52"/>
    <p:sldId id="285" r:id="rId53"/>
    <p:sldId id="287" r:id="rId54"/>
    <p:sldId id="288" r:id="rId55"/>
    <p:sldId id="289" r:id="rId56"/>
    <p:sldId id="325" r:id="rId57"/>
    <p:sldId id="326" r:id="rId58"/>
    <p:sldId id="303" r:id="rId59"/>
    <p:sldId id="304" r:id="rId60"/>
    <p:sldId id="317" r:id="rId61"/>
    <p:sldId id="352" r:id="rId62"/>
    <p:sldId id="369" r:id="rId63"/>
    <p:sldId id="354" r:id="rId64"/>
    <p:sldId id="353" r:id="rId65"/>
    <p:sldId id="362" r:id="rId66"/>
    <p:sldId id="355" r:id="rId67"/>
    <p:sldId id="356" r:id="rId68"/>
    <p:sldId id="357" r:id="rId69"/>
    <p:sldId id="358" r:id="rId70"/>
    <p:sldId id="365" r:id="rId71"/>
    <p:sldId id="364" r:id="rId72"/>
    <p:sldId id="366" r:id="rId73"/>
    <p:sldId id="367" r:id="rId74"/>
    <p:sldId id="368" r:id="rId75"/>
    <p:sldId id="363" r:id="rId76"/>
    <p:sldId id="291" r:id="rId77"/>
    <p:sldId id="299" r:id="rId78"/>
    <p:sldId id="320" r:id="rId79"/>
  </p:sldIdLst>
  <p:sldSz cx="9144000" cy="6858000" type="screen4x3"/>
  <p:notesSz cx="7010400" cy="9296400"/>
  <p:defaultTextStyle>
    <a:defPPr>
      <a:defRPr lang="en-US"/>
    </a:defPPr>
    <a:lvl1pPr algn="l" rtl="0" fontAlgn="base">
      <a:spcBef>
        <a:spcPct val="0"/>
      </a:spcBef>
      <a:spcAft>
        <a:spcPct val="0"/>
      </a:spcAft>
      <a:defRPr sz="2400" kern="1200">
        <a:solidFill>
          <a:srgbClr val="000066"/>
        </a:solidFill>
        <a:latin typeface="Arial" charset="0"/>
        <a:ea typeface="+mn-ea"/>
        <a:cs typeface="Arial" charset="0"/>
      </a:defRPr>
    </a:lvl1pPr>
    <a:lvl2pPr marL="457200" algn="l" rtl="0" fontAlgn="base">
      <a:spcBef>
        <a:spcPct val="0"/>
      </a:spcBef>
      <a:spcAft>
        <a:spcPct val="0"/>
      </a:spcAft>
      <a:defRPr sz="2400" kern="1200">
        <a:solidFill>
          <a:srgbClr val="000066"/>
        </a:solidFill>
        <a:latin typeface="Arial" charset="0"/>
        <a:ea typeface="+mn-ea"/>
        <a:cs typeface="Arial" charset="0"/>
      </a:defRPr>
    </a:lvl2pPr>
    <a:lvl3pPr marL="914400" algn="l" rtl="0" fontAlgn="base">
      <a:spcBef>
        <a:spcPct val="0"/>
      </a:spcBef>
      <a:spcAft>
        <a:spcPct val="0"/>
      </a:spcAft>
      <a:defRPr sz="2400" kern="1200">
        <a:solidFill>
          <a:srgbClr val="000066"/>
        </a:solidFill>
        <a:latin typeface="Arial" charset="0"/>
        <a:ea typeface="+mn-ea"/>
        <a:cs typeface="Arial" charset="0"/>
      </a:defRPr>
    </a:lvl3pPr>
    <a:lvl4pPr marL="1371600" algn="l" rtl="0" fontAlgn="base">
      <a:spcBef>
        <a:spcPct val="0"/>
      </a:spcBef>
      <a:spcAft>
        <a:spcPct val="0"/>
      </a:spcAft>
      <a:defRPr sz="2400" kern="1200">
        <a:solidFill>
          <a:srgbClr val="000066"/>
        </a:solidFill>
        <a:latin typeface="Arial" charset="0"/>
        <a:ea typeface="+mn-ea"/>
        <a:cs typeface="Arial" charset="0"/>
      </a:defRPr>
    </a:lvl4pPr>
    <a:lvl5pPr marL="1828800" algn="l" rtl="0" fontAlgn="base">
      <a:spcBef>
        <a:spcPct val="0"/>
      </a:spcBef>
      <a:spcAft>
        <a:spcPct val="0"/>
      </a:spcAft>
      <a:defRPr sz="2400" kern="1200">
        <a:solidFill>
          <a:srgbClr val="000066"/>
        </a:solidFill>
        <a:latin typeface="Arial" charset="0"/>
        <a:ea typeface="+mn-ea"/>
        <a:cs typeface="Arial" charset="0"/>
      </a:defRPr>
    </a:lvl5pPr>
    <a:lvl6pPr marL="2286000" algn="l" defTabSz="914400" rtl="0" eaLnBrk="1" latinLnBrk="0" hangingPunct="1">
      <a:defRPr sz="2400" kern="1200">
        <a:solidFill>
          <a:srgbClr val="000066"/>
        </a:solidFill>
        <a:latin typeface="Arial" charset="0"/>
        <a:ea typeface="+mn-ea"/>
        <a:cs typeface="Arial" charset="0"/>
      </a:defRPr>
    </a:lvl6pPr>
    <a:lvl7pPr marL="2743200" algn="l" defTabSz="914400" rtl="0" eaLnBrk="1" latinLnBrk="0" hangingPunct="1">
      <a:defRPr sz="2400" kern="1200">
        <a:solidFill>
          <a:srgbClr val="000066"/>
        </a:solidFill>
        <a:latin typeface="Arial" charset="0"/>
        <a:ea typeface="+mn-ea"/>
        <a:cs typeface="Arial" charset="0"/>
      </a:defRPr>
    </a:lvl7pPr>
    <a:lvl8pPr marL="3200400" algn="l" defTabSz="914400" rtl="0" eaLnBrk="1" latinLnBrk="0" hangingPunct="1">
      <a:defRPr sz="2400" kern="1200">
        <a:solidFill>
          <a:srgbClr val="000066"/>
        </a:solidFill>
        <a:latin typeface="Arial" charset="0"/>
        <a:ea typeface="+mn-ea"/>
        <a:cs typeface="Arial" charset="0"/>
      </a:defRPr>
    </a:lvl8pPr>
    <a:lvl9pPr marL="3657600" algn="l" defTabSz="914400" rtl="0" eaLnBrk="1" latinLnBrk="0" hangingPunct="1">
      <a:defRPr sz="2400" kern="1200">
        <a:solidFill>
          <a:srgbClr val="000066"/>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white" initials="c"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varScale="1">
        <p:scale>
          <a:sx n="117" d="100"/>
          <a:sy n="117" d="100"/>
        </p:scale>
        <p:origin x="-23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780" y="-78"/>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5-07T19:00:52.622" idx="8">
    <p:pos x="5616" y="1488"/>
    <p:text>Bob's presentation then goes on to provide significant information on "insurance" which to me sends the message that insurance is a significant part of RM. RM is more than insurance and I have always taken the view that insurance is a risk management tool however not the sole RM tool. For those in the audience that are not RM's they may leave with the message that RM is insurance. 
There are some differences in the content between US and Canada.
</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 Id="rId4"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967" tIns="46484" rIns="92967" bIns="46484" numCol="1" anchor="t" anchorCtr="0" compatLnSpc="1">
            <a:prstTxWarp prst="textNoShape">
              <a:avLst/>
            </a:prstTxWarp>
          </a:bodyPr>
          <a:lstStyle>
            <a:lvl1pPr defTabSz="930275">
              <a:defRPr sz="1200">
                <a:solidFill>
                  <a:schemeClr val="tx1"/>
                </a:solidFill>
                <a:latin typeface="Times New Roman" pitchFamily="18" charset="0"/>
                <a:cs typeface="+mn-cs"/>
              </a:defRPr>
            </a:lvl1pPr>
          </a:lstStyle>
          <a:p>
            <a:pPr>
              <a:defRPr/>
            </a:pPr>
            <a:endParaRPr lang="en-US"/>
          </a:p>
        </p:txBody>
      </p:sp>
      <p:sp>
        <p:nvSpPr>
          <p:cNvPr id="59395"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2967" tIns="46484" rIns="92967" bIns="46484" numCol="1" anchor="t" anchorCtr="0" compatLnSpc="1">
            <a:prstTxWarp prst="textNoShape">
              <a:avLst/>
            </a:prstTxWarp>
          </a:bodyPr>
          <a:lstStyle>
            <a:lvl1pPr algn="r" defTabSz="930275">
              <a:defRPr sz="1200">
                <a:solidFill>
                  <a:schemeClr val="tx1"/>
                </a:solidFill>
                <a:latin typeface="Times New Roman" pitchFamily="18" charset="0"/>
                <a:cs typeface="+mn-cs"/>
              </a:defRPr>
            </a:lvl1pPr>
          </a:lstStyle>
          <a:p>
            <a:pPr>
              <a:defRPr/>
            </a:pPr>
            <a:endParaRPr lang="en-US"/>
          </a:p>
        </p:txBody>
      </p:sp>
      <p:sp>
        <p:nvSpPr>
          <p:cNvPr id="59396"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2967" tIns="46484" rIns="92967" bIns="46484" numCol="1" anchor="b" anchorCtr="0" compatLnSpc="1">
            <a:prstTxWarp prst="textNoShape">
              <a:avLst/>
            </a:prstTxWarp>
          </a:bodyPr>
          <a:lstStyle>
            <a:lvl1pPr defTabSz="930275">
              <a:defRPr sz="1200">
                <a:solidFill>
                  <a:schemeClr val="tx1"/>
                </a:solidFill>
                <a:latin typeface="Times New Roman" pitchFamily="18" charset="0"/>
                <a:cs typeface="+mn-cs"/>
              </a:defRPr>
            </a:lvl1pPr>
          </a:lstStyle>
          <a:p>
            <a:pPr>
              <a:defRPr/>
            </a:pPr>
            <a:endParaRPr lang="en-US"/>
          </a:p>
        </p:txBody>
      </p:sp>
      <p:sp>
        <p:nvSpPr>
          <p:cNvPr id="59397"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2967" tIns="46484" rIns="92967" bIns="46484" numCol="1" anchor="b" anchorCtr="0" compatLnSpc="1">
            <a:prstTxWarp prst="textNoShape">
              <a:avLst/>
            </a:prstTxWarp>
          </a:bodyPr>
          <a:lstStyle>
            <a:lvl1pPr algn="r" defTabSz="930275">
              <a:defRPr sz="1200">
                <a:solidFill>
                  <a:schemeClr val="tx1"/>
                </a:solidFill>
                <a:latin typeface="Times New Roman" pitchFamily="18" charset="0"/>
                <a:cs typeface="+mn-cs"/>
              </a:defRPr>
            </a:lvl1pPr>
          </a:lstStyle>
          <a:p>
            <a:pPr>
              <a:defRPr/>
            </a:pPr>
            <a:fld id="{E3E687AC-4AB8-4DFC-A94A-109A42079998}" type="slidenum">
              <a:rPr lang="en-US"/>
              <a:pPr>
                <a:defRPr/>
              </a:pPr>
              <a:t>‹#›</a:t>
            </a:fld>
            <a:endParaRPr lang="en-US"/>
          </a:p>
        </p:txBody>
      </p:sp>
    </p:spTree>
    <p:extLst>
      <p:ext uri="{BB962C8B-B14F-4D97-AF65-F5344CB8AC3E}">
        <p14:creationId xmlns:p14="http://schemas.microsoft.com/office/powerpoint/2010/main" val="3131354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E7C6311-B371-4D89-B028-B162CCBC10E5}" type="datetimeFigureOut">
              <a:rPr lang="en-US" smtClean="0"/>
              <a:t>4/7/2016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980F832C-51F1-40FA-8648-21ED8BF858EB}" type="slidenum">
              <a:rPr lang="en-US" smtClean="0"/>
              <a:t>‹#›</a:t>
            </a:fld>
            <a:endParaRPr lang="en-US"/>
          </a:p>
        </p:txBody>
      </p:sp>
    </p:spTree>
    <p:extLst>
      <p:ext uri="{BB962C8B-B14F-4D97-AF65-F5344CB8AC3E}">
        <p14:creationId xmlns:p14="http://schemas.microsoft.com/office/powerpoint/2010/main" val="4080139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0F832C-51F1-40FA-8648-21ED8BF858EB}" type="slidenum">
              <a:rPr lang="en-US" smtClean="0"/>
              <a:t>64</a:t>
            </a:fld>
            <a:endParaRPr lang="en-US"/>
          </a:p>
        </p:txBody>
      </p:sp>
    </p:spTree>
    <p:extLst>
      <p:ext uri="{BB962C8B-B14F-4D97-AF65-F5344CB8AC3E}">
        <p14:creationId xmlns:p14="http://schemas.microsoft.com/office/powerpoint/2010/main" val="2509470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4572000" cy="6858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rgbClr val="000066"/>
                </a:solidFill>
                <a:latin typeface="Arial" charset="0"/>
                <a:cs typeface="Arial" charset="0"/>
              </a:defRPr>
            </a:lvl1pPr>
            <a:lvl2pPr marL="742950" indent="-285750" eaLnBrk="0" hangingPunct="0">
              <a:defRPr sz="2400">
                <a:solidFill>
                  <a:srgbClr val="000066"/>
                </a:solidFill>
                <a:latin typeface="Arial" charset="0"/>
                <a:cs typeface="Arial" charset="0"/>
              </a:defRPr>
            </a:lvl2pPr>
            <a:lvl3pPr marL="1143000" indent="-228600" eaLnBrk="0" hangingPunct="0">
              <a:defRPr sz="2400">
                <a:solidFill>
                  <a:srgbClr val="000066"/>
                </a:solidFill>
                <a:latin typeface="Arial" charset="0"/>
                <a:cs typeface="Arial" charset="0"/>
              </a:defRPr>
            </a:lvl3pPr>
            <a:lvl4pPr marL="1600200" indent="-228600" eaLnBrk="0" hangingPunct="0">
              <a:defRPr sz="2400">
                <a:solidFill>
                  <a:srgbClr val="000066"/>
                </a:solidFill>
                <a:latin typeface="Arial" charset="0"/>
                <a:cs typeface="Arial" charset="0"/>
              </a:defRPr>
            </a:lvl4pPr>
            <a:lvl5pPr marL="2057400" indent="-228600" eaLnBrk="0" hangingPunct="0">
              <a:defRPr sz="2400">
                <a:solidFill>
                  <a:srgbClr val="000066"/>
                </a:solidFill>
                <a:latin typeface="Arial" charset="0"/>
                <a:cs typeface="Arial" charset="0"/>
              </a:defRPr>
            </a:lvl5pPr>
            <a:lvl6pPr marL="2514600" indent="-228600" eaLnBrk="0" fontAlgn="base" hangingPunct="0">
              <a:spcBef>
                <a:spcPct val="0"/>
              </a:spcBef>
              <a:spcAft>
                <a:spcPct val="0"/>
              </a:spcAft>
              <a:defRPr sz="2400">
                <a:solidFill>
                  <a:srgbClr val="000066"/>
                </a:solidFill>
                <a:latin typeface="Arial" charset="0"/>
                <a:cs typeface="Arial" charset="0"/>
              </a:defRPr>
            </a:lvl6pPr>
            <a:lvl7pPr marL="2971800" indent="-228600" eaLnBrk="0" fontAlgn="base" hangingPunct="0">
              <a:spcBef>
                <a:spcPct val="0"/>
              </a:spcBef>
              <a:spcAft>
                <a:spcPct val="0"/>
              </a:spcAft>
              <a:defRPr sz="2400">
                <a:solidFill>
                  <a:srgbClr val="000066"/>
                </a:solidFill>
                <a:latin typeface="Arial" charset="0"/>
                <a:cs typeface="Arial" charset="0"/>
              </a:defRPr>
            </a:lvl7pPr>
            <a:lvl8pPr marL="3429000" indent="-228600" eaLnBrk="0" fontAlgn="base" hangingPunct="0">
              <a:spcBef>
                <a:spcPct val="0"/>
              </a:spcBef>
              <a:spcAft>
                <a:spcPct val="0"/>
              </a:spcAft>
              <a:defRPr sz="2400">
                <a:solidFill>
                  <a:srgbClr val="000066"/>
                </a:solidFill>
                <a:latin typeface="Arial" charset="0"/>
                <a:cs typeface="Arial" charset="0"/>
              </a:defRPr>
            </a:lvl8pPr>
            <a:lvl9pPr marL="3886200" indent="-228600" eaLnBrk="0" fontAlgn="base" hangingPunct="0">
              <a:spcBef>
                <a:spcPct val="0"/>
              </a:spcBef>
              <a:spcAft>
                <a:spcPct val="0"/>
              </a:spcAft>
              <a:defRPr sz="2400">
                <a:solidFill>
                  <a:srgbClr val="000066"/>
                </a:solidFill>
                <a:latin typeface="Arial" charset="0"/>
                <a:cs typeface="Arial" charset="0"/>
              </a:defRPr>
            </a:lvl9pPr>
          </a:lstStyle>
          <a:p>
            <a:pPr algn="ctr" eaLnBrk="1" hangingPunct="1"/>
            <a:endParaRPr kumimoji="1" lang="en-US" altLang="en-US">
              <a:solidFill>
                <a:schemeClr val="tx1"/>
              </a:solidFill>
              <a:latin typeface="Times New Roman" pitchFamily="18" charset="0"/>
            </a:endParaRPr>
          </a:p>
        </p:txBody>
      </p:sp>
      <p:sp>
        <p:nvSpPr>
          <p:cNvPr id="5" name="AutoShape 3"/>
          <p:cNvSpPr>
            <a:spLocks noChangeArrowheads="1"/>
          </p:cNvSpPr>
          <p:nvPr/>
        </p:nvSpPr>
        <p:spPr bwMode="auto">
          <a:xfrm>
            <a:off x="685800" y="990600"/>
            <a:ext cx="5181600" cy="1905000"/>
          </a:xfrm>
          <a:prstGeom prst="roundRect">
            <a:avLst>
              <a:gd name="adj" fmla="val 5000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rgbClr val="000066"/>
                </a:solidFill>
                <a:latin typeface="Arial" charset="0"/>
                <a:cs typeface="Arial" charset="0"/>
              </a:defRPr>
            </a:lvl1pPr>
            <a:lvl2pPr marL="742950" indent="-285750" eaLnBrk="0" hangingPunct="0">
              <a:defRPr sz="2400">
                <a:solidFill>
                  <a:srgbClr val="000066"/>
                </a:solidFill>
                <a:latin typeface="Arial" charset="0"/>
                <a:cs typeface="Arial" charset="0"/>
              </a:defRPr>
            </a:lvl2pPr>
            <a:lvl3pPr marL="1143000" indent="-228600" eaLnBrk="0" hangingPunct="0">
              <a:defRPr sz="2400">
                <a:solidFill>
                  <a:srgbClr val="000066"/>
                </a:solidFill>
                <a:latin typeface="Arial" charset="0"/>
                <a:cs typeface="Arial" charset="0"/>
              </a:defRPr>
            </a:lvl3pPr>
            <a:lvl4pPr marL="1600200" indent="-228600" eaLnBrk="0" hangingPunct="0">
              <a:defRPr sz="2400">
                <a:solidFill>
                  <a:srgbClr val="000066"/>
                </a:solidFill>
                <a:latin typeface="Arial" charset="0"/>
                <a:cs typeface="Arial" charset="0"/>
              </a:defRPr>
            </a:lvl4pPr>
            <a:lvl5pPr marL="2057400" indent="-228600" eaLnBrk="0" hangingPunct="0">
              <a:defRPr sz="2400">
                <a:solidFill>
                  <a:srgbClr val="000066"/>
                </a:solidFill>
                <a:latin typeface="Arial" charset="0"/>
                <a:cs typeface="Arial" charset="0"/>
              </a:defRPr>
            </a:lvl5pPr>
            <a:lvl6pPr marL="2514600" indent="-228600" eaLnBrk="0" fontAlgn="base" hangingPunct="0">
              <a:spcBef>
                <a:spcPct val="0"/>
              </a:spcBef>
              <a:spcAft>
                <a:spcPct val="0"/>
              </a:spcAft>
              <a:defRPr sz="2400">
                <a:solidFill>
                  <a:srgbClr val="000066"/>
                </a:solidFill>
                <a:latin typeface="Arial" charset="0"/>
                <a:cs typeface="Arial" charset="0"/>
              </a:defRPr>
            </a:lvl6pPr>
            <a:lvl7pPr marL="2971800" indent="-228600" eaLnBrk="0" fontAlgn="base" hangingPunct="0">
              <a:spcBef>
                <a:spcPct val="0"/>
              </a:spcBef>
              <a:spcAft>
                <a:spcPct val="0"/>
              </a:spcAft>
              <a:defRPr sz="2400">
                <a:solidFill>
                  <a:srgbClr val="000066"/>
                </a:solidFill>
                <a:latin typeface="Arial" charset="0"/>
                <a:cs typeface="Arial" charset="0"/>
              </a:defRPr>
            </a:lvl7pPr>
            <a:lvl8pPr marL="3429000" indent="-228600" eaLnBrk="0" fontAlgn="base" hangingPunct="0">
              <a:spcBef>
                <a:spcPct val="0"/>
              </a:spcBef>
              <a:spcAft>
                <a:spcPct val="0"/>
              </a:spcAft>
              <a:defRPr sz="2400">
                <a:solidFill>
                  <a:srgbClr val="000066"/>
                </a:solidFill>
                <a:latin typeface="Arial" charset="0"/>
                <a:cs typeface="Arial" charset="0"/>
              </a:defRPr>
            </a:lvl8pPr>
            <a:lvl9pPr marL="3886200" indent="-228600" eaLnBrk="0" fontAlgn="base" hangingPunct="0">
              <a:spcBef>
                <a:spcPct val="0"/>
              </a:spcBef>
              <a:spcAft>
                <a:spcPct val="0"/>
              </a:spcAft>
              <a:defRPr sz="2400">
                <a:solidFill>
                  <a:srgbClr val="000066"/>
                </a:solidFill>
                <a:latin typeface="Arial" charset="0"/>
                <a:cs typeface="Arial" charset="0"/>
              </a:defRPr>
            </a:lvl9pPr>
          </a:lstStyle>
          <a:p>
            <a:pPr algn="ctr" eaLnBrk="1" hangingPunct="1"/>
            <a:endParaRPr kumimoji="1" lang="en-US" altLang="en-US">
              <a:solidFill>
                <a:schemeClr val="tx1"/>
              </a:solidFill>
              <a:latin typeface="Times New Roman" pitchFamily="18" charset="0"/>
            </a:endParaRPr>
          </a:p>
        </p:txBody>
      </p:sp>
      <p:grpSp>
        <p:nvGrpSpPr>
          <p:cNvPr id="6" name="Group 18"/>
          <p:cNvGrpSpPr>
            <a:grpSpLocks/>
          </p:cNvGrpSpPr>
          <p:nvPr/>
        </p:nvGrpSpPr>
        <p:grpSpPr bwMode="auto">
          <a:xfrm>
            <a:off x="3632200" y="4889500"/>
            <a:ext cx="4876800" cy="319088"/>
            <a:chOff x="2288" y="3080"/>
            <a:chExt cx="3072" cy="201"/>
          </a:xfrm>
        </p:grpSpPr>
        <p:sp>
          <p:nvSpPr>
            <p:cNvPr id="7" name="AutoShape 12"/>
            <p:cNvSpPr>
              <a:spLocks noChangeArrowheads="1"/>
            </p:cNvSpPr>
            <p:nvPr/>
          </p:nvSpPr>
          <p:spPr bwMode="auto">
            <a:xfrm flipH="1">
              <a:off x="2288" y="3080"/>
              <a:ext cx="2914" cy="200"/>
            </a:xfrm>
            <a:prstGeom prst="roundRect">
              <a:avLst>
                <a:gd name="adj" fmla="val 0"/>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rgbClr val="000066"/>
                  </a:solidFill>
                  <a:latin typeface="Arial" charset="0"/>
                  <a:cs typeface="Arial" charset="0"/>
                </a:defRPr>
              </a:lvl1pPr>
              <a:lvl2pPr marL="742950" indent="-285750" eaLnBrk="0" hangingPunct="0">
                <a:defRPr sz="2400">
                  <a:solidFill>
                    <a:srgbClr val="000066"/>
                  </a:solidFill>
                  <a:latin typeface="Arial" charset="0"/>
                  <a:cs typeface="Arial" charset="0"/>
                </a:defRPr>
              </a:lvl2pPr>
              <a:lvl3pPr marL="1143000" indent="-228600" eaLnBrk="0" hangingPunct="0">
                <a:defRPr sz="2400">
                  <a:solidFill>
                    <a:srgbClr val="000066"/>
                  </a:solidFill>
                  <a:latin typeface="Arial" charset="0"/>
                  <a:cs typeface="Arial" charset="0"/>
                </a:defRPr>
              </a:lvl3pPr>
              <a:lvl4pPr marL="1600200" indent="-228600" eaLnBrk="0" hangingPunct="0">
                <a:defRPr sz="2400">
                  <a:solidFill>
                    <a:srgbClr val="000066"/>
                  </a:solidFill>
                  <a:latin typeface="Arial" charset="0"/>
                  <a:cs typeface="Arial" charset="0"/>
                </a:defRPr>
              </a:lvl4pPr>
              <a:lvl5pPr marL="2057400" indent="-228600" eaLnBrk="0" hangingPunct="0">
                <a:defRPr sz="2400">
                  <a:solidFill>
                    <a:srgbClr val="000066"/>
                  </a:solidFill>
                  <a:latin typeface="Arial" charset="0"/>
                  <a:cs typeface="Arial" charset="0"/>
                </a:defRPr>
              </a:lvl5pPr>
              <a:lvl6pPr marL="2514600" indent="-228600" eaLnBrk="0" fontAlgn="base" hangingPunct="0">
                <a:spcBef>
                  <a:spcPct val="0"/>
                </a:spcBef>
                <a:spcAft>
                  <a:spcPct val="0"/>
                </a:spcAft>
                <a:defRPr sz="2400">
                  <a:solidFill>
                    <a:srgbClr val="000066"/>
                  </a:solidFill>
                  <a:latin typeface="Arial" charset="0"/>
                  <a:cs typeface="Arial" charset="0"/>
                </a:defRPr>
              </a:lvl6pPr>
              <a:lvl7pPr marL="2971800" indent="-228600" eaLnBrk="0" fontAlgn="base" hangingPunct="0">
                <a:spcBef>
                  <a:spcPct val="0"/>
                </a:spcBef>
                <a:spcAft>
                  <a:spcPct val="0"/>
                </a:spcAft>
                <a:defRPr sz="2400">
                  <a:solidFill>
                    <a:srgbClr val="000066"/>
                  </a:solidFill>
                  <a:latin typeface="Arial" charset="0"/>
                  <a:cs typeface="Arial" charset="0"/>
                </a:defRPr>
              </a:lvl7pPr>
              <a:lvl8pPr marL="3429000" indent="-228600" eaLnBrk="0" fontAlgn="base" hangingPunct="0">
                <a:spcBef>
                  <a:spcPct val="0"/>
                </a:spcBef>
                <a:spcAft>
                  <a:spcPct val="0"/>
                </a:spcAft>
                <a:defRPr sz="2400">
                  <a:solidFill>
                    <a:srgbClr val="000066"/>
                  </a:solidFill>
                  <a:latin typeface="Arial" charset="0"/>
                  <a:cs typeface="Arial" charset="0"/>
                </a:defRPr>
              </a:lvl8pPr>
              <a:lvl9pPr marL="3886200" indent="-228600" eaLnBrk="0" fontAlgn="base" hangingPunct="0">
                <a:spcBef>
                  <a:spcPct val="0"/>
                </a:spcBef>
                <a:spcAft>
                  <a:spcPct val="0"/>
                </a:spcAft>
                <a:defRPr sz="2400">
                  <a:solidFill>
                    <a:srgbClr val="000066"/>
                  </a:solidFill>
                  <a:latin typeface="Arial" charset="0"/>
                  <a:cs typeface="Arial" charset="0"/>
                </a:defRPr>
              </a:lvl9pPr>
            </a:lstStyle>
            <a:p>
              <a:pPr eaLnBrk="1" hangingPunct="1"/>
              <a:endParaRPr lang="en-US" altLang="en-US"/>
            </a:p>
          </p:txBody>
        </p:sp>
        <p:sp>
          <p:nvSpPr>
            <p:cNvPr id="8" name="AutoShape 13"/>
            <p:cNvSpPr>
              <a:spLocks noChangeArrowheads="1"/>
            </p:cNvSpPr>
            <p:nvPr/>
          </p:nvSpPr>
          <p:spPr bwMode="auto">
            <a:xfrm>
              <a:off x="5196" y="3080"/>
              <a:ext cx="164" cy="201"/>
            </a:xfrm>
            <a:prstGeom prst="flowChartDelay">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rgbClr val="000066"/>
                  </a:solidFill>
                  <a:latin typeface="Arial" charset="0"/>
                  <a:cs typeface="Arial" charset="0"/>
                </a:defRPr>
              </a:lvl1pPr>
              <a:lvl2pPr marL="742950" indent="-285750" eaLnBrk="0" hangingPunct="0">
                <a:defRPr sz="2400">
                  <a:solidFill>
                    <a:srgbClr val="000066"/>
                  </a:solidFill>
                  <a:latin typeface="Arial" charset="0"/>
                  <a:cs typeface="Arial" charset="0"/>
                </a:defRPr>
              </a:lvl2pPr>
              <a:lvl3pPr marL="1143000" indent="-228600" eaLnBrk="0" hangingPunct="0">
                <a:defRPr sz="2400">
                  <a:solidFill>
                    <a:srgbClr val="000066"/>
                  </a:solidFill>
                  <a:latin typeface="Arial" charset="0"/>
                  <a:cs typeface="Arial" charset="0"/>
                </a:defRPr>
              </a:lvl3pPr>
              <a:lvl4pPr marL="1600200" indent="-228600" eaLnBrk="0" hangingPunct="0">
                <a:defRPr sz="2400">
                  <a:solidFill>
                    <a:srgbClr val="000066"/>
                  </a:solidFill>
                  <a:latin typeface="Arial" charset="0"/>
                  <a:cs typeface="Arial" charset="0"/>
                </a:defRPr>
              </a:lvl4pPr>
              <a:lvl5pPr marL="2057400" indent="-228600" eaLnBrk="0" hangingPunct="0">
                <a:defRPr sz="2400">
                  <a:solidFill>
                    <a:srgbClr val="000066"/>
                  </a:solidFill>
                  <a:latin typeface="Arial" charset="0"/>
                  <a:cs typeface="Arial" charset="0"/>
                </a:defRPr>
              </a:lvl5pPr>
              <a:lvl6pPr marL="2514600" indent="-228600" eaLnBrk="0" fontAlgn="base" hangingPunct="0">
                <a:spcBef>
                  <a:spcPct val="0"/>
                </a:spcBef>
                <a:spcAft>
                  <a:spcPct val="0"/>
                </a:spcAft>
                <a:defRPr sz="2400">
                  <a:solidFill>
                    <a:srgbClr val="000066"/>
                  </a:solidFill>
                  <a:latin typeface="Arial" charset="0"/>
                  <a:cs typeface="Arial" charset="0"/>
                </a:defRPr>
              </a:lvl6pPr>
              <a:lvl7pPr marL="2971800" indent="-228600" eaLnBrk="0" fontAlgn="base" hangingPunct="0">
                <a:spcBef>
                  <a:spcPct val="0"/>
                </a:spcBef>
                <a:spcAft>
                  <a:spcPct val="0"/>
                </a:spcAft>
                <a:defRPr sz="2400">
                  <a:solidFill>
                    <a:srgbClr val="000066"/>
                  </a:solidFill>
                  <a:latin typeface="Arial" charset="0"/>
                  <a:cs typeface="Arial" charset="0"/>
                </a:defRPr>
              </a:lvl7pPr>
              <a:lvl8pPr marL="3429000" indent="-228600" eaLnBrk="0" fontAlgn="base" hangingPunct="0">
                <a:spcBef>
                  <a:spcPct val="0"/>
                </a:spcBef>
                <a:spcAft>
                  <a:spcPct val="0"/>
                </a:spcAft>
                <a:defRPr sz="2400">
                  <a:solidFill>
                    <a:srgbClr val="000066"/>
                  </a:solidFill>
                  <a:latin typeface="Arial" charset="0"/>
                  <a:cs typeface="Arial" charset="0"/>
                </a:defRPr>
              </a:lvl8pPr>
              <a:lvl9pPr marL="3886200" indent="-228600" eaLnBrk="0" fontAlgn="base" hangingPunct="0">
                <a:spcBef>
                  <a:spcPct val="0"/>
                </a:spcBef>
                <a:spcAft>
                  <a:spcPct val="0"/>
                </a:spcAft>
                <a:defRPr sz="2400">
                  <a:solidFill>
                    <a:srgbClr val="000066"/>
                  </a:solidFill>
                  <a:latin typeface="Arial" charset="0"/>
                  <a:cs typeface="Arial" charset="0"/>
                </a:defRPr>
              </a:lvl9pPr>
            </a:lstStyle>
            <a:p>
              <a:pPr eaLnBrk="1" hangingPunct="1"/>
              <a:endParaRPr lang="en-US" altLang="en-US"/>
            </a:p>
          </p:txBody>
        </p:sp>
      </p:grpSp>
      <p:sp>
        <p:nvSpPr>
          <p:cNvPr id="8197" name="Rectangle 5"/>
          <p:cNvSpPr>
            <a:spLocks noGrp="1" noChangeArrowheads="1"/>
          </p:cNvSpPr>
          <p:nvPr>
            <p:ph type="subTitle" idx="1"/>
          </p:nvPr>
        </p:nvSpPr>
        <p:spPr>
          <a:xfrm>
            <a:off x="4673600" y="2927350"/>
            <a:ext cx="36576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8211" name="Rectangle 19"/>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r>
              <a:rPr lang="en-US"/>
              <a:t>Click to edit Master title style</a:t>
            </a:r>
          </a:p>
        </p:txBody>
      </p:sp>
      <p:sp>
        <p:nvSpPr>
          <p:cNvPr id="9" name="Rectangle 14"/>
          <p:cNvSpPr>
            <a:spLocks noGrp="1" noChangeArrowheads="1"/>
          </p:cNvSpPr>
          <p:nvPr>
            <p:ph type="dt" sz="quarter" idx="10"/>
          </p:nvPr>
        </p:nvSpPr>
        <p:spPr>
          <a:xfrm>
            <a:off x="2667000" y="6553200"/>
            <a:ext cx="1905000" cy="304800"/>
          </a:xfrm>
        </p:spPr>
        <p:txBody>
          <a:bodyPr/>
          <a:lstStyle>
            <a:lvl1pPr>
              <a:defRPr>
                <a:solidFill>
                  <a:schemeClr val="bg1"/>
                </a:solidFill>
              </a:defRPr>
            </a:lvl1pPr>
          </a:lstStyle>
          <a:p>
            <a:pPr>
              <a:defRPr/>
            </a:pPr>
            <a:endParaRPr lang="en-US"/>
          </a:p>
        </p:txBody>
      </p:sp>
      <p:sp>
        <p:nvSpPr>
          <p:cNvPr id="10" name="Rectangle 15"/>
          <p:cNvSpPr>
            <a:spLocks noGrp="1" noChangeArrowheads="1"/>
          </p:cNvSpPr>
          <p:nvPr>
            <p:ph type="ftr" sz="quarter" idx="11"/>
          </p:nvPr>
        </p:nvSpPr>
        <p:spPr>
          <a:xfrm>
            <a:off x="5195888" y="6553200"/>
            <a:ext cx="3279775" cy="304800"/>
          </a:xfrm>
        </p:spPr>
        <p:txBody>
          <a:bodyPr/>
          <a:lstStyle>
            <a:lvl1pPr algn="r">
              <a:defRPr/>
            </a:lvl1pPr>
          </a:lstStyle>
          <a:p>
            <a:pPr>
              <a:defRPr/>
            </a:pPr>
            <a:endParaRPr lang="en-US"/>
          </a:p>
        </p:txBody>
      </p:sp>
      <p:sp>
        <p:nvSpPr>
          <p:cNvPr id="11" name="Rectangle 17"/>
          <p:cNvSpPr>
            <a:spLocks noGrp="1" noChangeArrowheads="1"/>
          </p:cNvSpPr>
          <p:nvPr>
            <p:ph type="sldNum" sz="quarter" idx="12"/>
          </p:nvPr>
        </p:nvSpPr>
        <p:spPr>
          <a:xfrm>
            <a:off x="9525" y="6359525"/>
            <a:ext cx="587375" cy="488950"/>
          </a:xfrm>
        </p:spPr>
        <p:txBody>
          <a:bodyPr anchorCtr="0"/>
          <a:lstStyle>
            <a:lvl1pPr>
              <a:defRPr/>
            </a:lvl1pPr>
          </a:lstStyle>
          <a:p>
            <a:pPr>
              <a:defRPr/>
            </a:pPr>
            <a:fld id="{0FDBDC05-6D1F-4F2F-A419-7BB0AE818A0F}" type="slidenum">
              <a:rPr lang="en-US"/>
              <a:pPr>
                <a:defRPr/>
              </a:pPr>
              <a:t>‹#›</a:t>
            </a:fld>
            <a:endParaRPr lang="en-US"/>
          </a:p>
        </p:txBody>
      </p:sp>
    </p:spTree>
    <p:extLst>
      <p:ext uri="{BB962C8B-B14F-4D97-AF65-F5344CB8AC3E}">
        <p14:creationId xmlns:p14="http://schemas.microsoft.com/office/powerpoint/2010/main" val="343765619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05968420-B6E8-4799-8402-C8E61F5B6FEC}" type="slidenum">
              <a:rPr lang="en-US"/>
              <a:pPr>
                <a:defRPr/>
              </a:pPr>
              <a:t>‹#›</a:t>
            </a:fld>
            <a:endParaRPr lang="en-US"/>
          </a:p>
        </p:txBody>
      </p:sp>
    </p:spTree>
    <p:extLst>
      <p:ext uri="{BB962C8B-B14F-4D97-AF65-F5344CB8AC3E}">
        <p14:creationId xmlns:p14="http://schemas.microsoft.com/office/powerpoint/2010/main" val="267907682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9E835241-8189-4598-8F8B-67C4226A5C4F}" type="slidenum">
              <a:rPr lang="en-US"/>
              <a:pPr>
                <a:defRPr/>
              </a:pPr>
              <a:t>‹#›</a:t>
            </a:fld>
            <a:endParaRPr lang="en-US"/>
          </a:p>
        </p:txBody>
      </p:sp>
    </p:spTree>
    <p:extLst>
      <p:ext uri="{BB962C8B-B14F-4D97-AF65-F5344CB8AC3E}">
        <p14:creationId xmlns:p14="http://schemas.microsoft.com/office/powerpoint/2010/main" val="420537828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2362200"/>
            <a:ext cx="8001000" cy="3733800"/>
          </a:xfrm>
        </p:spPr>
        <p:txBody>
          <a:bodyPr/>
          <a:lstStyle/>
          <a:p>
            <a:pPr lvl="0"/>
            <a:endParaRPr lang="en-US" noProof="0" smtClean="0"/>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259704A2-845C-4947-BDB1-37DA5FAC69F7}" type="slidenum">
              <a:rPr lang="en-US"/>
              <a:pPr>
                <a:defRPr/>
              </a:pPr>
              <a:t>‹#›</a:t>
            </a:fld>
            <a:endParaRPr lang="en-US"/>
          </a:p>
        </p:txBody>
      </p:sp>
    </p:spTree>
    <p:extLst>
      <p:ext uri="{BB962C8B-B14F-4D97-AF65-F5344CB8AC3E}">
        <p14:creationId xmlns:p14="http://schemas.microsoft.com/office/powerpoint/2010/main" val="188253044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914400" y="2362200"/>
            <a:ext cx="8001000" cy="3733800"/>
          </a:xfrm>
        </p:spPr>
        <p:txBody>
          <a:bodyPr/>
          <a:lstStyle/>
          <a:p>
            <a:pPr lvl="0"/>
            <a:endParaRPr lang="en-US" noProof="0" smtClean="0"/>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3A5D628E-EB66-48E1-A2B5-117EDA3FA3D9}" type="slidenum">
              <a:rPr lang="en-US"/>
              <a:pPr>
                <a:defRPr/>
              </a:pPr>
              <a:t>‹#›</a:t>
            </a:fld>
            <a:endParaRPr lang="en-US"/>
          </a:p>
        </p:txBody>
      </p:sp>
    </p:spTree>
    <p:extLst>
      <p:ext uri="{BB962C8B-B14F-4D97-AF65-F5344CB8AC3E}">
        <p14:creationId xmlns:p14="http://schemas.microsoft.com/office/powerpoint/2010/main" val="195799789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pPr>
              <a:defRPr/>
            </a:pPr>
            <a:fld id="{2965F48D-72DE-4AF6-BB6A-ED005CE63C86}" type="slidenum">
              <a:rPr lang="en-US"/>
              <a:pPr>
                <a:defRPr/>
              </a:pPr>
              <a:t>‹#›</a:t>
            </a:fld>
            <a:endParaRPr lang="en-US"/>
          </a:p>
        </p:txBody>
      </p:sp>
    </p:spTree>
    <p:extLst>
      <p:ext uri="{BB962C8B-B14F-4D97-AF65-F5344CB8AC3E}">
        <p14:creationId xmlns:p14="http://schemas.microsoft.com/office/powerpoint/2010/main" val="2875158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pPr>
              <a:defRPr/>
            </a:pPr>
            <a:fld id="{B7BF478E-C256-4861-BD6A-CF75E0D34A9D}" type="slidenum">
              <a:rPr lang="en-US"/>
              <a:pPr>
                <a:defRPr/>
              </a:pPr>
              <a:t>‹#›</a:t>
            </a:fld>
            <a:endParaRPr lang="en-US"/>
          </a:p>
        </p:txBody>
      </p:sp>
    </p:spTree>
    <p:extLst>
      <p:ext uri="{BB962C8B-B14F-4D97-AF65-F5344CB8AC3E}">
        <p14:creationId xmlns:p14="http://schemas.microsoft.com/office/powerpoint/2010/main" val="605469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64701225-49F5-4433-834C-D37F89E34F7F}" type="slidenum">
              <a:rPr lang="en-US"/>
              <a:pPr>
                <a:defRPr/>
              </a:pPr>
              <a:t>‹#›</a:t>
            </a:fld>
            <a:endParaRPr lang="en-US"/>
          </a:p>
        </p:txBody>
      </p:sp>
    </p:spTree>
    <p:extLst>
      <p:ext uri="{BB962C8B-B14F-4D97-AF65-F5344CB8AC3E}">
        <p14:creationId xmlns:p14="http://schemas.microsoft.com/office/powerpoint/2010/main" val="207339150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3B72EC35-B215-4157-A9B0-230A55EBB109}" type="slidenum">
              <a:rPr lang="en-US"/>
              <a:pPr>
                <a:defRPr/>
              </a:pPr>
              <a:t>‹#›</a:t>
            </a:fld>
            <a:endParaRPr lang="en-US"/>
          </a:p>
        </p:txBody>
      </p:sp>
    </p:spTree>
    <p:extLst>
      <p:ext uri="{BB962C8B-B14F-4D97-AF65-F5344CB8AC3E}">
        <p14:creationId xmlns:p14="http://schemas.microsoft.com/office/powerpoint/2010/main" val="416374494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AAC375FD-D4A6-4186-97A2-6D113D4CD8DE}" type="slidenum">
              <a:rPr lang="en-US"/>
              <a:pPr>
                <a:defRPr/>
              </a:pPr>
              <a:t>‹#›</a:t>
            </a:fld>
            <a:endParaRPr lang="en-US"/>
          </a:p>
        </p:txBody>
      </p:sp>
    </p:spTree>
    <p:extLst>
      <p:ext uri="{BB962C8B-B14F-4D97-AF65-F5344CB8AC3E}">
        <p14:creationId xmlns:p14="http://schemas.microsoft.com/office/powerpoint/2010/main" val="225644285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p>
        </p:txBody>
      </p:sp>
      <p:sp>
        <p:nvSpPr>
          <p:cNvPr id="8" name="Rectangle 14"/>
          <p:cNvSpPr>
            <a:spLocks noGrp="1" noChangeArrowheads="1"/>
          </p:cNvSpPr>
          <p:nvPr>
            <p:ph type="ftr" sz="quarter" idx="11"/>
          </p:nvPr>
        </p:nvSpPr>
        <p:spPr>
          <a:ln/>
        </p:spPr>
        <p:txBody>
          <a:bodyPr/>
          <a:lstStyle>
            <a:lvl1pPr>
              <a:defRPr/>
            </a:lvl1pPr>
          </a:lstStyle>
          <a:p>
            <a:pPr>
              <a:defRPr/>
            </a:pPr>
            <a:endParaRPr lang="en-US"/>
          </a:p>
        </p:txBody>
      </p:sp>
      <p:sp>
        <p:nvSpPr>
          <p:cNvPr id="9" name="Rectangle 15"/>
          <p:cNvSpPr>
            <a:spLocks noGrp="1" noChangeArrowheads="1"/>
          </p:cNvSpPr>
          <p:nvPr>
            <p:ph type="sldNum" sz="quarter" idx="12"/>
          </p:nvPr>
        </p:nvSpPr>
        <p:spPr>
          <a:ln/>
        </p:spPr>
        <p:txBody>
          <a:bodyPr/>
          <a:lstStyle>
            <a:lvl1pPr>
              <a:defRPr/>
            </a:lvl1pPr>
          </a:lstStyle>
          <a:p>
            <a:pPr>
              <a:defRPr/>
            </a:pPr>
            <a:fld id="{27C93D2F-3BAF-4FE7-BC66-8F60692F06CF}" type="slidenum">
              <a:rPr lang="en-US"/>
              <a:pPr>
                <a:defRPr/>
              </a:pPr>
              <a:t>‹#›</a:t>
            </a:fld>
            <a:endParaRPr lang="en-US"/>
          </a:p>
        </p:txBody>
      </p:sp>
    </p:spTree>
    <p:extLst>
      <p:ext uri="{BB962C8B-B14F-4D97-AF65-F5344CB8AC3E}">
        <p14:creationId xmlns:p14="http://schemas.microsoft.com/office/powerpoint/2010/main" val="69510929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p>
        </p:txBody>
      </p:sp>
      <p:sp>
        <p:nvSpPr>
          <p:cNvPr id="4" name="Rectangle 14"/>
          <p:cNvSpPr>
            <a:spLocks noGrp="1" noChangeArrowheads="1"/>
          </p:cNvSpPr>
          <p:nvPr>
            <p:ph type="ftr" sz="quarter" idx="11"/>
          </p:nvPr>
        </p:nvSpPr>
        <p:spPr>
          <a:ln/>
        </p:spPr>
        <p:txBody>
          <a:bodyPr/>
          <a:lstStyle>
            <a:lvl1pPr>
              <a:defRPr/>
            </a:lvl1pPr>
          </a:lstStyle>
          <a:p>
            <a:pPr>
              <a:defRPr/>
            </a:pPr>
            <a:endParaRPr lang="en-US"/>
          </a:p>
        </p:txBody>
      </p:sp>
      <p:sp>
        <p:nvSpPr>
          <p:cNvPr id="5" name="Rectangle 15"/>
          <p:cNvSpPr>
            <a:spLocks noGrp="1" noChangeArrowheads="1"/>
          </p:cNvSpPr>
          <p:nvPr>
            <p:ph type="sldNum" sz="quarter" idx="12"/>
          </p:nvPr>
        </p:nvSpPr>
        <p:spPr>
          <a:ln/>
        </p:spPr>
        <p:txBody>
          <a:bodyPr/>
          <a:lstStyle>
            <a:lvl1pPr>
              <a:defRPr/>
            </a:lvl1pPr>
          </a:lstStyle>
          <a:p>
            <a:pPr>
              <a:defRPr/>
            </a:pPr>
            <a:fld id="{C354569E-3E40-4762-A87F-76DF5D4F36A5}" type="slidenum">
              <a:rPr lang="en-US"/>
              <a:pPr>
                <a:defRPr/>
              </a:pPr>
              <a:t>‹#›</a:t>
            </a:fld>
            <a:endParaRPr lang="en-US"/>
          </a:p>
        </p:txBody>
      </p:sp>
    </p:spTree>
    <p:extLst>
      <p:ext uri="{BB962C8B-B14F-4D97-AF65-F5344CB8AC3E}">
        <p14:creationId xmlns:p14="http://schemas.microsoft.com/office/powerpoint/2010/main" val="292326419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p>
        </p:txBody>
      </p:sp>
      <p:sp>
        <p:nvSpPr>
          <p:cNvPr id="3" name="Rectangle 14"/>
          <p:cNvSpPr>
            <a:spLocks noGrp="1" noChangeArrowheads="1"/>
          </p:cNvSpPr>
          <p:nvPr>
            <p:ph type="ftr" sz="quarter" idx="11"/>
          </p:nvPr>
        </p:nvSpPr>
        <p:spPr>
          <a:ln/>
        </p:spPr>
        <p:txBody>
          <a:bodyPr/>
          <a:lstStyle>
            <a:lvl1pPr>
              <a:defRPr/>
            </a:lvl1pPr>
          </a:lstStyle>
          <a:p>
            <a:pPr>
              <a:defRPr/>
            </a:pPr>
            <a:endParaRPr lang="en-US"/>
          </a:p>
        </p:txBody>
      </p:sp>
      <p:sp>
        <p:nvSpPr>
          <p:cNvPr id="4" name="Rectangle 15"/>
          <p:cNvSpPr>
            <a:spLocks noGrp="1" noChangeArrowheads="1"/>
          </p:cNvSpPr>
          <p:nvPr>
            <p:ph type="sldNum" sz="quarter" idx="12"/>
          </p:nvPr>
        </p:nvSpPr>
        <p:spPr>
          <a:ln/>
        </p:spPr>
        <p:txBody>
          <a:bodyPr/>
          <a:lstStyle>
            <a:lvl1pPr>
              <a:defRPr/>
            </a:lvl1pPr>
          </a:lstStyle>
          <a:p>
            <a:pPr>
              <a:defRPr/>
            </a:pPr>
            <a:fld id="{B20A2BDB-1DB0-4ED4-AC3A-FBD7F9535EE9}" type="slidenum">
              <a:rPr lang="en-US"/>
              <a:pPr>
                <a:defRPr/>
              </a:pPr>
              <a:t>‹#›</a:t>
            </a:fld>
            <a:endParaRPr lang="en-US"/>
          </a:p>
        </p:txBody>
      </p:sp>
    </p:spTree>
    <p:extLst>
      <p:ext uri="{BB962C8B-B14F-4D97-AF65-F5344CB8AC3E}">
        <p14:creationId xmlns:p14="http://schemas.microsoft.com/office/powerpoint/2010/main" val="172940480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B317276A-D9FA-470A-8CD8-D8C24743128C}" type="slidenum">
              <a:rPr lang="en-US"/>
              <a:pPr>
                <a:defRPr/>
              </a:pPr>
              <a:t>‹#›</a:t>
            </a:fld>
            <a:endParaRPr lang="en-US"/>
          </a:p>
        </p:txBody>
      </p:sp>
    </p:spTree>
    <p:extLst>
      <p:ext uri="{BB962C8B-B14F-4D97-AF65-F5344CB8AC3E}">
        <p14:creationId xmlns:p14="http://schemas.microsoft.com/office/powerpoint/2010/main" val="374951343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6FFAC025-0AFD-4075-BA41-FE2C854161C8}" type="slidenum">
              <a:rPr lang="en-US"/>
              <a:pPr>
                <a:defRPr/>
              </a:pPr>
              <a:t>‹#›</a:t>
            </a:fld>
            <a:endParaRPr lang="en-US"/>
          </a:p>
        </p:txBody>
      </p:sp>
    </p:spTree>
    <p:extLst>
      <p:ext uri="{BB962C8B-B14F-4D97-AF65-F5344CB8AC3E}">
        <p14:creationId xmlns:p14="http://schemas.microsoft.com/office/powerpoint/2010/main" val="164715249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0"/>
            <a:ext cx="3200400" cy="6858000"/>
            <a:chOff x="0" y="0"/>
            <a:chExt cx="2016" cy="4320"/>
          </a:xfrm>
        </p:grpSpPr>
        <p:sp>
          <p:nvSpPr>
            <p:cNvPr id="1036" name="Rectangle 3"/>
            <p:cNvSpPr>
              <a:spLocks noChangeArrowheads="1"/>
            </p:cNvSpPr>
            <p:nvPr/>
          </p:nvSpPr>
          <p:spPr bwMode="auto">
            <a:xfrm>
              <a:off x="0" y="0"/>
              <a:ext cx="480" cy="432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rgbClr val="000066"/>
                  </a:solidFill>
                  <a:latin typeface="Arial" charset="0"/>
                  <a:cs typeface="Arial" charset="0"/>
                </a:defRPr>
              </a:lvl1pPr>
              <a:lvl2pPr marL="742950" indent="-285750" eaLnBrk="0" hangingPunct="0">
                <a:defRPr sz="2400">
                  <a:solidFill>
                    <a:srgbClr val="000066"/>
                  </a:solidFill>
                  <a:latin typeface="Arial" charset="0"/>
                  <a:cs typeface="Arial" charset="0"/>
                </a:defRPr>
              </a:lvl2pPr>
              <a:lvl3pPr marL="1143000" indent="-228600" eaLnBrk="0" hangingPunct="0">
                <a:defRPr sz="2400">
                  <a:solidFill>
                    <a:srgbClr val="000066"/>
                  </a:solidFill>
                  <a:latin typeface="Arial" charset="0"/>
                  <a:cs typeface="Arial" charset="0"/>
                </a:defRPr>
              </a:lvl3pPr>
              <a:lvl4pPr marL="1600200" indent="-228600" eaLnBrk="0" hangingPunct="0">
                <a:defRPr sz="2400">
                  <a:solidFill>
                    <a:srgbClr val="000066"/>
                  </a:solidFill>
                  <a:latin typeface="Arial" charset="0"/>
                  <a:cs typeface="Arial" charset="0"/>
                </a:defRPr>
              </a:lvl4pPr>
              <a:lvl5pPr marL="2057400" indent="-228600" eaLnBrk="0" hangingPunct="0">
                <a:defRPr sz="2400">
                  <a:solidFill>
                    <a:srgbClr val="000066"/>
                  </a:solidFill>
                  <a:latin typeface="Arial" charset="0"/>
                  <a:cs typeface="Arial" charset="0"/>
                </a:defRPr>
              </a:lvl5pPr>
              <a:lvl6pPr marL="2514600" indent="-228600" eaLnBrk="0" fontAlgn="base" hangingPunct="0">
                <a:spcBef>
                  <a:spcPct val="0"/>
                </a:spcBef>
                <a:spcAft>
                  <a:spcPct val="0"/>
                </a:spcAft>
                <a:defRPr sz="2400">
                  <a:solidFill>
                    <a:srgbClr val="000066"/>
                  </a:solidFill>
                  <a:latin typeface="Arial" charset="0"/>
                  <a:cs typeface="Arial" charset="0"/>
                </a:defRPr>
              </a:lvl6pPr>
              <a:lvl7pPr marL="2971800" indent="-228600" eaLnBrk="0" fontAlgn="base" hangingPunct="0">
                <a:spcBef>
                  <a:spcPct val="0"/>
                </a:spcBef>
                <a:spcAft>
                  <a:spcPct val="0"/>
                </a:spcAft>
                <a:defRPr sz="2400">
                  <a:solidFill>
                    <a:srgbClr val="000066"/>
                  </a:solidFill>
                  <a:latin typeface="Arial" charset="0"/>
                  <a:cs typeface="Arial" charset="0"/>
                </a:defRPr>
              </a:lvl7pPr>
              <a:lvl8pPr marL="3429000" indent="-228600" eaLnBrk="0" fontAlgn="base" hangingPunct="0">
                <a:spcBef>
                  <a:spcPct val="0"/>
                </a:spcBef>
                <a:spcAft>
                  <a:spcPct val="0"/>
                </a:spcAft>
                <a:defRPr sz="2400">
                  <a:solidFill>
                    <a:srgbClr val="000066"/>
                  </a:solidFill>
                  <a:latin typeface="Arial" charset="0"/>
                  <a:cs typeface="Arial" charset="0"/>
                </a:defRPr>
              </a:lvl8pPr>
              <a:lvl9pPr marL="3886200" indent="-228600" eaLnBrk="0" fontAlgn="base" hangingPunct="0">
                <a:spcBef>
                  <a:spcPct val="0"/>
                </a:spcBef>
                <a:spcAft>
                  <a:spcPct val="0"/>
                </a:spcAft>
                <a:defRPr sz="2400">
                  <a:solidFill>
                    <a:srgbClr val="000066"/>
                  </a:solidFill>
                  <a:latin typeface="Arial" charset="0"/>
                  <a:cs typeface="Arial" charset="0"/>
                </a:defRPr>
              </a:lvl9pPr>
            </a:lstStyle>
            <a:p>
              <a:pPr eaLnBrk="1" hangingPunct="1"/>
              <a:endParaRPr lang="en-US" altLang="en-US"/>
            </a:p>
          </p:txBody>
        </p:sp>
        <p:sp>
          <p:nvSpPr>
            <p:cNvPr id="2" name="Rectangle 4"/>
            <p:cNvSpPr>
              <a:spLocks noChangeArrowheads="1"/>
            </p:cNvSpPr>
            <p:nvPr/>
          </p:nvSpPr>
          <p:spPr bwMode="auto">
            <a:xfrm>
              <a:off x="432" y="0"/>
              <a:ext cx="1584" cy="6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rgbClr val="000066"/>
                  </a:solidFill>
                  <a:latin typeface="Arial" charset="0"/>
                  <a:cs typeface="Arial" charset="0"/>
                </a:defRPr>
              </a:lvl1pPr>
              <a:lvl2pPr marL="742950" indent="-285750" eaLnBrk="0" hangingPunct="0">
                <a:defRPr sz="2400">
                  <a:solidFill>
                    <a:srgbClr val="000066"/>
                  </a:solidFill>
                  <a:latin typeface="Arial" charset="0"/>
                  <a:cs typeface="Arial" charset="0"/>
                </a:defRPr>
              </a:lvl2pPr>
              <a:lvl3pPr marL="1143000" indent="-228600" eaLnBrk="0" hangingPunct="0">
                <a:defRPr sz="2400">
                  <a:solidFill>
                    <a:srgbClr val="000066"/>
                  </a:solidFill>
                  <a:latin typeface="Arial" charset="0"/>
                  <a:cs typeface="Arial" charset="0"/>
                </a:defRPr>
              </a:lvl3pPr>
              <a:lvl4pPr marL="1600200" indent="-228600" eaLnBrk="0" hangingPunct="0">
                <a:defRPr sz="2400">
                  <a:solidFill>
                    <a:srgbClr val="000066"/>
                  </a:solidFill>
                  <a:latin typeface="Arial" charset="0"/>
                  <a:cs typeface="Arial" charset="0"/>
                </a:defRPr>
              </a:lvl4pPr>
              <a:lvl5pPr marL="2057400" indent="-228600" eaLnBrk="0" hangingPunct="0">
                <a:defRPr sz="2400">
                  <a:solidFill>
                    <a:srgbClr val="000066"/>
                  </a:solidFill>
                  <a:latin typeface="Arial" charset="0"/>
                  <a:cs typeface="Arial" charset="0"/>
                </a:defRPr>
              </a:lvl5pPr>
              <a:lvl6pPr marL="2514600" indent="-228600" eaLnBrk="0" fontAlgn="base" hangingPunct="0">
                <a:spcBef>
                  <a:spcPct val="0"/>
                </a:spcBef>
                <a:spcAft>
                  <a:spcPct val="0"/>
                </a:spcAft>
                <a:defRPr sz="2400">
                  <a:solidFill>
                    <a:srgbClr val="000066"/>
                  </a:solidFill>
                  <a:latin typeface="Arial" charset="0"/>
                  <a:cs typeface="Arial" charset="0"/>
                </a:defRPr>
              </a:lvl6pPr>
              <a:lvl7pPr marL="2971800" indent="-228600" eaLnBrk="0" fontAlgn="base" hangingPunct="0">
                <a:spcBef>
                  <a:spcPct val="0"/>
                </a:spcBef>
                <a:spcAft>
                  <a:spcPct val="0"/>
                </a:spcAft>
                <a:defRPr sz="2400">
                  <a:solidFill>
                    <a:srgbClr val="000066"/>
                  </a:solidFill>
                  <a:latin typeface="Arial" charset="0"/>
                  <a:cs typeface="Arial" charset="0"/>
                </a:defRPr>
              </a:lvl7pPr>
              <a:lvl8pPr marL="3429000" indent="-228600" eaLnBrk="0" fontAlgn="base" hangingPunct="0">
                <a:spcBef>
                  <a:spcPct val="0"/>
                </a:spcBef>
                <a:spcAft>
                  <a:spcPct val="0"/>
                </a:spcAft>
                <a:defRPr sz="2400">
                  <a:solidFill>
                    <a:srgbClr val="000066"/>
                  </a:solidFill>
                  <a:latin typeface="Arial" charset="0"/>
                  <a:cs typeface="Arial" charset="0"/>
                </a:defRPr>
              </a:lvl8pPr>
              <a:lvl9pPr marL="3886200" indent="-228600" eaLnBrk="0" fontAlgn="base" hangingPunct="0">
                <a:spcBef>
                  <a:spcPct val="0"/>
                </a:spcBef>
                <a:spcAft>
                  <a:spcPct val="0"/>
                </a:spcAft>
                <a:defRPr sz="2400">
                  <a:solidFill>
                    <a:srgbClr val="000066"/>
                  </a:solidFill>
                  <a:latin typeface="Arial" charset="0"/>
                  <a:cs typeface="Arial" charset="0"/>
                </a:defRPr>
              </a:lvl9pPr>
            </a:lstStyle>
            <a:p>
              <a:pPr eaLnBrk="1" hangingPunct="1"/>
              <a:endParaRPr lang="en-US" altLang="en-US"/>
            </a:p>
          </p:txBody>
        </p:sp>
      </p:grpSp>
      <p:sp>
        <p:nvSpPr>
          <p:cNvPr id="1027" name="AutoShape 5"/>
          <p:cNvSpPr>
            <a:spLocks noChangeArrowheads="1"/>
          </p:cNvSpPr>
          <p:nvPr/>
        </p:nvSpPr>
        <p:spPr bwMode="auto">
          <a:xfrm>
            <a:off x="762000" y="762000"/>
            <a:ext cx="5105400" cy="609600"/>
          </a:xfrm>
          <a:prstGeom prst="roundRect">
            <a:avLst>
              <a:gd name="adj" fmla="val 5000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rgbClr val="000066"/>
                </a:solidFill>
                <a:latin typeface="Arial" charset="0"/>
                <a:cs typeface="Arial" charset="0"/>
              </a:defRPr>
            </a:lvl1pPr>
            <a:lvl2pPr marL="742950" indent="-285750" eaLnBrk="0" hangingPunct="0">
              <a:defRPr sz="2400">
                <a:solidFill>
                  <a:srgbClr val="000066"/>
                </a:solidFill>
                <a:latin typeface="Arial" charset="0"/>
                <a:cs typeface="Arial" charset="0"/>
              </a:defRPr>
            </a:lvl2pPr>
            <a:lvl3pPr marL="1143000" indent="-228600" eaLnBrk="0" hangingPunct="0">
              <a:defRPr sz="2400">
                <a:solidFill>
                  <a:srgbClr val="000066"/>
                </a:solidFill>
                <a:latin typeface="Arial" charset="0"/>
                <a:cs typeface="Arial" charset="0"/>
              </a:defRPr>
            </a:lvl3pPr>
            <a:lvl4pPr marL="1600200" indent="-228600" eaLnBrk="0" hangingPunct="0">
              <a:defRPr sz="2400">
                <a:solidFill>
                  <a:srgbClr val="000066"/>
                </a:solidFill>
                <a:latin typeface="Arial" charset="0"/>
                <a:cs typeface="Arial" charset="0"/>
              </a:defRPr>
            </a:lvl4pPr>
            <a:lvl5pPr marL="2057400" indent="-228600" eaLnBrk="0" hangingPunct="0">
              <a:defRPr sz="2400">
                <a:solidFill>
                  <a:srgbClr val="000066"/>
                </a:solidFill>
                <a:latin typeface="Arial" charset="0"/>
                <a:cs typeface="Arial" charset="0"/>
              </a:defRPr>
            </a:lvl5pPr>
            <a:lvl6pPr marL="2514600" indent="-228600" eaLnBrk="0" fontAlgn="base" hangingPunct="0">
              <a:spcBef>
                <a:spcPct val="0"/>
              </a:spcBef>
              <a:spcAft>
                <a:spcPct val="0"/>
              </a:spcAft>
              <a:defRPr sz="2400">
                <a:solidFill>
                  <a:srgbClr val="000066"/>
                </a:solidFill>
                <a:latin typeface="Arial" charset="0"/>
                <a:cs typeface="Arial" charset="0"/>
              </a:defRPr>
            </a:lvl6pPr>
            <a:lvl7pPr marL="2971800" indent="-228600" eaLnBrk="0" fontAlgn="base" hangingPunct="0">
              <a:spcBef>
                <a:spcPct val="0"/>
              </a:spcBef>
              <a:spcAft>
                <a:spcPct val="0"/>
              </a:spcAft>
              <a:defRPr sz="2400">
                <a:solidFill>
                  <a:srgbClr val="000066"/>
                </a:solidFill>
                <a:latin typeface="Arial" charset="0"/>
                <a:cs typeface="Arial" charset="0"/>
              </a:defRPr>
            </a:lvl7pPr>
            <a:lvl8pPr marL="3429000" indent="-228600" eaLnBrk="0" fontAlgn="base" hangingPunct="0">
              <a:spcBef>
                <a:spcPct val="0"/>
              </a:spcBef>
              <a:spcAft>
                <a:spcPct val="0"/>
              </a:spcAft>
              <a:defRPr sz="2400">
                <a:solidFill>
                  <a:srgbClr val="000066"/>
                </a:solidFill>
                <a:latin typeface="Arial" charset="0"/>
                <a:cs typeface="Arial" charset="0"/>
              </a:defRPr>
            </a:lvl8pPr>
            <a:lvl9pPr marL="3886200" indent="-228600" eaLnBrk="0" fontAlgn="base" hangingPunct="0">
              <a:spcBef>
                <a:spcPct val="0"/>
              </a:spcBef>
              <a:spcAft>
                <a:spcPct val="0"/>
              </a:spcAft>
              <a:defRPr sz="2400">
                <a:solidFill>
                  <a:srgbClr val="000066"/>
                </a:solidFill>
                <a:latin typeface="Arial" charset="0"/>
                <a:cs typeface="Arial" charset="0"/>
              </a:defRPr>
            </a:lvl9pPr>
          </a:lstStyle>
          <a:p>
            <a:pPr algn="ctr" eaLnBrk="1" hangingPunct="1"/>
            <a:endParaRPr kumimoji="1" lang="en-US" altLang="en-US">
              <a:solidFill>
                <a:schemeClr val="tx1"/>
              </a:solidFill>
              <a:latin typeface="Times New Roman" pitchFamily="18" charset="0"/>
            </a:endParaRPr>
          </a:p>
        </p:txBody>
      </p:sp>
      <p:sp>
        <p:nvSpPr>
          <p:cNvPr id="1028" name="Rectangle 7"/>
          <p:cNvSpPr>
            <a:spLocks noGrp="1" noChangeArrowheads="1"/>
          </p:cNvSpPr>
          <p:nvPr>
            <p:ph type="title"/>
          </p:nvPr>
        </p:nvSpPr>
        <p:spPr bwMode="auto">
          <a:xfrm>
            <a:off x="914400" y="762000"/>
            <a:ext cx="8001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9" name="Rectangle 8"/>
          <p:cNvSpPr>
            <a:spLocks noGrp="1" noChangeArrowheads="1"/>
          </p:cNvSpPr>
          <p:nvPr>
            <p:ph type="body" idx="1"/>
          </p:nvPr>
        </p:nvSpPr>
        <p:spPr bwMode="auto">
          <a:xfrm>
            <a:off x="914400" y="2362200"/>
            <a:ext cx="8001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7" name="Rectangle 13"/>
          <p:cNvSpPr>
            <a:spLocks noGrp="1" noChangeArrowheads="1"/>
          </p:cNvSpPr>
          <p:nvPr>
            <p:ph type="dt" sz="half" idx="2"/>
          </p:nvPr>
        </p:nvSpPr>
        <p:spPr bwMode="auto">
          <a:xfrm>
            <a:off x="701040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defRPr sz="1400">
                <a:solidFill>
                  <a:schemeClr val="tx1"/>
                </a:solidFill>
                <a:cs typeface="+mn-cs"/>
              </a:defRPr>
            </a:lvl1pPr>
          </a:lstStyle>
          <a:p>
            <a:pPr>
              <a:defRPr/>
            </a:pPr>
            <a:endParaRPr lang="en-US"/>
          </a:p>
        </p:txBody>
      </p:sp>
      <p:sp>
        <p:nvSpPr>
          <p:cNvPr id="1038" name="Rectangle 14"/>
          <p:cNvSpPr>
            <a:spLocks noGrp="1" noChangeArrowheads="1"/>
          </p:cNvSpPr>
          <p:nvPr>
            <p:ph type="ftr" sz="quarter" idx="3"/>
          </p:nvPr>
        </p:nvSpPr>
        <p:spPr bwMode="auto">
          <a:xfrm>
            <a:off x="2936875" y="6529388"/>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ctr">
              <a:defRPr sz="1400">
                <a:solidFill>
                  <a:schemeClr val="tx1"/>
                </a:solidFill>
                <a:cs typeface="+mn-cs"/>
              </a:defRPr>
            </a:lvl1pPr>
          </a:lstStyle>
          <a:p>
            <a:pPr>
              <a:defRPr/>
            </a:pPr>
            <a:endParaRPr lang="en-US"/>
          </a:p>
        </p:txBody>
      </p:sp>
      <p:sp>
        <p:nvSpPr>
          <p:cNvPr id="1039" name="Rectangle 15"/>
          <p:cNvSpPr>
            <a:spLocks noGrp="1" noChangeArrowheads="1"/>
          </p:cNvSpPr>
          <p:nvPr>
            <p:ph type="sldNum" sz="quarter" idx="4"/>
          </p:nvPr>
        </p:nvSpPr>
        <p:spPr bwMode="auto">
          <a:xfrm>
            <a:off x="84138" y="63436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spAutoFit/>
          </a:bodyPr>
          <a:lstStyle>
            <a:lvl1pPr>
              <a:defRPr sz="2600" b="1">
                <a:solidFill>
                  <a:schemeClr val="bg1"/>
                </a:solidFill>
                <a:cs typeface="+mn-cs"/>
              </a:defRPr>
            </a:lvl1pPr>
          </a:lstStyle>
          <a:p>
            <a:pPr>
              <a:defRPr/>
            </a:pPr>
            <a:fld id="{5D07D7BA-A733-48E3-B834-DEB21EBD1FE8}" type="slidenum">
              <a:rPr lang="en-US"/>
              <a:pPr>
                <a:defRPr/>
              </a:pPr>
              <a:t>‹#›</a:t>
            </a:fld>
            <a:endParaRPr lang="en-US"/>
          </a:p>
        </p:txBody>
      </p:sp>
      <p:grpSp>
        <p:nvGrpSpPr>
          <p:cNvPr id="1033" name="Group 21"/>
          <p:cNvGrpSpPr>
            <a:grpSpLocks/>
          </p:cNvGrpSpPr>
          <p:nvPr/>
        </p:nvGrpSpPr>
        <p:grpSpPr bwMode="auto">
          <a:xfrm>
            <a:off x="228600" y="1981200"/>
            <a:ext cx="7391400" cy="319088"/>
            <a:chOff x="144" y="1248"/>
            <a:chExt cx="4656" cy="201"/>
          </a:xfrm>
        </p:grpSpPr>
        <p:sp>
          <p:nvSpPr>
            <p:cNvPr id="1034" name="AutoShape 12"/>
            <p:cNvSpPr>
              <a:spLocks noChangeArrowheads="1"/>
            </p:cNvSpPr>
            <p:nvPr/>
          </p:nvSpPr>
          <p:spPr bwMode="auto">
            <a:xfrm>
              <a:off x="384" y="1248"/>
              <a:ext cx="4416" cy="200"/>
            </a:xfrm>
            <a:prstGeom prst="roundRect">
              <a:avLst>
                <a:gd name="adj" fmla="val 0"/>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rgbClr val="000066"/>
                  </a:solidFill>
                  <a:latin typeface="Arial" charset="0"/>
                  <a:cs typeface="Arial" charset="0"/>
                </a:defRPr>
              </a:lvl1pPr>
              <a:lvl2pPr marL="742950" indent="-285750" eaLnBrk="0" hangingPunct="0">
                <a:defRPr sz="2400">
                  <a:solidFill>
                    <a:srgbClr val="000066"/>
                  </a:solidFill>
                  <a:latin typeface="Arial" charset="0"/>
                  <a:cs typeface="Arial" charset="0"/>
                </a:defRPr>
              </a:lvl2pPr>
              <a:lvl3pPr marL="1143000" indent="-228600" eaLnBrk="0" hangingPunct="0">
                <a:defRPr sz="2400">
                  <a:solidFill>
                    <a:srgbClr val="000066"/>
                  </a:solidFill>
                  <a:latin typeface="Arial" charset="0"/>
                  <a:cs typeface="Arial" charset="0"/>
                </a:defRPr>
              </a:lvl3pPr>
              <a:lvl4pPr marL="1600200" indent="-228600" eaLnBrk="0" hangingPunct="0">
                <a:defRPr sz="2400">
                  <a:solidFill>
                    <a:srgbClr val="000066"/>
                  </a:solidFill>
                  <a:latin typeface="Arial" charset="0"/>
                  <a:cs typeface="Arial" charset="0"/>
                </a:defRPr>
              </a:lvl4pPr>
              <a:lvl5pPr marL="2057400" indent="-228600" eaLnBrk="0" hangingPunct="0">
                <a:defRPr sz="2400">
                  <a:solidFill>
                    <a:srgbClr val="000066"/>
                  </a:solidFill>
                  <a:latin typeface="Arial" charset="0"/>
                  <a:cs typeface="Arial" charset="0"/>
                </a:defRPr>
              </a:lvl5pPr>
              <a:lvl6pPr marL="2514600" indent="-228600" eaLnBrk="0" fontAlgn="base" hangingPunct="0">
                <a:spcBef>
                  <a:spcPct val="0"/>
                </a:spcBef>
                <a:spcAft>
                  <a:spcPct val="0"/>
                </a:spcAft>
                <a:defRPr sz="2400">
                  <a:solidFill>
                    <a:srgbClr val="000066"/>
                  </a:solidFill>
                  <a:latin typeface="Arial" charset="0"/>
                  <a:cs typeface="Arial" charset="0"/>
                </a:defRPr>
              </a:lvl6pPr>
              <a:lvl7pPr marL="2971800" indent="-228600" eaLnBrk="0" fontAlgn="base" hangingPunct="0">
                <a:spcBef>
                  <a:spcPct val="0"/>
                </a:spcBef>
                <a:spcAft>
                  <a:spcPct val="0"/>
                </a:spcAft>
                <a:defRPr sz="2400">
                  <a:solidFill>
                    <a:srgbClr val="000066"/>
                  </a:solidFill>
                  <a:latin typeface="Arial" charset="0"/>
                  <a:cs typeface="Arial" charset="0"/>
                </a:defRPr>
              </a:lvl7pPr>
              <a:lvl8pPr marL="3429000" indent="-228600" eaLnBrk="0" fontAlgn="base" hangingPunct="0">
                <a:spcBef>
                  <a:spcPct val="0"/>
                </a:spcBef>
                <a:spcAft>
                  <a:spcPct val="0"/>
                </a:spcAft>
                <a:defRPr sz="2400">
                  <a:solidFill>
                    <a:srgbClr val="000066"/>
                  </a:solidFill>
                  <a:latin typeface="Arial" charset="0"/>
                  <a:cs typeface="Arial" charset="0"/>
                </a:defRPr>
              </a:lvl8pPr>
              <a:lvl9pPr marL="3886200" indent="-228600" eaLnBrk="0" fontAlgn="base" hangingPunct="0">
                <a:spcBef>
                  <a:spcPct val="0"/>
                </a:spcBef>
                <a:spcAft>
                  <a:spcPct val="0"/>
                </a:spcAft>
                <a:defRPr sz="2400">
                  <a:solidFill>
                    <a:srgbClr val="000066"/>
                  </a:solidFill>
                  <a:latin typeface="Arial" charset="0"/>
                  <a:cs typeface="Arial" charset="0"/>
                </a:defRPr>
              </a:lvl9pPr>
            </a:lstStyle>
            <a:p>
              <a:pPr eaLnBrk="1" hangingPunct="1"/>
              <a:endParaRPr lang="en-US" altLang="en-US"/>
            </a:p>
          </p:txBody>
        </p:sp>
        <p:sp>
          <p:nvSpPr>
            <p:cNvPr id="1035" name="AutoShape 20"/>
            <p:cNvSpPr>
              <a:spLocks noChangeArrowheads="1"/>
            </p:cNvSpPr>
            <p:nvPr/>
          </p:nvSpPr>
          <p:spPr bwMode="auto">
            <a:xfrm flipH="1">
              <a:off x="144" y="1248"/>
              <a:ext cx="248" cy="201"/>
            </a:xfrm>
            <a:prstGeom prst="flowChartDelay">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rgbClr val="000066"/>
                  </a:solidFill>
                  <a:latin typeface="Arial" charset="0"/>
                  <a:cs typeface="Arial" charset="0"/>
                </a:defRPr>
              </a:lvl1pPr>
              <a:lvl2pPr marL="742950" indent="-285750" eaLnBrk="0" hangingPunct="0">
                <a:defRPr sz="2400">
                  <a:solidFill>
                    <a:srgbClr val="000066"/>
                  </a:solidFill>
                  <a:latin typeface="Arial" charset="0"/>
                  <a:cs typeface="Arial" charset="0"/>
                </a:defRPr>
              </a:lvl2pPr>
              <a:lvl3pPr marL="1143000" indent="-228600" eaLnBrk="0" hangingPunct="0">
                <a:defRPr sz="2400">
                  <a:solidFill>
                    <a:srgbClr val="000066"/>
                  </a:solidFill>
                  <a:latin typeface="Arial" charset="0"/>
                  <a:cs typeface="Arial" charset="0"/>
                </a:defRPr>
              </a:lvl3pPr>
              <a:lvl4pPr marL="1600200" indent="-228600" eaLnBrk="0" hangingPunct="0">
                <a:defRPr sz="2400">
                  <a:solidFill>
                    <a:srgbClr val="000066"/>
                  </a:solidFill>
                  <a:latin typeface="Arial" charset="0"/>
                  <a:cs typeface="Arial" charset="0"/>
                </a:defRPr>
              </a:lvl4pPr>
              <a:lvl5pPr marL="2057400" indent="-228600" eaLnBrk="0" hangingPunct="0">
                <a:defRPr sz="2400">
                  <a:solidFill>
                    <a:srgbClr val="000066"/>
                  </a:solidFill>
                  <a:latin typeface="Arial" charset="0"/>
                  <a:cs typeface="Arial" charset="0"/>
                </a:defRPr>
              </a:lvl5pPr>
              <a:lvl6pPr marL="2514600" indent="-228600" eaLnBrk="0" fontAlgn="base" hangingPunct="0">
                <a:spcBef>
                  <a:spcPct val="0"/>
                </a:spcBef>
                <a:spcAft>
                  <a:spcPct val="0"/>
                </a:spcAft>
                <a:defRPr sz="2400">
                  <a:solidFill>
                    <a:srgbClr val="000066"/>
                  </a:solidFill>
                  <a:latin typeface="Arial" charset="0"/>
                  <a:cs typeface="Arial" charset="0"/>
                </a:defRPr>
              </a:lvl6pPr>
              <a:lvl7pPr marL="2971800" indent="-228600" eaLnBrk="0" fontAlgn="base" hangingPunct="0">
                <a:spcBef>
                  <a:spcPct val="0"/>
                </a:spcBef>
                <a:spcAft>
                  <a:spcPct val="0"/>
                </a:spcAft>
                <a:defRPr sz="2400">
                  <a:solidFill>
                    <a:srgbClr val="000066"/>
                  </a:solidFill>
                  <a:latin typeface="Arial" charset="0"/>
                  <a:cs typeface="Arial" charset="0"/>
                </a:defRPr>
              </a:lvl7pPr>
              <a:lvl8pPr marL="3429000" indent="-228600" eaLnBrk="0" fontAlgn="base" hangingPunct="0">
                <a:spcBef>
                  <a:spcPct val="0"/>
                </a:spcBef>
                <a:spcAft>
                  <a:spcPct val="0"/>
                </a:spcAft>
                <a:defRPr sz="2400">
                  <a:solidFill>
                    <a:srgbClr val="000066"/>
                  </a:solidFill>
                  <a:latin typeface="Arial" charset="0"/>
                  <a:cs typeface="Arial" charset="0"/>
                </a:defRPr>
              </a:lvl8pPr>
              <a:lvl9pPr marL="3886200" indent="-228600" eaLnBrk="0" fontAlgn="base" hangingPunct="0">
                <a:spcBef>
                  <a:spcPct val="0"/>
                </a:spcBef>
                <a:spcAft>
                  <a:spcPct val="0"/>
                </a:spcAft>
                <a:defRPr sz="2400">
                  <a:solidFill>
                    <a:srgbClr val="000066"/>
                  </a:solidFill>
                  <a:latin typeface="Arial" charset="0"/>
                  <a:cs typeface="Arial" charset="0"/>
                </a:defRPr>
              </a:lvl9pPr>
            </a:lstStyle>
            <a:p>
              <a:pPr eaLnBrk="1" hangingPunct="1"/>
              <a:endParaRPr lang="en-US" altLang="en-US"/>
            </a:p>
          </p:txBody>
        </p:sp>
      </p:grpSp>
    </p:spTree>
  </p:cSld>
  <p:clrMap bg1="lt1" tx1="dk1" bg2="lt2" tx2="dk2" accent1="accent1" accent2="accent2" accent3="accent3" accent4="accent4" accent5="accent5" accent6="accent6" hlink="hlink" folHlink="folHlink"/>
  <p:sldLayoutIdLst>
    <p:sldLayoutId id="2147483766"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7" r:id="rId14"/>
    <p:sldLayoutId id="2147483768" r:id="rId15"/>
  </p:sldLayoutIdLst>
  <p:transition/>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rims.org/"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14.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oleObject" Target="../embeddings/oleObject3.bin"/><Relationship Id="rId10" Type="http://schemas.openxmlformats.org/officeDocument/2006/relationships/image" Target="../media/image10.emf"/><Relationship Id="rId4" Type="http://schemas.openxmlformats.org/officeDocument/2006/relationships/image" Target="../media/image7.emf"/><Relationship Id="rId9" Type="http://schemas.openxmlformats.org/officeDocument/2006/relationships/oleObject" Target="../embeddings/oleObject5.bin"/></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image" Target="../media/image11.emf"/></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image" Target="../media/image12.emf"/></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3.xml"/><Relationship Id="rId5" Type="http://schemas.openxmlformats.org/officeDocument/2006/relationships/hyperlink" Target="http://www.uth.tmc.edu/med/msit/howdoi/physical_security.htm" TargetMode="External"/><Relationship Id="rId4" Type="http://schemas.openxmlformats.org/officeDocument/2006/relationships/image" Target="../media/image16.jpeg"/></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5.xml"/><Relationship Id="rId1" Type="http://schemas.openxmlformats.org/officeDocument/2006/relationships/vmlDrawing" Target="../drawings/vmlDrawing6.vml"/><Relationship Id="rId4" Type="http://schemas.openxmlformats.org/officeDocument/2006/relationships/image" Target="../media/image17.emf"/></Relationships>
</file>

<file path=ppt/slides/_rels/slide7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8.pn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9.emf"/></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solidFill>
            <a:schemeClr val="bg1"/>
          </a:solidFill>
        </p:spPr>
        <p:txBody>
          <a:bodyPr/>
          <a:lstStyle/>
          <a:p>
            <a:pPr eaLnBrk="1" hangingPunct="1"/>
            <a:r>
              <a:rPr lang="en-US" altLang="en-US" smtClean="0"/>
              <a:t>Integrating Risk Management and Environmental Health &amp; Safety</a:t>
            </a:r>
          </a:p>
        </p:txBody>
      </p:sp>
      <p:sp>
        <p:nvSpPr>
          <p:cNvPr id="5123" name="Rectangle 3"/>
          <p:cNvSpPr>
            <a:spLocks noGrp="1" noChangeArrowheads="1"/>
          </p:cNvSpPr>
          <p:nvPr>
            <p:ph type="subTitle" idx="1"/>
          </p:nvPr>
        </p:nvSpPr>
        <p:spPr>
          <a:xfrm>
            <a:off x="4572000" y="2590800"/>
            <a:ext cx="4800600" cy="2127250"/>
          </a:xfrm>
        </p:spPr>
        <p:txBody>
          <a:bodyPr/>
          <a:lstStyle/>
          <a:p>
            <a:pPr eaLnBrk="1" hangingPunct="1">
              <a:lnSpc>
                <a:spcPct val="80000"/>
              </a:lnSpc>
            </a:pPr>
            <a:r>
              <a:rPr lang="en-US" altLang="en-US" sz="1200" smtClean="0">
                <a:solidFill>
                  <a:schemeClr val="tx1"/>
                </a:solidFill>
                <a:latin typeface="Arial Narrow" pitchFamily="34" charset="0"/>
              </a:rPr>
              <a:t>Robert Emery, DrPH, CHP, CIH, CBSP, CSP, CHMM, CPP, ARM</a:t>
            </a:r>
          </a:p>
          <a:p>
            <a:pPr eaLnBrk="1" hangingPunct="1">
              <a:lnSpc>
                <a:spcPct val="80000"/>
              </a:lnSpc>
            </a:pPr>
            <a:endParaRPr lang="en-US" altLang="en-US" sz="1200" smtClean="0">
              <a:solidFill>
                <a:schemeClr val="tx1"/>
              </a:solidFill>
              <a:latin typeface="Arial Narrow" pitchFamily="34" charset="0"/>
            </a:endParaRPr>
          </a:p>
          <a:p>
            <a:pPr eaLnBrk="1" hangingPunct="1">
              <a:lnSpc>
                <a:spcPct val="80000"/>
              </a:lnSpc>
            </a:pPr>
            <a:r>
              <a:rPr lang="en-US" altLang="en-US" sz="1200" smtClean="0">
                <a:solidFill>
                  <a:schemeClr val="tx1"/>
                </a:solidFill>
                <a:latin typeface="Arial Narrow" pitchFamily="34" charset="0"/>
              </a:rPr>
              <a:t>Vice President for Safety, Health, Environment &amp; Risk Management </a:t>
            </a:r>
          </a:p>
          <a:p>
            <a:pPr eaLnBrk="1" hangingPunct="1">
              <a:lnSpc>
                <a:spcPct val="80000"/>
              </a:lnSpc>
            </a:pPr>
            <a:r>
              <a:rPr lang="en-US" altLang="en-US" sz="1200" smtClean="0">
                <a:solidFill>
                  <a:schemeClr val="tx1"/>
                </a:solidFill>
                <a:latin typeface="Arial Narrow" pitchFamily="34" charset="0"/>
              </a:rPr>
              <a:t>The University of Texas Health Science Center at Houston</a:t>
            </a:r>
          </a:p>
          <a:p>
            <a:pPr eaLnBrk="1" hangingPunct="1">
              <a:lnSpc>
                <a:spcPct val="80000"/>
              </a:lnSpc>
            </a:pPr>
            <a:endParaRPr lang="en-US" altLang="en-US" sz="1200" smtClean="0">
              <a:solidFill>
                <a:schemeClr val="tx1"/>
              </a:solidFill>
              <a:latin typeface="Arial Narrow" pitchFamily="34" charset="0"/>
            </a:endParaRPr>
          </a:p>
          <a:p>
            <a:pPr eaLnBrk="1" hangingPunct="1">
              <a:lnSpc>
                <a:spcPct val="80000"/>
              </a:lnSpc>
            </a:pPr>
            <a:r>
              <a:rPr lang="en-US" altLang="en-US" sz="1200" smtClean="0">
                <a:solidFill>
                  <a:schemeClr val="tx1"/>
                </a:solidFill>
                <a:latin typeface="Arial Narrow" pitchFamily="34" charset="0"/>
              </a:rPr>
              <a:t>Professor of Occupational Health</a:t>
            </a:r>
          </a:p>
          <a:p>
            <a:pPr eaLnBrk="1" hangingPunct="1">
              <a:lnSpc>
                <a:spcPct val="80000"/>
              </a:lnSpc>
            </a:pPr>
            <a:r>
              <a:rPr lang="en-US" altLang="en-US" sz="1200" smtClean="0">
                <a:solidFill>
                  <a:schemeClr val="tx1"/>
                </a:solidFill>
                <a:latin typeface="Arial Narrow" pitchFamily="34" charset="0"/>
              </a:rPr>
              <a:t>The University of Texas School of Public Health</a:t>
            </a:r>
          </a:p>
          <a:p>
            <a:pPr eaLnBrk="1" hangingPunct="1">
              <a:lnSpc>
                <a:spcPct val="80000"/>
              </a:lnSpc>
            </a:pPr>
            <a:endParaRPr lang="en-US" altLang="en-US" sz="1200" smtClean="0">
              <a:solidFill>
                <a:schemeClr val="tx1"/>
              </a:solidFill>
              <a:latin typeface="Arial Narrow" pitchFamily="34" charset="0"/>
            </a:endParaRPr>
          </a:p>
        </p:txBody>
      </p:sp>
      <p:pic>
        <p:nvPicPr>
          <p:cNvPr id="5124" name="Picture 4" descr="G:\UT Logo's\UTH_2c+uthsch_ver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5486400"/>
            <a:ext cx="1644650"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14400" y="762000"/>
            <a:ext cx="6629400" cy="1143000"/>
          </a:xfrm>
        </p:spPr>
        <p:txBody>
          <a:bodyPr/>
          <a:lstStyle/>
          <a:p>
            <a:pPr eaLnBrk="1" hangingPunct="1"/>
            <a:r>
              <a:rPr lang="en-US" altLang="en-US" smtClean="0"/>
              <a:t>Risk Management Involves a 5 Step Process</a:t>
            </a:r>
          </a:p>
        </p:txBody>
      </p:sp>
      <p:sp>
        <p:nvSpPr>
          <p:cNvPr id="14339" name="Rectangle 3"/>
          <p:cNvSpPr>
            <a:spLocks noGrp="1" noChangeArrowheads="1"/>
          </p:cNvSpPr>
          <p:nvPr>
            <p:ph type="body" idx="1"/>
          </p:nvPr>
        </p:nvSpPr>
        <p:spPr/>
        <p:txBody>
          <a:bodyPr/>
          <a:lstStyle/>
          <a:p>
            <a:pPr marL="533400" indent="-533400" eaLnBrk="1" hangingPunct="1">
              <a:buFont typeface="Wingdings" pitchFamily="2" charset="2"/>
              <a:buAutoNum type="arabicPeriod"/>
            </a:pPr>
            <a:r>
              <a:rPr lang="en-US" altLang="en-US" smtClean="0"/>
              <a:t>Identifying and analyzing exposures to accidental and business losses</a:t>
            </a:r>
          </a:p>
          <a:p>
            <a:pPr marL="533400" indent="-533400" eaLnBrk="1" hangingPunct="1">
              <a:buFont typeface="Wingdings" pitchFamily="2" charset="2"/>
              <a:buAutoNum type="arabicPeriod"/>
            </a:pPr>
            <a:r>
              <a:rPr lang="en-US" altLang="en-US" smtClean="0"/>
              <a:t>Examining feasible alternative risk management techniques</a:t>
            </a:r>
          </a:p>
          <a:p>
            <a:pPr marL="533400" indent="-533400" eaLnBrk="1" hangingPunct="1">
              <a:buFont typeface="Wingdings" pitchFamily="2" charset="2"/>
              <a:buAutoNum type="arabicPeriod"/>
            </a:pPr>
            <a:r>
              <a:rPr lang="en-US" altLang="en-US" smtClean="0"/>
              <a:t>Selecting the best alternative(s)</a:t>
            </a:r>
          </a:p>
          <a:p>
            <a:pPr marL="533400" indent="-533400" eaLnBrk="1" hangingPunct="1">
              <a:buFont typeface="Wingdings" pitchFamily="2" charset="2"/>
              <a:buAutoNum type="arabicPeriod"/>
            </a:pPr>
            <a:r>
              <a:rPr lang="en-US" altLang="en-US" smtClean="0"/>
              <a:t>Implementing chosen alternative(s)</a:t>
            </a:r>
          </a:p>
          <a:p>
            <a:pPr marL="533400" indent="-533400" eaLnBrk="1" hangingPunct="1">
              <a:buFont typeface="Wingdings" pitchFamily="2" charset="2"/>
              <a:buAutoNum type="arabicPeriod"/>
            </a:pPr>
            <a:r>
              <a:rPr lang="en-US" altLang="en-US" smtClean="0"/>
              <a:t>Monitoring results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Exercise: Risk Identification</a:t>
            </a:r>
          </a:p>
        </p:txBody>
      </p:sp>
      <p:sp>
        <p:nvSpPr>
          <p:cNvPr id="15363" name="Rectangle 3"/>
          <p:cNvSpPr>
            <a:spLocks noGrp="1" noChangeArrowheads="1"/>
          </p:cNvSpPr>
          <p:nvPr>
            <p:ph type="body" idx="1"/>
          </p:nvPr>
        </p:nvSpPr>
        <p:spPr>
          <a:xfrm>
            <a:off x="914400" y="2362200"/>
            <a:ext cx="8001000" cy="4114800"/>
          </a:xfrm>
        </p:spPr>
        <p:txBody>
          <a:bodyPr/>
          <a:lstStyle/>
          <a:p>
            <a:pPr eaLnBrk="1" hangingPunct="1"/>
            <a:r>
              <a:rPr lang="en-US" altLang="en-US" smtClean="0"/>
              <a:t>What risks are present in your organization?</a:t>
            </a:r>
          </a:p>
          <a:p>
            <a:pPr eaLnBrk="1" hangingPunct="1"/>
            <a:r>
              <a:rPr lang="en-US" altLang="en-US" smtClean="0"/>
              <a:t>How might we go about making this list?</a:t>
            </a:r>
          </a:p>
          <a:p>
            <a:pPr eaLnBrk="1" hangingPunct="1"/>
            <a:endParaRPr lang="en-US" altLang="en-US" smtClean="0"/>
          </a:p>
          <a:p>
            <a:pPr eaLnBrk="1" hangingPunct="1"/>
            <a:r>
              <a:rPr lang="en-US" altLang="en-US" i="1" smtClean="0"/>
              <a:t>or put another way…………..</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title"/>
          </p:nvPr>
        </p:nvSpPr>
        <p:spPr/>
        <p:txBody>
          <a:bodyPr/>
          <a:lstStyle/>
          <a:p>
            <a:pPr eaLnBrk="1" hangingPunct="1"/>
            <a:r>
              <a:rPr lang="en-US" altLang="en-US" smtClean="0"/>
              <a:t>What is the greatest risk here?</a:t>
            </a:r>
          </a:p>
        </p:txBody>
      </p:sp>
      <p:pic>
        <p:nvPicPr>
          <p:cNvPr id="16387" name="Picture 5" descr="DSC0031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00200" y="2362200"/>
            <a:ext cx="5803900" cy="4352925"/>
          </a:xfrm>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050"/>
          <p:cNvSpPr>
            <a:spLocks noGrp="1" noChangeArrowheads="1"/>
          </p:cNvSpPr>
          <p:nvPr>
            <p:ph type="title"/>
          </p:nvPr>
        </p:nvSpPr>
        <p:spPr/>
        <p:txBody>
          <a:bodyPr/>
          <a:lstStyle/>
          <a:p>
            <a:pPr eaLnBrk="1" hangingPunct="1"/>
            <a:r>
              <a:rPr lang="en-US" altLang="en-US" smtClean="0"/>
              <a:t>Typical Risks Might Include….</a:t>
            </a:r>
            <a:br>
              <a:rPr lang="en-US" altLang="en-US" smtClean="0"/>
            </a:br>
            <a:r>
              <a:rPr lang="en-US" altLang="en-US" smtClean="0"/>
              <a:t>(not an all-inclusive list)</a:t>
            </a:r>
          </a:p>
        </p:txBody>
      </p:sp>
      <p:sp>
        <p:nvSpPr>
          <p:cNvPr id="17411" name="Rectangle 2051"/>
          <p:cNvSpPr>
            <a:spLocks noGrp="1" noChangeArrowheads="1"/>
          </p:cNvSpPr>
          <p:nvPr>
            <p:ph type="body" sz="half" idx="1"/>
          </p:nvPr>
        </p:nvSpPr>
        <p:spPr/>
        <p:txBody>
          <a:bodyPr/>
          <a:lstStyle/>
          <a:p>
            <a:pPr eaLnBrk="1" hangingPunct="1">
              <a:lnSpc>
                <a:spcPct val="90000"/>
              </a:lnSpc>
            </a:pPr>
            <a:r>
              <a:rPr lang="en-US" altLang="en-US" sz="2000" smtClean="0"/>
              <a:t>Building structures and contents</a:t>
            </a:r>
          </a:p>
          <a:p>
            <a:pPr eaLnBrk="1" hangingPunct="1">
              <a:lnSpc>
                <a:spcPct val="90000"/>
              </a:lnSpc>
            </a:pPr>
            <a:r>
              <a:rPr lang="en-US" altLang="en-US" sz="2000" smtClean="0"/>
              <a:t>Employees, visitors, surrounding community</a:t>
            </a:r>
          </a:p>
          <a:p>
            <a:pPr eaLnBrk="1" hangingPunct="1">
              <a:lnSpc>
                <a:spcPct val="90000"/>
              </a:lnSpc>
            </a:pPr>
            <a:r>
              <a:rPr lang="en-US" altLang="en-US" sz="2000" smtClean="0"/>
              <a:t>Employment liability</a:t>
            </a:r>
          </a:p>
          <a:p>
            <a:pPr eaLnBrk="1" hangingPunct="1">
              <a:lnSpc>
                <a:spcPct val="90000"/>
              </a:lnSpc>
            </a:pPr>
            <a:r>
              <a:rPr lang="en-US" altLang="en-US" sz="2000" smtClean="0"/>
              <a:t>Benefits</a:t>
            </a:r>
          </a:p>
          <a:p>
            <a:pPr eaLnBrk="1" hangingPunct="1">
              <a:lnSpc>
                <a:spcPct val="90000"/>
              </a:lnSpc>
            </a:pPr>
            <a:r>
              <a:rPr lang="en-US" altLang="en-US" sz="2000" smtClean="0"/>
              <a:t>Automobile/trucks/fleet</a:t>
            </a:r>
          </a:p>
          <a:p>
            <a:pPr eaLnBrk="1" hangingPunct="1">
              <a:lnSpc>
                <a:spcPct val="90000"/>
              </a:lnSpc>
            </a:pPr>
            <a:r>
              <a:rPr lang="en-US" altLang="en-US" sz="2000" smtClean="0"/>
              <a:t>Bullying, violence, sexual harassment</a:t>
            </a:r>
          </a:p>
          <a:p>
            <a:pPr eaLnBrk="1" hangingPunct="1">
              <a:lnSpc>
                <a:spcPct val="90000"/>
              </a:lnSpc>
            </a:pPr>
            <a:r>
              <a:rPr lang="en-US" altLang="en-US" sz="2000" smtClean="0"/>
              <a:t>Discrimination</a:t>
            </a:r>
          </a:p>
          <a:p>
            <a:pPr eaLnBrk="1" hangingPunct="1">
              <a:lnSpc>
                <a:spcPct val="90000"/>
              </a:lnSpc>
            </a:pPr>
            <a:r>
              <a:rPr lang="en-US" altLang="en-US" sz="2000" smtClean="0"/>
              <a:t>Theft</a:t>
            </a:r>
          </a:p>
          <a:p>
            <a:pPr eaLnBrk="1" hangingPunct="1">
              <a:lnSpc>
                <a:spcPct val="90000"/>
              </a:lnSpc>
            </a:pPr>
            <a:r>
              <a:rPr lang="en-US" altLang="en-US" sz="2000" smtClean="0"/>
              <a:t>Technology &amp; Computers    (e-business, intellectual property)</a:t>
            </a:r>
          </a:p>
        </p:txBody>
      </p:sp>
      <p:sp>
        <p:nvSpPr>
          <p:cNvPr id="17412" name="Rectangle 2052"/>
          <p:cNvSpPr>
            <a:spLocks noGrp="1" noChangeArrowheads="1"/>
          </p:cNvSpPr>
          <p:nvPr>
            <p:ph type="body" sz="half" idx="2"/>
          </p:nvPr>
        </p:nvSpPr>
        <p:spPr/>
        <p:txBody>
          <a:bodyPr/>
          <a:lstStyle/>
          <a:p>
            <a:pPr eaLnBrk="1" hangingPunct="1">
              <a:lnSpc>
                <a:spcPct val="90000"/>
              </a:lnSpc>
            </a:pPr>
            <a:r>
              <a:rPr lang="en-US" altLang="en-US" sz="2000" smtClean="0"/>
              <a:t>Drinking, drug abuse</a:t>
            </a:r>
          </a:p>
          <a:p>
            <a:pPr eaLnBrk="1" hangingPunct="1">
              <a:lnSpc>
                <a:spcPct val="90000"/>
              </a:lnSpc>
            </a:pPr>
            <a:r>
              <a:rPr lang="en-US" altLang="en-US" sz="2000" smtClean="0"/>
              <a:t>Health services, medical malpractice</a:t>
            </a:r>
          </a:p>
          <a:p>
            <a:pPr eaLnBrk="1" hangingPunct="1">
              <a:lnSpc>
                <a:spcPct val="90000"/>
              </a:lnSpc>
            </a:pPr>
            <a:r>
              <a:rPr lang="en-US" altLang="en-US" sz="2000" smtClean="0"/>
              <a:t>Biomedical research involving humans, animals, potentially hazardous substances</a:t>
            </a:r>
          </a:p>
          <a:p>
            <a:pPr eaLnBrk="1" hangingPunct="1">
              <a:lnSpc>
                <a:spcPct val="90000"/>
              </a:lnSpc>
            </a:pPr>
            <a:r>
              <a:rPr lang="en-US" altLang="en-US" sz="2000" smtClean="0"/>
              <a:t>International travel, exchanges</a:t>
            </a:r>
          </a:p>
          <a:p>
            <a:pPr eaLnBrk="1" hangingPunct="1">
              <a:lnSpc>
                <a:spcPct val="90000"/>
              </a:lnSpc>
            </a:pPr>
            <a:r>
              <a:rPr lang="en-US" altLang="en-US" sz="2000" smtClean="0"/>
              <a:t>Special event risks</a:t>
            </a:r>
          </a:p>
          <a:p>
            <a:pPr eaLnBrk="1" hangingPunct="1">
              <a:lnSpc>
                <a:spcPct val="90000"/>
              </a:lnSpc>
            </a:pPr>
            <a:r>
              <a:rPr lang="en-US" altLang="en-US" sz="2000" smtClean="0"/>
              <a:t>Reputation</a:t>
            </a:r>
          </a:p>
          <a:p>
            <a:pPr eaLnBrk="1" hangingPunct="1">
              <a:lnSpc>
                <a:spcPct val="90000"/>
              </a:lnSpc>
            </a:pPr>
            <a:r>
              <a:rPr lang="en-US" altLang="en-US" sz="2000" smtClean="0"/>
              <a:t>Consortiums</a:t>
            </a:r>
          </a:p>
          <a:p>
            <a:pPr eaLnBrk="1" hangingPunct="1">
              <a:lnSpc>
                <a:spcPct val="90000"/>
              </a:lnSpc>
            </a:pPr>
            <a:r>
              <a:rPr lang="en-US" altLang="en-US" sz="2000" smtClean="0"/>
              <a:t>EH&amp;S</a:t>
            </a:r>
          </a:p>
          <a:p>
            <a:pPr eaLnBrk="1" hangingPunct="1">
              <a:lnSpc>
                <a:spcPct val="90000"/>
              </a:lnSpc>
            </a:pPr>
            <a:endParaRPr lang="en-US" altLang="en-US" sz="200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1. Identifying Exposure to Loss</a:t>
            </a:r>
          </a:p>
        </p:txBody>
      </p:sp>
      <p:sp>
        <p:nvSpPr>
          <p:cNvPr id="18435" name="Rectangle 3"/>
          <p:cNvSpPr>
            <a:spLocks noGrp="1" noChangeArrowheads="1"/>
          </p:cNvSpPr>
          <p:nvPr>
            <p:ph type="body" sz="half" idx="1"/>
          </p:nvPr>
        </p:nvSpPr>
        <p:spPr>
          <a:xfrm>
            <a:off x="914400" y="2362200"/>
            <a:ext cx="3505200" cy="4191000"/>
          </a:xfrm>
        </p:spPr>
        <p:txBody>
          <a:bodyPr/>
          <a:lstStyle/>
          <a:p>
            <a:pPr eaLnBrk="1" hangingPunct="1"/>
            <a:r>
              <a:rPr lang="en-US" altLang="en-US" sz="2400" smtClean="0"/>
              <a:t>Types of Exposures</a:t>
            </a:r>
          </a:p>
          <a:p>
            <a:pPr lvl="1" eaLnBrk="1" hangingPunct="1"/>
            <a:r>
              <a:rPr lang="en-US" altLang="en-US" sz="2000" smtClean="0"/>
              <a:t>Property</a:t>
            </a:r>
          </a:p>
          <a:p>
            <a:pPr lvl="1" eaLnBrk="1" hangingPunct="1"/>
            <a:r>
              <a:rPr lang="en-US" altLang="en-US" sz="2000" smtClean="0"/>
              <a:t>Net income</a:t>
            </a:r>
          </a:p>
          <a:p>
            <a:pPr lvl="1" eaLnBrk="1" hangingPunct="1"/>
            <a:r>
              <a:rPr lang="en-US" altLang="en-US" sz="2000" smtClean="0"/>
              <a:t>Liability</a:t>
            </a:r>
          </a:p>
          <a:p>
            <a:pPr lvl="1" eaLnBrk="1" hangingPunct="1"/>
            <a:r>
              <a:rPr lang="en-US" altLang="en-US" sz="2000" smtClean="0"/>
              <a:t>Personnel</a:t>
            </a:r>
          </a:p>
        </p:txBody>
      </p:sp>
      <p:sp>
        <p:nvSpPr>
          <p:cNvPr id="18436" name="Rectangle 4"/>
          <p:cNvSpPr>
            <a:spLocks noGrp="1" noChangeArrowheads="1"/>
          </p:cNvSpPr>
          <p:nvPr>
            <p:ph type="body" sz="half" idx="2"/>
          </p:nvPr>
        </p:nvSpPr>
        <p:spPr/>
        <p:txBody>
          <a:bodyPr/>
          <a:lstStyle/>
          <a:p>
            <a:pPr eaLnBrk="1" hangingPunct="1"/>
            <a:r>
              <a:rPr lang="en-US" altLang="en-US" sz="2400" smtClean="0"/>
              <a:t>Methods</a:t>
            </a:r>
          </a:p>
          <a:p>
            <a:pPr lvl="1" eaLnBrk="1" hangingPunct="1"/>
            <a:r>
              <a:rPr lang="en-US" altLang="en-US" sz="2000" smtClean="0"/>
              <a:t>Standardized surveys, questionnaires</a:t>
            </a:r>
          </a:p>
          <a:p>
            <a:pPr lvl="1" eaLnBrk="1" hangingPunct="1"/>
            <a:r>
              <a:rPr lang="en-US" altLang="en-US" sz="2000" smtClean="0"/>
              <a:t>Financial statements</a:t>
            </a:r>
          </a:p>
          <a:p>
            <a:pPr lvl="1" eaLnBrk="1" hangingPunct="1"/>
            <a:r>
              <a:rPr lang="en-US" altLang="en-US" sz="2000" smtClean="0"/>
              <a:t>Records and files</a:t>
            </a:r>
          </a:p>
          <a:p>
            <a:pPr lvl="1" eaLnBrk="1" hangingPunct="1"/>
            <a:r>
              <a:rPr lang="en-US" altLang="en-US" sz="2000" smtClean="0"/>
              <a:t>Flowcharts</a:t>
            </a:r>
          </a:p>
          <a:p>
            <a:pPr lvl="1" eaLnBrk="1" hangingPunct="1"/>
            <a:r>
              <a:rPr lang="en-US" altLang="en-US" sz="2000" smtClean="0"/>
              <a:t>Personal inspections</a:t>
            </a:r>
          </a:p>
          <a:p>
            <a:pPr lvl="1" eaLnBrk="1" hangingPunct="1"/>
            <a:r>
              <a:rPr lang="en-US" altLang="en-US" sz="2000" smtClean="0"/>
              <a:t>Expert opinions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Identifying Exposure to Loss (con’t)</a:t>
            </a:r>
          </a:p>
        </p:txBody>
      </p:sp>
      <p:sp>
        <p:nvSpPr>
          <p:cNvPr id="19459" name="Rectangle 3"/>
          <p:cNvSpPr>
            <a:spLocks noGrp="1" noChangeArrowheads="1"/>
          </p:cNvSpPr>
          <p:nvPr>
            <p:ph type="body" sz="half" idx="1"/>
          </p:nvPr>
        </p:nvSpPr>
        <p:spPr>
          <a:xfrm>
            <a:off x="914400" y="2362200"/>
            <a:ext cx="4114800" cy="3733800"/>
          </a:xfrm>
        </p:spPr>
        <p:txBody>
          <a:bodyPr/>
          <a:lstStyle/>
          <a:p>
            <a:pPr eaLnBrk="1" hangingPunct="1"/>
            <a:r>
              <a:rPr lang="en-US" altLang="en-US" sz="2400" smtClean="0"/>
              <a:t>Analysis – Organizational Objectives</a:t>
            </a:r>
          </a:p>
          <a:p>
            <a:pPr lvl="1" eaLnBrk="1" hangingPunct="1"/>
            <a:r>
              <a:rPr lang="en-US" altLang="en-US" sz="2000" smtClean="0"/>
              <a:t>Profit</a:t>
            </a:r>
          </a:p>
          <a:p>
            <a:pPr lvl="1" eaLnBrk="1" hangingPunct="1"/>
            <a:r>
              <a:rPr lang="en-US" altLang="en-US" sz="2000" smtClean="0"/>
              <a:t>Continuous operations</a:t>
            </a:r>
          </a:p>
          <a:p>
            <a:pPr lvl="1" eaLnBrk="1" hangingPunct="1"/>
            <a:r>
              <a:rPr lang="en-US" altLang="en-US" sz="2000" smtClean="0"/>
              <a:t>Stable earnings</a:t>
            </a:r>
          </a:p>
          <a:p>
            <a:pPr lvl="1" eaLnBrk="1" hangingPunct="1"/>
            <a:r>
              <a:rPr lang="en-US" altLang="en-US" sz="2000" smtClean="0"/>
              <a:t>Growth</a:t>
            </a:r>
          </a:p>
          <a:p>
            <a:pPr lvl="1" eaLnBrk="1" hangingPunct="1"/>
            <a:r>
              <a:rPr lang="en-US" altLang="en-US" sz="2000" smtClean="0"/>
              <a:t>Humanitarian concerns</a:t>
            </a:r>
          </a:p>
          <a:p>
            <a:pPr lvl="1" eaLnBrk="1" hangingPunct="1"/>
            <a:r>
              <a:rPr lang="en-US" altLang="en-US" sz="2000" smtClean="0"/>
              <a:t>Legal requirements</a:t>
            </a:r>
          </a:p>
        </p:txBody>
      </p:sp>
      <p:sp>
        <p:nvSpPr>
          <p:cNvPr id="19460" name="Rectangle 4"/>
          <p:cNvSpPr>
            <a:spLocks noGrp="1" noChangeArrowheads="1"/>
          </p:cNvSpPr>
          <p:nvPr>
            <p:ph type="body" sz="half" idx="2"/>
          </p:nvPr>
        </p:nvSpPr>
        <p:spPr>
          <a:xfrm>
            <a:off x="5219700" y="2362200"/>
            <a:ext cx="3924300" cy="3733800"/>
          </a:xfrm>
        </p:spPr>
        <p:txBody>
          <a:bodyPr/>
          <a:lstStyle/>
          <a:p>
            <a:pPr eaLnBrk="1" hangingPunct="1"/>
            <a:r>
              <a:rPr lang="en-US" altLang="en-US" sz="2400" smtClean="0"/>
              <a:t>Analysis – Significance</a:t>
            </a:r>
          </a:p>
          <a:p>
            <a:pPr lvl="1" eaLnBrk="1" hangingPunct="1"/>
            <a:r>
              <a:rPr lang="en-US" altLang="en-US" sz="2000" smtClean="0"/>
              <a:t>Loss frequency</a:t>
            </a:r>
          </a:p>
          <a:p>
            <a:pPr lvl="1" eaLnBrk="1" hangingPunct="1"/>
            <a:r>
              <a:rPr lang="en-US" altLang="en-US" sz="2000" smtClean="0"/>
              <a:t>Loss severity</a:t>
            </a:r>
          </a:p>
          <a:p>
            <a:pPr eaLnBrk="1" hangingPunct="1"/>
            <a:endParaRPr lang="en-US" altLang="en-US" sz="240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Three Dimensions of a Loss Exposure</a:t>
            </a:r>
          </a:p>
        </p:txBody>
      </p:sp>
      <p:sp>
        <p:nvSpPr>
          <p:cNvPr id="20483" name="Rectangle 3"/>
          <p:cNvSpPr>
            <a:spLocks noGrp="1" noChangeArrowheads="1"/>
          </p:cNvSpPr>
          <p:nvPr>
            <p:ph type="body" idx="1"/>
          </p:nvPr>
        </p:nvSpPr>
        <p:spPr>
          <a:xfrm>
            <a:off x="914400" y="2362200"/>
            <a:ext cx="8077200" cy="4267200"/>
          </a:xfrm>
        </p:spPr>
        <p:txBody>
          <a:bodyPr/>
          <a:lstStyle/>
          <a:p>
            <a:pPr eaLnBrk="1" hangingPunct="1">
              <a:buFontTx/>
              <a:buChar char="•"/>
            </a:pPr>
            <a:r>
              <a:rPr lang="en-US" altLang="en-US" smtClean="0"/>
              <a:t>1. Value exposed to loss </a:t>
            </a:r>
          </a:p>
          <a:p>
            <a:pPr lvl="1" eaLnBrk="1" hangingPunct="1">
              <a:buFontTx/>
              <a:buChar char="•"/>
            </a:pPr>
            <a:r>
              <a:rPr lang="en-US" altLang="en-US" smtClean="0"/>
              <a:t>Property</a:t>
            </a:r>
          </a:p>
          <a:p>
            <a:pPr lvl="2" eaLnBrk="1" hangingPunct="1">
              <a:buFontTx/>
              <a:buChar char="•"/>
            </a:pPr>
            <a:r>
              <a:rPr lang="en-US" altLang="en-US" smtClean="0"/>
              <a:t>Tangible (e.g. building, contents, personal property)</a:t>
            </a:r>
          </a:p>
          <a:p>
            <a:pPr lvl="2" eaLnBrk="1" hangingPunct="1">
              <a:buFontTx/>
              <a:buChar char="•"/>
            </a:pPr>
            <a:r>
              <a:rPr lang="en-US" altLang="en-US" smtClean="0"/>
              <a:t>Intangible (e.g. copyrights, patents) </a:t>
            </a:r>
          </a:p>
          <a:p>
            <a:pPr lvl="1" eaLnBrk="1" hangingPunct="1">
              <a:buFontTx/>
              <a:buChar char="•"/>
            </a:pPr>
            <a:r>
              <a:rPr lang="en-US" altLang="en-US" smtClean="0"/>
              <a:t>Net Income</a:t>
            </a:r>
          </a:p>
          <a:p>
            <a:pPr lvl="2" eaLnBrk="1" hangingPunct="1">
              <a:buFontTx/>
              <a:buChar char="•"/>
            </a:pPr>
            <a:r>
              <a:rPr lang="en-US" altLang="en-US" smtClean="0"/>
              <a:t>Decrease in revenue or increase in expenses</a:t>
            </a:r>
          </a:p>
          <a:p>
            <a:pPr lvl="1" eaLnBrk="1" hangingPunct="1">
              <a:buFontTx/>
              <a:buChar char="•"/>
            </a:pPr>
            <a:r>
              <a:rPr lang="en-US" altLang="en-US" smtClean="0"/>
              <a:t>Liability</a:t>
            </a:r>
          </a:p>
          <a:p>
            <a:pPr lvl="2" eaLnBrk="1" hangingPunct="1">
              <a:buFontTx/>
              <a:buChar char="•"/>
            </a:pPr>
            <a:r>
              <a:rPr lang="en-US" altLang="en-US" smtClean="0"/>
              <a:t>Contractual, tort, statutory law</a:t>
            </a:r>
          </a:p>
          <a:p>
            <a:pPr lvl="1" eaLnBrk="1" hangingPunct="1">
              <a:buFontTx/>
              <a:buChar char="•"/>
            </a:pPr>
            <a:r>
              <a:rPr lang="en-US" altLang="en-US" smtClean="0"/>
              <a:t>Personnel</a:t>
            </a:r>
          </a:p>
          <a:p>
            <a:pPr lvl="2" eaLnBrk="1" hangingPunct="1">
              <a:buFontTx/>
              <a:buChar char="•"/>
            </a:pPr>
            <a:r>
              <a:rPr lang="en-US" altLang="en-US" smtClean="0"/>
              <a:t>Death, disability, retirement, resignation</a:t>
            </a:r>
          </a:p>
          <a:p>
            <a:pPr eaLnBrk="1" hangingPunct="1"/>
            <a:endParaRPr lang="en-US" altLang="en-US"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Three Dimensions of a Loss Exposure</a:t>
            </a:r>
          </a:p>
        </p:txBody>
      </p:sp>
      <p:sp>
        <p:nvSpPr>
          <p:cNvPr id="21507" name="Rectangle 3"/>
          <p:cNvSpPr>
            <a:spLocks noGrp="1" noChangeArrowheads="1"/>
          </p:cNvSpPr>
          <p:nvPr>
            <p:ph type="body" idx="1"/>
          </p:nvPr>
        </p:nvSpPr>
        <p:spPr>
          <a:xfrm>
            <a:off x="914400" y="2362200"/>
            <a:ext cx="8229600" cy="4343400"/>
          </a:xfrm>
        </p:spPr>
        <p:txBody>
          <a:bodyPr/>
          <a:lstStyle/>
          <a:p>
            <a:pPr eaLnBrk="1" hangingPunct="1">
              <a:buFontTx/>
              <a:buChar char="•"/>
            </a:pPr>
            <a:r>
              <a:rPr lang="en-US" altLang="en-US" smtClean="0"/>
              <a:t>2. Peril Causing the Loss </a:t>
            </a:r>
          </a:p>
          <a:p>
            <a:pPr lvl="1" eaLnBrk="1" hangingPunct="1">
              <a:buFontTx/>
              <a:buChar char="•"/>
            </a:pPr>
            <a:r>
              <a:rPr lang="en-US" altLang="en-US" smtClean="0"/>
              <a:t>Natural</a:t>
            </a:r>
          </a:p>
          <a:p>
            <a:pPr lvl="2" eaLnBrk="1" hangingPunct="1">
              <a:buFontTx/>
              <a:buChar char="•"/>
            </a:pPr>
            <a:r>
              <a:rPr lang="en-US" altLang="en-US" smtClean="0"/>
              <a:t>Windstorm, hail, flood, fire </a:t>
            </a:r>
          </a:p>
          <a:p>
            <a:pPr lvl="1" eaLnBrk="1" hangingPunct="1">
              <a:buFontTx/>
              <a:buChar char="•"/>
            </a:pPr>
            <a:r>
              <a:rPr lang="en-US" altLang="en-US" smtClean="0"/>
              <a:t>Human</a:t>
            </a:r>
          </a:p>
          <a:p>
            <a:pPr lvl="2" eaLnBrk="1" hangingPunct="1">
              <a:buFontTx/>
              <a:buChar char="•"/>
            </a:pPr>
            <a:r>
              <a:rPr lang="en-US" altLang="en-US" smtClean="0"/>
              <a:t>Actions or inactions of individuals, e.g. arson, negligence, theft, homicide</a:t>
            </a:r>
          </a:p>
          <a:p>
            <a:pPr eaLnBrk="1" hangingPunct="1">
              <a:buFont typeface="Wingdings" pitchFamily="2" charset="2"/>
              <a:buNone/>
            </a:pPr>
            <a:endParaRPr lang="en-US" altLang="en-US"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Three Dimensions of a Loss Exposure</a:t>
            </a:r>
          </a:p>
        </p:txBody>
      </p:sp>
      <p:sp>
        <p:nvSpPr>
          <p:cNvPr id="22531" name="Rectangle 3"/>
          <p:cNvSpPr>
            <a:spLocks noGrp="1" noChangeArrowheads="1"/>
          </p:cNvSpPr>
          <p:nvPr>
            <p:ph type="body" idx="1"/>
          </p:nvPr>
        </p:nvSpPr>
        <p:spPr/>
        <p:txBody>
          <a:bodyPr/>
          <a:lstStyle/>
          <a:p>
            <a:pPr eaLnBrk="1" hangingPunct="1">
              <a:buFontTx/>
              <a:buChar char="•"/>
            </a:pPr>
            <a:r>
              <a:rPr lang="en-US" altLang="en-US" smtClean="0"/>
              <a:t>3. Financial Consequences of Loss</a:t>
            </a:r>
          </a:p>
          <a:p>
            <a:pPr lvl="1" eaLnBrk="1" hangingPunct="1">
              <a:buFontTx/>
              <a:buChar char="•"/>
            </a:pPr>
            <a:r>
              <a:rPr lang="en-US" altLang="en-US" smtClean="0"/>
              <a:t>Frequency and severity of occurrence</a:t>
            </a:r>
          </a:p>
          <a:p>
            <a:pPr lvl="1" eaLnBrk="1" hangingPunct="1">
              <a:buFontTx/>
              <a:buChar char="•"/>
            </a:pPr>
            <a:r>
              <a:rPr lang="en-US" altLang="en-US" smtClean="0"/>
              <a:t>Typically, the more severe, the less frequent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2. Risk Management Alternatives</a:t>
            </a:r>
          </a:p>
        </p:txBody>
      </p:sp>
      <p:sp>
        <p:nvSpPr>
          <p:cNvPr id="23555" name="Rectangle 3"/>
          <p:cNvSpPr>
            <a:spLocks noGrp="1" noChangeArrowheads="1"/>
          </p:cNvSpPr>
          <p:nvPr>
            <p:ph type="body" sz="half" idx="1"/>
          </p:nvPr>
        </p:nvSpPr>
        <p:spPr>
          <a:xfrm>
            <a:off x="914400" y="2362200"/>
            <a:ext cx="4114800" cy="3733800"/>
          </a:xfrm>
        </p:spPr>
        <p:txBody>
          <a:bodyPr/>
          <a:lstStyle/>
          <a:p>
            <a:pPr eaLnBrk="1" hangingPunct="1">
              <a:lnSpc>
                <a:spcPct val="90000"/>
              </a:lnSpc>
            </a:pPr>
            <a:r>
              <a:rPr lang="en-US" altLang="en-US" sz="2400" smtClean="0"/>
              <a:t>Risk Control</a:t>
            </a:r>
          </a:p>
          <a:p>
            <a:pPr lvl="1" eaLnBrk="1" hangingPunct="1">
              <a:lnSpc>
                <a:spcPct val="90000"/>
              </a:lnSpc>
            </a:pPr>
            <a:r>
              <a:rPr lang="en-US" altLang="en-US" sz="2000" smtClean="0"/>
              <a:t>Exposure avoidance</a:t>
            </a:r>
          </a:p>
          <a:p>
            <a:pPr lvl="1" eaLnBrk="1" hangingPunct="1">
              <a:lnSpc>
                <a:spcPct val="90000"/>
              </a:lnSpc>
            </a:pPr>
            <a:r>
              <a:rPr lang="en-US" altLang="en-US" sz="2000" smtClean="0"/>
              <a:t>Loss prevention</a:t>
            </a:r>
          </a:p>
          <a:p>
            <a:pPr lvl="1" eaLnBrk="1" hangingPunct="1">
              <a:lnSpc>
                <a:spcPct val="90000"/>
              </a:lnSpc>
            </a:pPr>
            <a:r>
              <a:rPr lang="en-US" altLang="en-US" sz="2000" smtClean="0"/>
              <a:t>Loss reduction</a:t>
            </a:r>
          </a:p>
          <a:p>
            <a:pPr lvl="1" eaLnBrk="1" hangingPunct="1">
              <a:lnSpc>
                <a:spcPct val="90000"/>
              </a:lnSpc>
            </a:pPr>
            <a:r>
              <a:rPr lang="en-US" altLang="en-US" sz="2000" smtClean="0"/>
              <a:t>Segregation of exposures</a:t>
            </a:r>
          </a:p>
          <a:p>
            <a:pPr lvl="1" eaLnBrk="1" hangingPunct="1">
              <a:lnSpc>
                <a:spcPct val="90000"/>
              </a:lnSpc>
            </a:pPr>
            <a:r>
              <a:rPr lang="en-US" altLang="en-US" sz="2000" smtClean="0"/>
              <a:t>Separation/duplication</a:t>
            </a:r>
          </a:p>
          <a:p>
            <a:pPr lvl="1" eaLnBrk="1" hangingPunct="1">
              <a:lnSpc>
                <a:spcPct val="90000"/>
              </a:lnSpc>
            </a:pPr>
            <a:r>
              <a:rPr lang="en-US" altLang="en-US" sz="2000" smtClean="0"/>
              <a:t>Contractual transfer for risk control</a:t>
            </a:r>
          </a:p>
        </p:txBody>
      </p:sp>
      <p:sp>
        <p:nvSpPr>
          <p:cNvPr id="23556" name="Rectangle 4"/>
          <p:cNvSpPr>
            <a:spLocks noGrp="1" noChangeArrowheads="1"/>
          </p:cNvSpPr>
          <p:nvPr>
            <p:ph type="body" sz="half" idx="2"/>
          </p:nvPr>
        </p:nvSpPr>
        <p:spPr>
          <a:xfrm>
            <a:off x="4876800" y="2362200"/>
            <a:ext cx="4114800" cy="4038600"/>
          </a:xfrm>
        </p:spPr>
        <p:txBody>
          <a:bodyPr/>
          <a:lstStyle/>
          <a:p>
            <a:pPr eaLnBrk="1" hangingPunct="1">
              <a:lnSpc>
                <a:spcPct val="90000"/>
              </a:lnSpc>
            </a:pPr>
            <a:r>
              <a:rPr lang="en-US" altLang="en-US" sz="2400" smtClean="0"/>
              <a:t>Risk Financing</a:t>
            </a:r>
          </a:p>
          <a:p>
            <a:pPr lvl="1" eaLnBrk="1" hangingPunct="1">
              <a:lnSpc>
                <a:spcPct val="90000"/>
              </a:lnSpc>
            </a:pPr>
            <a:r>
              <a:rPr lang="en-US" altLang="en-US" sz="2000" smtClean="0"/>
              <a:t>Retention</a:t>
            </a:r>
          </a:p>
          <a:p>
            <a:pPr lvl="2" eaLnBrk="1" hangingPunct="1">
              <a:lnSpc>
                <a:spcPct val="90000"/>
              </a:lnSpc>
            </a:pPr>
            <a:r>
              <a:rPr lang="en-US" altLang="en-US" sz="1800" smtClean="0"/>
              <a:t>Current expensing of losses</a:t>
            </a:r>
          </a:p>
          <a:p>
            <a:pPr lvl="2" eaLnBrk="1" hangingPunct="1">
              <a:lnSpc>
                <a:spcPct val="90000"/>
              </a:lnSpc>
            </a:pPr>
            <a:r>
              <a:rPr lang="en-US" altLang="en-US" sz="1800" smtClean="0"/>
              <a:t>Unfunded reserve</a:t>
            </a:r>
          </a:p>
          <a:p>
            <a:pPr lvl="2" eaLnBrk="1" hangingPunct="1">
              <a:lnSpc>
                <a:spcPct val="90000"/>
              </a:lnSpc>
            </a:pPr>
            <a:r>
              <a:rPr lang="en-US" altLang="en-US" sz="1800" smtClean="0"/>
              <a:t>Funded reserve</a:t>
            </a:r>
          </a:p>
          <a:p>
            <a:pPr lvl="2" eaLnBrk="1" hangingPunct="1">
              <a:lnSpc>
                <a:spcPct val="90000"/>
              </a:lnSpc>
            </a:pPr>
            <a:r>
              <a:rPr lang="en-US" altLang="en-US" sz="1800" smtClean="0"/>
              <a:t>Borrowing </a:t>
            </a:r>
          </a:p>
          <a:p>
            <a:pPr lvl="2" eaLnBrk="1" hangingPunct="1">
              <a:lnSpc>
                <a:spcPct val="90000"/>
              </a:lnSpc>
            </a:pPr>
            <a:r>
              <a:rPr lang="en-US" altLang="en-US" sz="1800" smtClean="0"/>
              <a:t>Captive insurer</a:t>
            </a:r>
          </a:p>
          <a:p>
            <a:pPr lvl="1" eaLnBrk="1" hangingPunct="1">
              <a:lnSpc>
                <a:spcPct val="90000"/>
              </a:lnSpc>
            </a:pPr>
            <a:r>
              <a:rPr lang="en-US" altLang="en-US" sz="2000" smtClean="0"/>
              <a:t>Transfer</a:t>
            </a:r>
          </a:p>
          <a:p>
            <a:pPr lvl="2" eaLnBrk="1" hangingPunct="1">
              <a:lnSpc>
                <a:spcPct val="90000"/>
              </a:lnSpc>
            </a:pPr>
            <a:r>
              <a:rPr lang="en-US" altLang="en-US" sz="1800" smtClean="0"/>
              <a:t>Commercial insurance</a:t>
            </a:r>
          </a:p>
          <a:p>
            <a:pPr lvl="2" eaLnBrk="1" hangingPunct="1">
              <a:lnSpc>
                <a:spcPct val="90000"/>
              </a:lnSpc>
            </a:pPr>
            <a:r>
              <a:rPr lang="en-US" altLang="en-US" sz="1800" smtClean="0"/>
              <a:t>Contractual transfer for risk financing</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pPr eaLnBrk="1" hangingPunct="1"/>
            <a:r>
              <a:rPr lang="en-US" altLang="en-US" smtClean="0"/>
              <a:t>A Changing Environment</a:t>
            </a:r>
          </a:p>
        </p:txBody>
      </p:sp>
      <p:sp>
        <p:nvSpPr>
          <p:cNvPr id="6147" name="Rectangle 1027"/>
          <p:cNvSpPr>
            <a:spLocks noGrp="1" noChangeArrowheads="1"/>
          </p:cNvSpPr>
          <p:nvPr>
            <p:ph type="body" idx="1"/>
          </p:nvPr>
        </p:nvSpPr>
        <p:spPr>
          <a:xfrm>
            <a:off x="914400" y="2362200"/>
            <a:ext cx="8001000" cy="4191000"/>
          </a:xfrm>
        </p:spPr>
        <p:txBody>
          <a:bodyPr/>
          <a:lstStyle/>
          <a:p>
            <a:pPr eaLnBrk="1" hangingPunct="1"/>
            <a:r>
              <a:rPr lang="en-US" altLang="en-US" dirty="0" smtClean="0"/>
              <a:t>Previously </a:t>
            </a:r>
            <a:r>
              <a:rPr lang="en-US" altLang="en-US" dirty="0" err="1" smtClean="0"/>
              <a:t>disjunct</a:t>
            </a:r>
            <a:r>
              <a:rPr lang="en-US" altLang="en-US" dirty="0" smtClean="0"/>
              <a:t> health and safety functions drawn into single, comprehensive Environmental Health &amp; Safety (EH&amp;S) programs</a:t>
            </a:r>
          </a:p>
          <a:p>
            <a:pPr eaLnBrk="1" hangingPunct="1"/>
            <a:r>
              <a:rPr lang="en-US" altLang="en-US" dirty="0" smtClean="0"/>
              <a:t>Now, EH&amp;S functions are being drawn into “Risk Management” programs, organizationally aligned with institutional loss control and insurance activities</a:t>
            </a:r>
          </a:p>
          <a:p>
            <a:pPr eaLnBrk="1" hangingPunct="1"/>
            <a:r>
              <a:rPr lang="en-US" altLang="en-US" dirty="0" smtClean="0"/>
              <a:t>Is this trend good or bad?</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Example: Need a Car? </a:t>
            </a:r>
            <a:br>
              <a:rPr lang="en-US" altLang="en-US" smtClean="0"/>
            </a:br>
            <a:r>
              <a:rPr lang="en-US" altLang="en-US" smtClean="0"/>
              <a:t>Risk Control Options</a:t>
            </a:r>
          </a:p>
        </p:txBody>
      </p:sp>
      <p:sp>
        <p:nvSpPr>
          <p:cNvPr id="24579" name="Rectangle 3"/>
          <p:cNvSpPr>
            <a:spLocks noGrp="1" noChangeArrowheads="1"/>
          </p:cNvSpPr>
          <p:nvPr>
            <p:ph type="body" idx="1"/>
          </p:nvPr>
        </p:nvSpPr>
        <p:spPr/>
        <p:txBody>
          <a:bodyPr/>
          <a:lstStyle/>
          <a:p>
            <a:pPr eaLnBrk="1" hangingPunct="1">
              <a:lnSpc>
                <a:spcPct val="90000"/>
              </a:lnSpc>
            </a:pPr>
            <a:r>
              <a:rPr lang="en-US" altLang="en-US" sz="2400" smtClean="0"/>
              <a:t>Exposure avoidance (makes loss impossible)</a:t>
            </a:r>
          </a:p>
          <a:p>
            <a:pPr lvl="1" eaLnBrk="1" hangingPunct="1">
              <a:lnSpc>
                <a:spcPct val="90000"/>
              </a:lnSpc>
            </a:pPr>
            <a:r>
              <a:rPr lang="en-US" altLang="en-US" sz="2000" smtClean="0"/>
              <a:t>Don’t buy a car</a:t>
            </a:r>
          </a:p>
          <a:p>
            <a:pPr eaLnBrk="1" hangingPunct="1">
              <a:lnSpc>
                <a:spcPct val="90000"/>
              </a:lnSpc>
            </a:pPr>
            <a:r>
              <a:rPr lang="en-US" altLang="en-US" sz="2400" smtClean="0"/>
              <a:t>Loss prevention (reduces frequency)</a:t>
            </a:r>
          </a:p>
          <a:p>
            <a:pPr lvl="1" eaLnBrk="1" hangingPunct="1">
              <a:lnSpc>
                <a:spcPct val="90000"/>
              </a:lnSpc>
            </a:pPr>
            <a:r>
              <a:rPr lang="en-US" altLang="en-US" sz="2000" smtClean="0"/>
              <a:t>Don’t drive at all, not much, or very, very carefully</a:t>
            </a:r>
          </a:p>
          <a:p>
            <a:pPr eaLnBrk="1" hangingPunct="1">
              <a:lnSpc>
                <a:spcPct val="90000"/>
              </a:lnSpc>
            </a:pPr>
            <a:r>
              <a:rPr lang="en-US" altLang="en-US" sz="2400" smtClean="0"/>
              <a:t>Loss reduction (makes losses smaller)</a:t>
            </a:r>
          </a:p>
          <a:p>
            <a:pPr lvl="1" eaLnBrk="1" hangingPunct="1">
              <a:lnSpc>
                <a:spcPct val="90000"/>
              </a:lnSpc>
            </a:pPr>
            <a:r>
              <a:rPr lang="en-US" altLang="en-US" sz="2000" smtClean="0"/>
              <a:t>Get a less expensive car</a:t>
            </a:r>
          </a:p>
          <a:p>
            <a:pPr eaLnBrk="1" hangingPunct="1">
              <a:lnSpc>
                <a:spcPct val="90000"/>
              </a:lnSpc>
            </a:pPr>
            <a:r>
              <a:rPr lang="en-US" altLang="en-US" sz="2400" smtClean="0"/>
              <a:t>Separation/duplication</a:t>
            </a:r>
          </a:p>
          <a:p>
            <a:pPr lvl="1" eaLnBrk="1" hangingPunct="1">
              <a:lnSpc>
                <a:spcPct val="90000"/>
              </a:lnSpc>
            </a:pPr>
            <a:r>
              <a:rPr lang="en-US" altLang="en-US" sz="2000" smtClean="0"/>
              <a:t>Own two or more cars, park in different locations</a:t>
            </a:r>
          </a:p>
          <a:p>
            <a:pPr eaLnBrk="1" hangingPunct="1">
              <a:lnSpc>
                <a:spcPct val="90000"/>
              </a:lnSpc>
            </a:pPr>
            <a:r>
              <a:rPr lang="en-US" altLang="en-US" sz="2400" smtClean="0"/>
              <a:t>Contractual transfer</a:t>
            </a:r>
          </a:p>
          <a:p>
            <a:pPr lvl="1" eaLnBrk="1" hangingPunct="1">
              <a:lnSpc>
                <a:spcPct val="90000"/>
              </a:lnSpc>
            </a:pPr>
            <a:r>
              <a:rPr lang="en-US" altLang="en-US" sz="2000" smtClean="0"/>
              <a:t>Lease a car</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Example: Need a Car? </a:t>
            </a:r>
            <a:br>
              <a:rPr lang="en-US" altLang="en-US" smtClean="0"/>
            </a:br>
            <a:r>
              <a:rPr lang="en-US" altLang="en-US" smtClean="0"/>
              <a:t>Risk Financing Options</a:t>
            </a:r>
          </a:p>
        </p:txBody>
      </p:sp>
      <p:sp>
        <p:nvSpPr>
          <p:cNvPr id="25603" name="Rectangle 3"/>
          <p:cNvSpPr>
            <a:spLocks noGrp="1" noChangeArrowheads="1"/>
          </p:cNvSpPr>
          <p:nvPr>
            <p:ph type="body" idx="1"/>
          </p:nvPr>
        </p:nvSpPr>
        <p:spPr/>
        <p:txBody>
          <a:bodyPr/>
          <a:lstStyle/>
          <a:p>
            <a:pPr eaLnBrk="1" hangingPunct="1">
              <a:lnSpc>
                <a:spcPct val="90000"/>
              </a:lnSpc>
            </a:pPr>
            <a:r>
              <a:rPr lang="en-US" altLang="en-US" sz="2400" smtClean="0"/>
              <a:t>Retention through current expensing</a:t>
            </a:r>
          </a:p>
          <a:p>
            <a:pPr lvl="1" eaLnBrk="1" hangingPunct="1">
              <a:lnSpc>
                <a:spcPct val="90000"/>
              </a:lnSpc>
            </a:pPr>
            <a:r>
              <a:rPr lang="en-US" altLang="en-US" sz="2000" smtClean="0"/>
              <a:t>Pay for damage from income</a:t>
            </a:r>
          </a:p>
          <a:p>
            <a:pPr eaLnBrk="1" hangingPunct="1">
              <a:lnSpc>
                <a:spcPct val="90000"/>
              </a:lnSpc>
            </a:pPr>
            <a:r>
              <a:rPr lang="en-US" altLang="en-US" sz="2400" smtClean="0"/>
              <a:t>Retention through unfunded reserves</a:t>
            </a:r>
          </a:p>
          <a:p>
            <a:pPr lvl="1" eaLnBrk="1" hangingPunct="1">
              <a:lnSpc>
                <a:spcPct val="90000"/>
              </a:lnSpc>
            </a:pPr>
            <a:r>
              <a:rPr lang="en-US" altLang="en-US" sz="2000" smtClean="0"/>
              <a:t>Recognize need to pay for damage if it occurs</a:t>
            </a:r>
          </a:p>
          <a:p>
            <a:pPr eaLnBrk="1" hangingPunct="1">
              <a:lnSpc>
                <a:spcPct val="90000"/>
              </a:lnSpc>
            </a:pPr>
            <a:r>
              <a:rPr lang="en-US" altLang="en-US" sz="2400" smtClean="0"/>
              <a:t>Retention through funded reserves</a:t>
            </a:r>
          </a:p>
          <a:p>
            <a:pPr lvl="1" eaLnBrk="1" hangingPunct="1">
              <a:lnSpc>
                <a:spcPct val="90000"/>
              </a:lnSpc>
            </a:pPr>
            <a:r>
              <a:rPr lang="en-US" altLang="en-US" sz="2000" smtClean="0"/>
              <a:t>Set aside funds to pay for damage</a:t>
            </a:r>
          </a:p>
          <a:p>
            <a:pPr eaLnBrk="1" hangingPunct="1">
              <a:lnSpc>
                <a:spcPct val="90000"/>
              </a:lnSpc>
            </a:pPr>
            <a:r>
              <a:rPr lang="en-US" altLang="en-US" sz="2400" smtClean="0"/>
              <a:t>Retention through borrowing</a:t>
            </a:r>
          </a:p>
          <a:p>
            <a:pPr lvl="1" eaLnBrk="1" hangingPunct="1">
              <a:lnSpc>
                <a:spcPct val="90000"/>
              </a:lnSpc>
            </a:pPr>
            <a:r>
              <a:rPr lang="en-US" altLang="en-US" sz="2000" smtClean="0"/>
              <a:t>Use loan or credit card to pay for damage repair</a:t>
            </a:r>
          </a:p>
          <a:p>
            <a:pPr eaLnBrk="1" hangingPunct="1">
              <a:lnSpc>
                <a:spcPct val="90000"/>
              </a:lnSpc>
            </a:pPr>
            <a:r>
              <a:rPr lang="en-US" altLang="en-US" sz="2400" smtClean="0"/>
              <a:t>Retention through a captive insurer</a:t>
            </a:r>
          </a:p>
          <a:p>
            <a:pPr lvl="1" eaLnBrk="1" hangingPunct="1">
              <a:lnSpc>
                <a:spcPct val="90000"/>
              </a:lnSpc>
            </a:pPr>
            <a:r>
              <a:rPr lang="en-US" altLang="en-US" sz="2000" smtClean="0"/>
              <a:t>Form or join a captive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Example: Need a Car? </a:t>
            </a:r>
            <a:br>
              <a:rPr lang="en-US" altLang="en-US" smtClean="0"/>
            </a:br>
            <a:r>
              <a:rPr lang="en-US" altLang="en-US" smtClean="0"/>
              <a:t>Risk Financing Options (con’t)</a:t>
            </a:r>
          </a:p>
        </p:txBody>
      </p:sp>
      <p:sp>
        <p:nvSpPr>
          <p:cNvPr id="26627" name="Rectangle 3"/>
          <p:cNvSpPr>
            <a:spLocks noGrp="1" noChangeArrowheads="1"/>
          </p:cNvSpPr>
          <p:nvPr>
            <p:ph type="body" idx="1"/>
          </p:nvPr>
        </p:nvSpPr>
        <p:spPr/>
        <p:txBody>
          <a:bodyPr/>
          <a:lstStyle/>
          <a:p>
            <a:pPr eaLnBrk="1" hangingPunct="1"/>
            <a:r>
              <a:rPr lang="en-US" altLang="en-US" smtClean="0"/>
              <a:t>Contractual transfer for risk financing</a:t>
            </a:r>
          </a:p>
          <a:p>
            <a:pPr lvl="1" eaLnBrk="1" hangingPunct="1"/>
            <a:r>
              <a:rPr lang="en-US" altLang="en-US" smtClean="0"/>
              <a:t>Find a non-insurance indemnitor to pay for damages</a:t>
            </a:r>
          </a:p>
          <a:p>
            <a:pPr eaLnBrk="1" hangingPunct="1"/>
            <a:r>
              <a:rPr lang="en-US" altLang="en-US" smtClean="0"/>
              <a:t>Commercial insurance</a:t>
            </a:r>
          </a:p>
          <a:p>
            <a:pPr lvl="1" eaLnBrk="1" hangingPunct="1"/>
            <a:r>
              <a:rPr lang="en-US" altLang="en-US" smtClean="0"/>
              <a:t>Purchase auto collision insurance</a:t>
            </a:r>
          </a:p>
          <a:p>
            <a:pPr eaLnBrk="1" hangingPunct="1"/>
            <a:r>
              <a:rPr lang="en-US" altLang="en-US" smtClean="0"/>
              <a:t>Hedging</a:t>
            </a:r>
          </a:p>
          <a:p>
            <a:pPr lvl="1" eaLnBrk="1" hangingPunct="1"/>
            <a:r>
              <a:rPr lang="en-US" altLang="en-US" smtClean="0"/>
              <a:t>(Not applicable to accidental losses)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General Types of Insurance</a:t>
            </a:r>
          </a:p>
        </p:txBody>
      </p:sp>
      <p:sp>
        <p:nvSpPr>
          <p:cNvPr id="27651" name="Rectangle 3"/>
          <p:cNvSpPr>
            <a:spLocks noGrp="1" noChangeArrowheads="1"/>
          </p:cNvSpPr>
          <p:nvPr>
            <p:ph type="body" idx="1"/>
          </p:nvPr>
        </p:nvSpPr>
        <p:spPr>
          <a:xfrm>
            <a:off x="914400" y="2362200"/>
            <a:ext cx="8001000" cy="4495800"/>
          </a:xfrm>
        </p:spPr>
        <p:txBody>
          <a:bodyPr/>
          <a:lstStyle/>
          <a:p>
            <a:pPr eaLnBrk="1" hangingPunct="1">
              <a:lnSpc>
                <a:spcPct val="90000"/>
              </a:lnSpc>
            </a:pPr>
            <a:r>
              <a:rPr lang="en-US" altLang="en-US" smtClean="0"/>
              <a:t>Social </a:t>
            </a:r>
          </a:p>
          <a:p>
            <a:pPr lvl="1" eaLnBrk="1" hangingPunct="1">
              <a:lnSpc>
                <a:spcPct val="90000"/>
              </a:lnSpc>
            </a:pPr>
            <a:r>
              <a:rPr lang="en-US" altLang="en-US" smtClean="0"/>
              <a:t>Medicare / Medicaid</a:t>
            </a:r>
          </a:p>
          <a:p>
            <a:pPr lvl="1" eaLnBrk="1" hangingPunct="1">
              <a:lnSpc>
                <a:spcPct val="90000"/>
              </a:lnSpc>
            </a:pPr>
            <a:r>
              <a:rPr lang="en-US" altLang="en-US" smtClean="0"/>
              <a:t>Workers’ compensation</a:t>
            </a:r>
          </a:p>
          <a:p>
            <a:pPr lvl="1" eaLnBrk="1" hangingPunct="1">
              <a:lnSpc>
                <a:spcPct val="90000"/>
              </a:lnSpc>
            </a:pPr>
            <a:r>
              <a:rPr lang="en-US" altLang="en-US" smtClean="0"/>
              <a:t>Unemployment</a:t>
            </a:r>
          </a:p>
          <a:p>
            <a:pPr eaLnBrk="1" hangingPunct="1">
              <a:lnSpc>
                <a:spcPct val="90000"/>
              </a:lnSpc>
            </a:pPr>
            <a:r>
              <a:rPr lang="en-US" altLang="en-US" smtClean="0"/>
              <a:t>Private</a:t>
            </a:r>
          </a:p>
          <a:p>
            <a:pPr lvl="1" eaLnBrk="1" hangingPunct="1">
              <a:lnSpc>
                <a:spcPct val="90000"/>
              </a:lnSpc>
            </a:pPr>
            <a:r>
              <a:rPr lang="en-US" altLang="en-US" smtClean="0"/>
              <a:t>Fire</a:t>
            </a:r>
          </a:p>
          <a:p>
            <a:pPr lvl="1" eaLnBrk="1" hangingPunct="1">
              <a:lnSpc>
                <a:spcPct val="90000"/>
              </a:lnSpc>
            </a:pPr>
            <a:r>
              <a:rPr lang="en-US" altLang="en-US" smtClean="0"/>
              <a:t>Marine</a:t>
            </a:r>
          </a:p>
          <a:p>
            <a:pPr lvl="1" eaLnBrk="1" hangingPunct="1">
              <a:lnSpc>
                <a:spcPct val="90000"/>
              </a:lnSpc>
            </a:pPr>
            <a:r>
              <a:rPr lang="en-US" altLang="en-US" smtClean="0"/>
              <a:t>Casualty</a:t>
            </a:r>
          </a:p>
          <a:p>
            <a:pPr lvl="1" eaLnBrk="1" hangingPunct="1">
              <a:lnSpc>
                <a:spcPct val="90000"/>
              </a:lnSpc>
            </a:pPr>
            <a:r>
              <a:rPr lang="en-US" altLang="en-US" smtClean="0"/>
              <a:t>Surety</a:t>
            </a:r>
          </a:p>
          <a:p>
            <a:pPr lvl="1" eaLnBrk="1" hangingPunct="1">
              <a:lnSpc>
                <a:spcPct val="90000"/>
              </a:lnSpc>
            </a:pPr>
            <a:r>
              <a:rPr lang="en-US" altLang="en-US" smtClean="0"/>
              <a:t>Life</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General Types of Private Insurance </a:t>
            </a:r>
          </a:p>
        </p:txBody>
      </p:sp>
      <p:sp>
        <p:nvSpPr>
          <p:cNvPr id="28675" name="Rectangle 3"/>
          <p:cNvSpPr>
            <a:spLocks noGrp="1" noChangeArrowheads="1"/>
          </p:cNvSpPr>
          <p:nvPr>
            <p:ph type="body" idx="1"/>
          </p:nvPr>
        </p:nvSpPr>
        <p:spPr>
          <a:xfrm>
            <a:off x="914400" y="2362200"/>
            <a:ext cx="8001000" cy="4038600"/>
          </a:xfrm>
        </p:spPr>
        <p:txBody>
          <a:bodyPr/>
          <a:lstStyle/>
          <a:p>
            <a:pPr eaLnBrk="1" hangingPunct="1"/>
            <a:r>
              <a:rPr lang="en-US" altLang="en-US" smtClean="0"/>
              <a:t>Property</a:t>
            </a:r>
          </a:p>
          <a:p>
            <a:pPr lvl="1" eaLnBrk="1" hangingPunct="1"/>
            <a:r>
              <a:rPr lang="en-US" altLang="en-US" smtClean="0"/>
              <a:t>Structure</a:t>
            </a:r>
          </a:p>
          <a:p>
            <a:pPr lvl="1" eaLnBrk="1" hangingPunct="1"/>
            <a:r>
              <a:rPr lang="en-US" altLang="en-US" smtClean="0"/>
              <a:t>Contents</a:t>
            </a:r>
          </a:p>
          <a:p>
            <a:pPr lvl="1" eaLnBrk="1" hangingPunct="1"/>
            <a:r>
              <a:rPr lang="en-US" altLang="en-US" smtClean="0"/>
              <a:t>Equipment</a:t>
            </a:r>
          </a:p>
          <a:p>
            <a:pPr eaLnBrk="1" hangingPunct="1"/>
            <a:r>
              <a:rPr lang="en-US" altLang="en-US" smtClean="0"/>
              <a:t>Liability</a:t>
            </a:r>
          </a:p>
          <a:p>
            <a:pPr lvl="1" eaLnBrk="1" hangingPunct="1"/>
            <a:r>
              <a:rPr lang="en-US" altLang="en-US" smtClean="0"/>
              <a:t>Auto</a:t>
            </a:r>
          </a:p>
          <a:p>
            <a:pPr lvl="1" eaLnBrk="1" hangingPunct="1"/>
            <a:r>
              <a:rPr lang="en-US" altLang="en-US" smtClean="0"/>
              <a:t>Product</a:t>
            </a:r>
          </a:p>
          <a:p>
            <a:pPr lvl="1" eaLnBrk="1" hangingPunct="1"/>
            <a:r>
              <a:rPr lang="en-US" altLang="en-US" smtClean="0"/>
              <a:t>Employee risks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Risk Transfer Financing:</a:t>
            </a:r>
            <a:br>
              <a:rPr lang="en-US" altLang="en-US" smtClean="0"/>
            </a:br>
            <a:r>
              <a:rPr lang="en-US" altLang="en-US" smtClean="0"/>
              <a:t>Types of Insurance and Coverages</a:t>
            </a:r>
          </a:p>
        </p:txBody>
      </p:sp>
      <p:sp>
        <p:nvSpPr>
          <p:cNvPr id="29699" name="Rectangle 3"/>
          <p:cNvSpPr>
            <a:spLocks noGrp="1" noChangeArrowheads="1"/>
          </p:cNvSpPr>
          <p:nvPr>
            <p:ph type="body" sz="half" idx="1"/>
          </p:nvPr>
        </p:nvSpPr>
        <p:spPr>
          <a:xfrm>
            <a:off x="914400" y="2362200"/>
            <a:ext cx="3810000" cy="3962400"/>
          </a:xfrm>
        </p:spPr>
        <p:txBody>
          <a:bodyPr/>
          <a:lstStyle/>
          <a:p>
            <a:pPr eaLnBrk="1" hangingPunct="1">
              <a:lnSpc>
                <a:spcPct val="90000"/>
              </a:lnSpc>
            </a:pPr>
            <a:r>
              <a:rPr lang="en-US" altLang="en-US" sz="2400" b="1" smtClean="0"/>
              <a:t>Commercial property</a:t>
            </a:r>
          </a:p>
          <a:p>
            <a:pPr lvl="1" eaLnBrk="1" hangingPunct="1">
              <a:lnSpc>
                <a:spcPct val="90000"/>
              </a:lnSpc>
              <a:buFontTx/>
              <a:buNone/>
            </a:pPr>
            <a:endParaRPr lang="en-US" altLang="en-US" smtClean="0"/>
          </a:p>
          <a:p>
            <a:pPr eaLnBrk="1" hangingPunct="1">
              <a:lnSpc>
                <a:spcPct val="90000"/>
              </a:lnSpc>
            </a:pPr>
            <a:r>
              <a:rPr lang="en-US" altLang="en-US" sz="2400" b="1" smtClean="0"/>
              <a:t>Boiler and machinery</a:t>
            </a:r>
          </a:p>
          <a:p>
            <a:pPr lvl="1" eaLnBrk="1" hangingPunct="1">
              <a:lnSpc>
                <a:spcPct val="90000"/>
              </a:lnSpc>
              <a:buFontTx/>
              <a:buNone/>
            </a:pPr>
            <a:endParaRPr lang="en-US" altLang="en-US" smtClean="0"/>
          </a:p>
          <a:p>
            <a:pPr eaLnBrk="1" hangingPunct="1">
              <a:lnSpc>
                <a:spcPct val="90000"/>
              </a:lnSpc>
            </a:pPr>
            <a:r>
              <a:rPr lang="en-US" altLang="en-US" sz="2400" b="1" smtClean="0"/>
              <a:t>Commercial crime insurance</a:t>
            </a:r>
          </a:p>
          <a:p>
            <a:pPr lvl="1" eaLnBrk="1" hangingPunct="1">
              <a:lnSpc>
                <a:spcPct val="90000"/>
              </a:lnSpc>
              <a:buFontTx/>
              <a:buNone/>
            </a:pPr>
            <a:endParaRPr lang="en-US" altLang="en-US" smtClean="0"/>
          </a:p>
          <a:p>
            <a:pPr eaLnBrk="1" hangingPunct="1">
              <a:lnSpc>
                <a:spcPct val="90000"/>
              </a:lnSpc>
            </a:pPr>
            <a:r>
              <a:rPr lang="en-US" altLang="en-US" sz="2400" b="1" smtClean="0"/>
              <a:t>General liability</a:t>
            </a:r>
          </a:p>
          <a:p>
            <a:pPr eaLnBrk="1" hangingPunct="1">
              <a:lnSpc>
                <a:spcPct val="90000"/>
              </a:lnSpc>
            </a:pPr>
            <a:endParaRPr lang="en-US" altLang="en-US" sz="2400" b="1" smtClean="0"/>
          </a:p>
          <a:p>
            <a:pPr eaLnBrk="1" hangingPunct="1">
              <a:lnSpc>
                <a:spcPct val="90000"/>
              </a:lnSpc>
            </a:pPr>
            <a:r>
              <a:rPr lang="en-US" altLang="en-US" sz="2400" b="1" smtClean="0"/>
              <a:t>Inland Marine</a:t>
            </a:r>
            <a:endParaRPr lang="en-US" altLang="en-US" sz="1800" smtClean="0"/>
          </a:p>
        </p:txBody>
      </p:sp>
      <p:sp>
        <p:nvSpPr>
          <p:cNvPr id="29700" name="Rectangle 4"/>
          <p:cNvSpPr>
            <a:spLocks noGrp="1" noChangeArrowheads="1"/>
          </p:cNvSpPr>
          <p:nvPr>
            <p:ph type="body" sz="half" idx="2"/>
          </p:nvPr>
        </p:nvSpPr>
        <p:spPr>
          <a:xfrm>
            <a:off x="4724400" y="2362200"/>
            <a:ext cx="4419600" cy="3810000"/>
          </a:xfrm>
        </p:spPr>
        <p:txBody>
          <a:bodyPr/>
          <a:lstStyle/>
          <a:p>
            <a:pPr eaLnBrk="1" hangingPunct="1">
              <a:lnSpc>
                <a:spcPct val="90000"/>
              </a:lnSpc>
            </a:pPr>
            <a:r>
              <a:rPr lang="en-US" altLang="en-US" sz="2400" b="1" smtClean="0"/>
              <a:t>Business auto</a:t>
            </a:r>
          </a:p>
          <a:p>
            <a:pPr lvl="1" eaLnBrk="1" hangingPunct="1">
              <a:lnSpc>
                <a:spcPct val="90000"/>
              </a:lnSpc>
              <a:buFontTx/>
              <a:buNone/>
            </a:pPr>
            <a:endParaRPr lang="en-US" altLang="en-US" smtClean="0"/>
          </a:p>
          <a:p>
            <a:pPr eaLnBrk="1" hangingPunct="1">
              <a:lnSpc>
                <a:spcPct val="90000"/>
              </a:lnSpc>
            </a:pPr>
            <a:r>
              <a:rPr lang="en-US" altLang="en-US" sz="2400" b="1" smtClean="0"/>
              <a:t>Workers’ compensation &amp; employers liability</a:t>
            </a:r>
          </a:p>
          <a:p>
            <a:pPr lvl="1" eaLnBrk="1" hangingPunct="1">
              <a:lnSpc>
                <a:spcPct val="90000"/>
              </a:lnSpc>
              <a:buFontTx/>
              <a:buNone/>
            </a:pPr>
            <a:endParaRPr lang="en-US" altLang="en-US" smtClean="0"/>
          </a:p>
          <a:p>
            <a:pPr eaLnBrk="1" hangingPunct="1">
              <a:lnSpc>
                <a:spcPct val="90000"/>
              </a:lnSpc>
            </a:pPr>
            <a:r>
              <a:rPr lang="en-US" altLang="en-US" sz="2400" b="1" smtClean="0"/>
              <a:t>Directors and officers liability</a:t>
            </a:r>
          </a:p>
          <a:p>
            <a:pPr eaLnBrk="1" hangingPunct="1">
              <a:lnSpc>
                <a:spcPct val="90000"/>
              </a:lnSpc>
            </a:pPr>
            <a:endParaRPr lang="en-US" altLang="en-US" sz="2400" b="1" smtClean="0"/>
          </a:p>
          <a:p>
            <a:pPr eaLnBrk="1" hangingPunct="1">
              <a:lnSpc>
                <a:spcPct val="90000"/>
              </a:lnSpc>
            </a:pPr>
            <a:r>
              <a:rPr lang="en-US" altLang="en-US" sz="2400" b="1" smtClean="0"/>
              <a:t>Employment practices liability</a:t>
            </a:r>
            <a:endParaRPr lang="en-US" altLang="en-US" sz="240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z="3200" smtClean="0"/>
              <a:t>Reviewing a Policy: </a:t>
            </a:r>
            <a:br>
              <a:rPr lang="en-US" altLang="en-US" sz="3200" smtClean="0"/>
            </a:br>
            <a:r>
              <a:rPr lang="en-US" altLang="en-US" sz="3200" smtClean="0"/>
              <a:t>Important (and Insightful) Questions</a:t>
            </a:r>
          </a:p>
        </p:txBody>
      </p:sp>
      <p:sp>
        <p:nvSpPr>
          <p:cNvPr id="30723" name="Rectangle 3"/>
          <p:cNvSpPr>
            <a:spLocks noGrp="1" noChangeArrowheads="1"/>
          </p:cNvSpPr>
          <p:nvPr>
            <p:ph type="body" idx="1"/>
          </p:nvPr>
        </p:nvSpPr>
        <p:spPr>
          <a:xfrm>
            <a:off x="914400" y="2362200"/>
            <a:ext cx="8001000" cy="4267200"/>
          </a:xfrm>
        </p:spPr>
        <p:txBody>
          <a:bodyPr/>
          <a:lstStyle/>
          <a:p>
            <a:pPr eaLnBrk="1" hangingPunct="1"/>
            <a:r>
              <a:rPr lang="en-US" altLang="en-US" smtClean="0"/>
              <a:t>What losses are covered?</a:t>
            </a:r>
          </a:p>
          <a:p>
            <a:pPr eaLnBrk="1" hangingPunct="1"/>
            <a:r>
              <a:rPr lang="en-US" altLang="en-US" smtClean="0"/>
              <a:t>What property / locations are covered?</a:t>
            </a:r>
          </a:p>
          <a:p>
            <a:pPr eaLnBrk="1" hangingPunct="1"/>
            <a:r>
              <a:rPr lang="en-US" altLang="en-US" smtClean="0"/>
              <a:t>What people are covered?</a:t>
            </a:r>
          </a:p>
          <a:p>
            <a:pPr eaLnBrk="1" hangingPunct="1"/>
            <a:r>
              <a:rPr lang="en-US" altLang="en-US" smtClean="0"/>
              <a:t>What perils are covered / what hazards are excluded?</a:t>
            </a:r>
          </a:p>
          <a:p>
            <a:pPr eaLnBrk="1" hangingPunct="1"/>
            <a:r>
              <a:rPr lang="en-US" altLang="en-US" smtClean="0"/>
              <a:t>What time period is covered?</a:t>
            </a:r>
          </a:p>
          <a:p>
            <a:pPr eaLnBrk="1" hangingPunct="1"/>
            <a:r>
              <a:rPr lang="en-US" altLang="en-US" smtClean="0"/>
              <a:t>What conditions suspend coverage?</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6" name="Object 2"/>
          <p:cNvGraphicFramePr>
            <a:graphicFrameLocks noChangeAspect="1"/>
          </p:cNvGraphicFramePr>
          <p:nvPr/>
        </p:nvGraphicFramePr>
        <p:xfrm>
          <a:off x="457200" y="344488"/>
          <a:ext cx="8659813" cy="6492875"/>
        </p:xfrm>
        <a:graphic>
          <a:graphicData uri="http://schemas.openxmlformats.org/presentationml/2006/ole">
            <mc:AlternateContent xmlns:mc="http://schemas.openxmlformats.org/markup-compatibility/2006">
              <mc:Choice xmlns:v="urn:schemas-microsoft-com:vml" Requires="v">
                <p:oleObj spid="_x0000_s31748" name="Slide" r:id="rId3" imgW="7356280" imgH="5516723" progId="PowerPoint.Slide.8">
                  <p:embed/>
                </p:oleObj>
              </mc:Choice>
              <mc:Fallback>
                <p:oleObj name="Slide" r:id="rId3" imgW="7356280" imgH="5516723" progId="PowerPoint.Slide.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44488"/>
                        <a:ext cx="8659813" cy="649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t>Cautionary Note: Moral Hazard and Deductibles</a:t>
            </a:r>
          </a:p>
        </p:txBody>
      </p:sp>
      <p:sp>
        <p:nvSpPr>
          <p:cNvPr id="32771" name="Rectangle 3"/>
          <p:cNvSpPr>
            <a:spLocks noGrp="1" noChangeArrowheads="1"/>
          </p:cNvSpPr>
          <p:nvPr>
            <p:ph type="body" idx="1"/>
          </p:nvPr>
        </p:nvSpPr>
        <p:spPr>
          <a:xfrm>
            <a:off x="914400" y="2489200"/>
            <a:ext cx="8001000" cy="4114800"/>
          </a:xfrm>
        </p:spPr>
        <p:txBody>
          <a:bodyPr/>
          <a:lstStyle/>
          <a:p>
            <a:pPr eaLnBrk="1" hangingPunct="1">
              <a:lnSpc>
                <a:spcPct val="90000"/>
              </a:lnSpc>
            </a:pPr>
            <a:r>
              <a:rPr lang="en-US" altLang="en-US" sz="2000" smtClean="0"/>
              <a:t>Moral hazard: when the behavior of the insured party is influenced by the presence of insurance</a:t>
            </a:r>
          </a:p>
          <a:p>
            <a:pPr lvl="1" eaLnBrk="1" hangingPunct="1">
              <a:lnSpc>
                <a:spcPct val="90000"/>
              </a:lnSpc>
            </a:pPr>
            <a:r>
              <a:rPr lang="en-US" altLang="en-US" sz="1800" smtClean="0"/>
              <a:t>Example: availability of flood insurance in high risk flood prone areas could entice people to build there, despite known risks</a:t>
            </a:r>
          </a:p>
          <a:p>
            <a:pPr lvl="1" eaLnBrk="1" hangingPunct="1">
              <a:lnSpc>
                <a:spcPct val="90000"/>
              </a:lnSpc>
            </a:pPr>
            <a:endParaRPr lang="en-US" altLang="en-US" sz="1800" smtClean="0"/>
          </a:p>
          <a:p>
            <a:pPr eaLnBrk="1" hangingPunct="1">
              <a:lnSpc>
                <a:spcPct val="90000"/>
              </a:lnSpc>
            </a:pPr>
            <a:r>
              <a:rPr lang="en-US" altLang="en-US" sz="2000" i="1" smtClean="0"/>
              <a:t>Ex ante</a:t>
            </a:r>
            <a:r>
              <a:rPr lang="en-US" altLang="en-US" sz="2000" smtClean="0"/>
              <a:t> moral hazard – once insured, party behaves in a more risky manner</a:t>
            </a:r>
          </a:p>
          <a:p>
            <a:pPr lvl="1" eaLnBrk="1" hangingPunct="1">
              <a:lnSpc>
                <a:spcPct val="90000"/>
              </a:lnSpc>
            </a:pPr>
            <a:r>
              <a:rPr lang="en-US" altLang="en-US" sz="1800" smtClean="0"/>
              <a:t>Example – with auto insurance, not locking car</a:t>
            </a:r>
          </a:p>
          <a:p>
            <a:pPr lvl="1" eaLnBrk="1" hangingPunct="1">
              <a:lnSpc>
                <a:spcPct val="90000"/>
              </a:lnSpc>
            </a:pPr>
            <a:endParaRPr lang="en-US" altLang="en-US" sz="1800" smtClean="0"/>
          </a:p>
          <a:p>
            <a:pPr eaLnBrk="1" hangingPunct="1">
              <a:lnSpc>
                <a:spcPct val="90000"/>
              </a:lnSpc>
            </a:pPr>
            <a:r>
              <a:rPr lang="en-US" altLang="en-US" sz="2000" i="1" smtClean="0"/>
              <a:t>Ex post</a:t>
            </a:r>
            <a:r>
              <a:rPr lang="en-US" altLang="en-US" sz="2000" smtClean="0"/>
              <a:t> moral hazard – after a loss occurs, asking the insurer to pay more than coverage was originally intended</a:t>
            </a:r>
          </a:p>
          <a:p>
            <a:pPr lvl="1" eaLnBrk="1" hangingPunct="1">
              <a:lnSpc>
                <a:spcPct val="90000"/>
              </a:lnSpc>
            </a:pPr>
            <a:r>
              <a:rPr lang="en-US" altLang="en-US" sz="1800" smtClean="0"/>
              <a:t>After forgoing medical treatment because of lack of insurance, now asking insurance to cover health costs related to previous ailments</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Cautionary Note: Moral Hazard and Deductibles</a:t>
            </a:r>
          </a:p>
        </p:txBody>
      </p:sp>
      <p:sp>
        <p:nvSpPr>
          <p:cNvPr id="33795" name="Rectangle 3"/>
          <p:cNvSpPr>
            <a:spLocks noGrp="1" noChangeArrowheads="1"/>
          </p:cNvSpPr>
          <p:nvPr>
            <p:ph type="body" idx="1"/>
          </p:nvPr>
        </p:nvSpPr>
        <p:spPr>
          <a:xfrm>
            <a:off x="914400" y="2489200"/>
            <a:ext cx="8001000" cy="4114800"/>
          </a:xfrm>
        </p:spPr>
        <p:txBody>
          <a:bodyPr/>
          <a:lstStyle/>
          <a:p>
            <a:pPr eaLnBrk="1" hangingPunct="1">
              <a:lnSpc>
                <a:spcPct val="90000"/>
              </a:lnSpc>
            </a:pPr>
            <a:r>
              <a:rPr lang="en-US" altLang="en-US" sz="2400" smtClean="0"/>
              <a:t>Extreme example - </a:t>
            </a:r>
            <a:r>
              <a:rPr lang="en-US" altLang="en-US" sz="2400" i="1" smtClean="0"/>
              <a:t>Wall Street Journal</a:t>
            </a:r>
            <a:r>
              <a:rPr lang="en-US" altLang="en-US" sz="2400" smtClean="0"/>
              <a:t> 12/23/74: </a:t>
            </a:r>
          </a:p>
          <a:p>
            <a:pPr lvl="1" eaLnBrk="1" hangingPunct="1">
              <a:lnSpc>
                <a:spcPct val="90000"/>
              </a:lnSpc>
            </a:pPr>
            <a:r>
              <a:rPr lang="en-US" altLang="en-US" sz="2000" smtClean="0"/>
              <a:t>In a small Florida town, over 50 people suffered 'accidents' involving the loss of various organs and appendages, resulting in claims of up to $300,000 being paid out by insurers. Insurance investigators are positive the maimings are self-inflicted because many witnesses to the 'accidents' are prior claimants or relatives of the victims, and one investigator noted that 'somehow they always shoot off parts they seem to need least.'</a:t>
            </a:r>
          </a:p>
          <a:p>
            <a:pPr eaLnBrk="1" hangingPunct="1">
              <a:lnSpc>
                <a:spcPct val="90000"/>
              </a:lnSpc>
            </a:pPr>
            <a:endParaRPr lang="en-US" altLang="en-US" sz="2400" smtClean="0"/>
          </a:p>
          <a:p>
            <a:pPr eaLnBrk="1" hangingPunct="1">
              <a:lnSpc>
                <a:spcPct val="90000"/>
              </a:lnSpc>
            </a:pPr>
            <a:r>
              <a:rPr lang="en-US" altLang="en-US" sz="2400" smtClean="0"/>
              <a:t>Deductibles exist as a means to counteract moral hazard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Perhaps the Question is Moot </a:t>
            </a:r>
          </a:p>
        </p:txBody>
      </p:sp>
      <p:sp>
        <p:nvSpPr>
          <p:cNvPr id="7171" name="Rectangle 3"/>
          <p:cNvSpPr>
            <a:spLocks noGrp="1" noChangeArrowheads="1"/>
          </p:cNvSpPr>
          <p:nvPr>
            <p:ph type="body" idx="1"/>
          </p:nvPr>
        </p:nvSpPr>
        <p:spPr/>
        <p:txBody>
          <a:bodyPr/>
          <a:lstStyle/>
          <a:p>
            <a:pPr eaLnBrk="1" hangingPunct="1"/>
            <a:r>
              <a:rPr lang="en-US" altLang="en-US" smtClean="0"/>
              <a:t>The trend appears to be inevitable – demonstrated by personal observation and the “show of hands” test</a:t>
            </a:r>
          </a:p>
          <a:p>
            <a:pPr eaLnBrk="1" hangingPunct="1"/>
            <a:r>
              <a:rPr lang="en-US" altLang="en-US" smtClean="0"/>
              <a:t>Perhaps a more important question is: “when this occurs, who is the boss?” – again the “show of hands” test suggests it is </a:t>
            </a:r>
            <a:r>
              <a:rPr lang="en-US" altLang="en-US" u="sng" smtClean="0"/>
              <a:t>not</a:t>
            </a:r>
            <a:r>
              <a:rPr lang="en-US" altLang="en-US" smtClean="0"/>
              <a:t> the EH&amp;S person!</a:t>
            </a:r>
          </a:p>
          <a:p>
            <a:pPr eaLnBrk="1" hangingPunct="1"/>
            <a:r>
              <a:rPr lang="en-US" altLang="en-US" smtClean="0"/>
              <a:t>Now that I have your attention….</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t>3. Selecting Best Alternative(s)</a:t>
            </a:r>
          </a:p>
        </p:txBody>
      </p:sp>
      <p:sp>
        <p:nvSpPr>
          <p:cNvPr id="34819" name="Rectangle 3"/>
          <p:cNvSpPr>
            <a:spLocks noGrp="1" noChangeArrowheads="1"/>
          </p:cNvSpPr>
          <p:nvPr>
            <p:ph type="body" sz="half" idx="1"/>
          </p:nvPr>
        </p:nvSpPr>
        <p:spPr>
          <a:xfrm>
            <a:off x="914400" y="2362200"/>
            <a:ext cx="4114800" cy="3733800"/>
          </a:xfrm>
        </p:spPr>
        <p:txBody>
          <a:bodyPr/>
          <a:lstStyle/>
          <a:p>
            <a:pPr eaLnBrk="1" hangingPunct="1"/>
            <a:r>
              <a:rPr lang="en-US" altLang="en-US" sz="2400" smtClean="0"/>
              <a:t>Choosing selection criteria</a:t>
            </a:r>
          </a:p>
          <a:p>
            <a:pPr lvl="1" eaLnBrk="1" hangingPunct="1"/>
            <a:r>
              <a:rPr lang="en-US" altLang="en-US" sz="2000" smtClean="0"/>
              <a:t>Financial criteria</a:t>
            </a:r>
          </a:p>
          <a:p>
            <a:pPr lvl="1" eaLnBrk="1" hangingPunct="1"/>
            <a:r>
              <a:rPr lang="en-US" altLang="en-US" sz="2000" smtClean="0"/>
              <a:t>Criteria related to other objectives</a:t>
            </a:r>
          </a:p>
        </p:txBody>
      </p:sp>
      <p:sp>
        <p:nvSpPr>
          <p:cNvPr id="34820" name="Rectangle 4"/>
          <p:cNvSpPr>
            <a:spLocks noGrp="1" noChangeArrowheads="1"/>
          </p:cNvSpPr>
          <p:nvPr>
            <p:ph type="body" sz="half" idx="2"/>
          </p:nvPr>
        </p:nvSpPr>
        <p:spPr>
          <a:xfrm>
            <a:off x="5219700" y="2362200"/>
            <a:ext cx="3924300" cy="3733800"/>
          </a:xfrm>
        </p:spPr>
        <p:txBody>
          <a:bodyPr/>
          <a:lstStyle/>
          <a:p>
            <a:pPr eaLnBrk="1" hangingPunct="1"/>
            <a:r>
              <a:rPr lang="en-US" altLang="en-US" sz="2400" smtClean="0"/>
              <a:t>Decision rules for applying criteria</a:t>
            </a:r>
          </a:p>
          <a:p>
            <a:pPr lvl="1" eaLnBrk="1" hangingPunct="1"/>
            <a:r>
              <a:rPr lang="en-US" altLang="en-US" sz="2000" smtClean="0"/>
              <a:t>Risk control</a:t>
            </a:r>
          </a:p>
          <a:p>
            <a:pPr lvl="1" eaLnBrk="1" hangingPunct="1"/>
            <a:r>
              <a:rPr lang="en-US" altLang="en-US" sz="2000" smtClean="0"/>
              <a:t>Risk financing</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Exercise #4: Cash Flow Example</a:t>
            </a:r>
          </a:p>
        </p:txBody>
      </p:sp>
      <p:sp>
        <p:nvSpPr>
          <p:cNvPr id="35843" name="Rectangle 3"/>
          <p:cNvSpPr>
            <a:spLocks noGrp="1" noChangeArrowheads="1"/>
          </p:cNvSpPr>
          <p:nvPr>
            <p:ph type="body" idx="1"/>
          </p:nvPr>
        </p:nvSpPr>
        <p:spPr/>
        <p:txBody>
          <a:bodyPr/>
          <a:lstStyle/>
          <a:p>
            <a:pPr eaLnBrk="1" hangingPunct="1"/>
            <a:r>
              <a:rPr lang="en-US" altLang="en-US" sz="2400" smtClean="0"/>
              <a:t>Large highway paving company exploring option to replace existing fleet of 10 roadgraders.</a:t>
            </a:r>
          </a:p>
          <a:p>
            <a:pPr eaLnBrk="1" hangingPunct="1"/>
            <a:r>
              <a:rPr lang="en-US" altLang="en-US" sz="2400" smtClean="0"/>
              <a:t>Cost $40,000 each, useful life 10 years, no salvage value</a:t>
            </a:r>
          </a:p>
          <a:p>
            <a:pPr eaLnBrk="1" hangingPunct="1"/>
            <a:r>
              <a:rPr lang="en-US" altLang="en-US" sz="2400" smtClean="0"/>
              <a:t>A major advantage is unit stability – advertised to reduce frequency of rollovers by one-half</a:t>
            </a:r>
          </a:p>
          <a:p>
            <a:pPr eaLnBrk="1" hangingPunct="1"/>
            <a:r>
              <a:rPr lang="en-US" altLang="en-US" sz="2400" smtClean="0"/>
              <a:t>Rollovers have been a constant problem for this company – over past ten years, average 5 injuries per month, average WCI claim $3,000 per event</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p:txBody>
          <a:bodyPr/>
          <a:lstStyle/>
          <a:p>
            <a:pPr eaLnBrk="1" hangingPunct="1"/>
            <a:r>
              <a:rPr lang="en-US" altLang="en-US" smtClean="0"/>
              <a:t>Cash Flow Example (con’t)</a:t>
            </a:r>
          </a:p>
        </p:txBody>
      </p:sp>
      <p:sp>
        <p:nvSpPr>
          <p:cNvPr id="36867" name="Rectangle 1027"/>
          <p:cNvSpPr>
            <a:spLocks noGrp="1" noChangeArrowheads="1"/>
          </p:cNvSpPr>
          <p:nvPr>
            <p:ph type="body" idx="1"/>
          </p:nvPr>
        </p:nvSpPr>
        <p:spPr/>
        <p:txBody>
          <a:bodyPr/>
          <a:lstStyle/>
          <a:p>
            <a:pPr eaLnBrk="1" hangingPunct="1">
              <a:lnSpc>
                <a:spcPct val="90000"/>
              </a:lnSpc>
            </a:pPr>
            <a:r>
              <a:rPr lang="en-US" altLang="en-US" smtClean="0"/>
              <a:t>Annual WCI payout</a:t>
            </a:r>
          </a:p>
          <a:p>
            <a:pPr lvl="1" eaLnBrk="1" hangingPunct="1">
              <a:lnSpc>
                <a:spcPct val="90000"/>
              </a:lnSpc>
            </a:pPr>
            <a:r>
              <a:rPr lang="en-US" altLang="en-US" smtClean="0"/>
              <a:t>5 claims/month x $3,000/claim x 12 months/yr =$180,000 per year, or $18,000/yr/grader</a:t>
            </a:r>
          </a:p>
          <a:p>
            <a:pPr eaLnBrk="1" hangingPunct="1">
              <a:lnSpc>
                <a:spcPct val="90000"/>
              </a:lnSpc>
            </a:pPr>
            <a:r>
              <a:rPr lang="en-US" altLang="en-US" smtClean="0"/>
              <a:t>Company expects to earn an annual after-tax, time adjusted rate of return of at least 22% on any funds invested in new fleet</a:t>
            </a:r>
          </a:p>
          <a:p>
            <a:pPr eaLnBrk="1" hangingPunct="1">
              <a:lnSpc>
                <a:spcPct val="90000"/>
              </a:lnSpc>
            </a:pPr>
            <a:r>
              <a:rPr lang="en-US" altLang="en-US" smtClean="0"/>
              <a:t>What after-tax annual net cash flow amount must be generated by each grader to make this financial decision?</a:t>
            </a:r>
          </a:p>
          <a:p>
            <a:pPr eaLnBrk="1" hangingPunct="1">
              <a:lnSpc>
                <a:spcPct val="90000"/>
              </a:lnSpc>
            </a:pPr>
            <a:endParaRPr lang="en-US" altLang="en-US" smtClean="0"/>
          </a:p>
          <a:p>
            <a:pPr lvl="1" eaLnBrk="1" hangingPunct="1">
              <a:lnSpc>
                <a:spcPct val="90000"/>
              </a:lnSpc>
            </a:pPr>
            <a:endParaRPr lang="en-US" altLang="en-US" smtClean="0"/>
          </a:p>
          <a:p>
            <a:pPr eaLnBrk="1" hangingPunct="1">
              <a:lnSpc>
                <a:spcPct val="90000"/>
              </a:lnSpc>
            </a:pPr>
            <a:endParaRPr lang="en-US" altLang="en-US"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074"/>
          <p:cNvSpPr>
            <a:spLocks noGrp="1" noChangeArrowheads="1"/>
          </p:cNvSpPr>
          <p:nvPr>
            <p:ph type="title"/>
          </p:nvPr>
        </p:nvSpPr>
        <p:spPr/>
        <p:txBody>
          <a:bodyPr/>
          <a:lstStyle/>
          <a:p>
            <a:pPr eaLnBrk="1" hangingPunct="1"/>
            <a:r>
              <a:rPr lang="en-US" altLang="en-US" smtClean="0"/>
              <a:t>Present Value Factor Concept</a:t>
            </a:r>
          </a:p>
        </p:txBody>
      </p:sp>
      <p:graphicFrame>
        <p:nvGraphicFramePr>
          <p:cNvPr id="112842" name="Group 3274"/>
          <p:cNvGraphicFramePr>
            <a:graphicFrameLocks noGrp="1"/>
          </p:cNvGraphicFramePr>
          <p:nvPr>
            <p:ph type="tbl" idx="1"/>
          </p:nvPr>
        </p:nvGraphicFramePr>
        <p:xfrm>
          <a:off x="2971800" y="2362200"/>
          <a:ext cx="5257800" cy="4140204"/>
        </p:xfrm>
        <a:graphic>
          <a:graphicData uri="http://schemas.openxmlformats.org/drawingml/2006/table">
            <a:tbl>
              <a:tblPr/>
              <a:tblGrid>
                <a:gridCol w="838200"/>
                <a:gridCol w="490538"/>
                <a:gridCol w="428625"/>
                <a:gridCol w="425450"/>
                <a:gridCol w="428625"/>
                <a:gridCol w="428625"/>
                <a:gridCol w="428625"/>
                <a:gridCol w="427037"/>
                <a:gridCol w="428625"/>
                <a:gridCol w="428625"/>
                <a:gridCol w="504825"/>
              </a:tblGrid>
              <a:tr h="4111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Value Today</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1  yr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2 yr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3 yr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4 yr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5 yr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6 yr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7 yr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8 yr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9 yr </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10 yr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$0.820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291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$0.672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746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$0.551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$0.451</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$0.370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$0.303</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$0.249</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178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$0.204</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349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$0.167</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7307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sng" strike="noStrike" cap="none" normalizeH="0" baseline="0" smtClean="0">
                          <a:ln>
                            <a:noFill/>
                          </a:ln>
                          <a:solidFill>
                            <a:schemeClr val="tx1"/>
                          </a:solidFill>
                          <a:effectLst/>
                          <a:latin typeface="Arial" charset="0"/>
                        </a:rPr>
                        <a:t>$0.137</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$3.92</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38037" name="Text Box 3275"/>
          <p:cNvSpPr txBox="1">
            <a:spLocks noChangeArrowheads="1"/>
          </p:cNvSpPr>
          <p:nvPr/>
        </p:nvSpPr>
        <p:spPr bwMode="auto">
          <a:xfrm>
            <a:off x="914400" y="2514600"/>
            <a:ext cx="1997075"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2400">
                <a:solidFill>
                  <a:srgbClr val="000066"/>
                </a:solidFill>
              </a:rPr>
              <a:t>The present value of a 10 year stream of $1 annual payments at 22% interest is $3.92</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mtClean="0"/>
              <a:t>Cash Flow Example (con’t)</a:t>
            </a:r>
          </a:p>
        </p:txBody>
      </p:sp>
      <p:sp>
        <p:nvSpPr>
          <p:cNvPr id="38915" name="Rectangle 3"/>
          <p:cNvSpPr>
            <a:spLocks noGrp="1" noChangeArrowheads="1"/>
          </p:cNvSpPr>
          <p:nvPr>
            <p:ph type="body" idx="1"/>
          </p:nvPr>
        </p:nvSpPr>
        <p:spPr>
          <a:xfrm>
            <a:off x="914400" y="2133600"/>
            <a:ext cx="8001000" cy="3733800"/>
          </a:xfrm>
        </p:spPr>
        <p:txBody>
          <a:bodyPr/>
          <a:lstStyle/>
          <a:p>
            <a:pPr lvl="1" eaLnBrk="1" hangingPunct="1">
              <a:lnSpc>
                <a:spcPct val="90000"/>
              </a:lnSpc>
              <a:buFontTx/>
              <a:buNone/>
            </a:pPr>
            <a:endParaRPr lang="en-US" altLang="en-US" sz="2000" smtClean="0"/>
          </a:p>
          <a:p>
            <a:pPr eaLnBrk="1" hangingPunct="1">
              <a:lnSpc>
                <a:spcPct val="90000"/>
              </a:lnSpc>
            </a:pPr>
            <a:r>
              <a:rPr lang="en-US" altLang="en-US" sz="2400" smtClean="0"/>
              <a:t>At 22% and 10 years the present value factor for $1 received annually at the end of each year is 3.92 (from table)</a:t>
            </a:r>
          </a:p>
          <a:p>
            <a:pPr eaLnBrk="1" hangingPunct="1">
              <a:lnSpc>
                <a:spcPct val="90000"/>
              </a:lnSpc>
            </a:pPr>
            <a:r>
              <a:rPr lang="en-US" altLang="en-US" sz="2400" smtClean="0"/>
              <a:t>($40,000)/(x) = 3.92</a:t>
            </a:r>
          </a:p>
          <a:p>
            <a:pPr eaLnBrk="1" hangingPunct="1">
              <a:lnSpc>
                <a:spcPct val="90000"/>
              </a:lnSpc>
            </a:pPr>
            <a:r>
              <a:rPr lang="en-US" altLang="en-US" sz="2400" smtClean="0"/>
              <a:t>x = $10,204</a:t>
            </a:r>
          </a:p>
          <a:p>
            <a:pPr eaLnBrk="1" hangingPunct="1">
              <a:lnSpc>
                <a:spcPct val="90000"/>
              </a:lnSpc>
            </a:pPr>
            <a:r>
              <a:rPr lang="en-US" altLang="en-US" sz="2400" smtClean="0"/>
              <a:t>Compare to one-half WCI payout of $18,000 per grader, or $9,000 in savings (slightly less than needed)</a:t>
            </a:r>
          </a:p>
          <a:p>
            <a:pPr eaLnBrk="1" hangingPunct="1">
              <a:lnSpc>
                <a:spcPct val="90000"/>
              </a:lnSpc>
            </a:pPr>
            <a:r>
              <a:rPr lang="en-US" altLang="en-US" sz="2400" smtClean="0"/>
              <a:t>What other sources of possible positive cash flow might stem from the purchase of these units?</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p:cNvSpPr>
            <a:spLocks noGrp="1" noChangeArrowheads="1"/>
          </p:cNvSpPr>
          <p:nvPr>
            <p:ph type="title"/>
          </p:nvPr>
        </p:nvSpPr>
        <p:spPr/>
        <p:txBody>
          <a:bodyPr/>
          <a:lstStyle/>
          <a:p>
            <a:pPr eaLnBrk="1" hangingPunct="1"/>
            <a:r>
              <a:rPr lang="en-US" altLang="en-US" smtClean="0"/>
              <a:t>The Bottom Line:</a:t>
            </a:r>
            <a:br>
              <a:rPr lang="en-US" altLang="en-US" smtClean="0"/>
            </a:br>
            <a:r>
              <a:rPr lang="en-US" altLang="en-US" smtClean="0"/>
              <a:t>Risk Control Expenses</a:t>
            </a:r>
          </a:p>
        </p:txBody>
      </p:sp>
      <p:sp>
        <p:nvSpPr>
          <p:cNvPr id="39939" name="Line 1027"/>
          <p:cNvSpPr>
            <a:spLocks noChangeShapeType="1"/>
          </p:cNvSpPr>
          <p:nvPr/>
        </p:nvSpPr>
        <p:spPr bwMode="auto">
          <a:xfrm>
            <a:off x="1905000" y="2667000"/>
            <a:ext cx="0" cy="297180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39940" name="Line 1028"/>
          <p:cNvSpPr>
            <a:spLocks noChangeShapeType="1"/>
          </p:cNvSpPr>
          <p:nvPr/>
        </p:nvSpPr>
        <p:spPr bwMode="auto">
          <a:xfrm>
            <a:off x="1905000" y="5638800"/>
            <a:ext cx="5867400" cy="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39941" name="Freeform 1034"/>
          <p:cNvSpPr>
            <a:spLocks/>
          </p:cNvSpPr>
          <p:nvPr/>
        </p:nvSpPr>
        <p:spPr bwMode="auto">
          <a:xfrm>
            <a:off x="2116138" y="2976563"/>
            <a:ext cx="5449887" cy="2025650"/>
          </a:xfrm>
          <a:custGeom>
            <a:avLst/>
            <a:gdLst>
              <a:gd name="T0" fmla="*/ 0 w 3433"/>
              <a:gd name="T1" fmla="*/ 0 h 1276"/>
              <a:gd name="T2" fmla="*/ 2147483647 w 3433"/>
              <a:gd name="T3" fmla="*/ 2147483647 h 1276"/>
              <a:gd name="T4" fmla="*/ 2147483647 w 3433"/>
              <a:gd name="T5" fmla="*/ 2147483647 h 1276"/>
              <a:gd name="T6" fmla="*/ 2147483647 w 3433"/>
              <a:gd name="T7" fmla="*/ 2147483647 h 1276"/>
              <a:gd name="T8" fmla="*/ 2147483647 w 3433"/>
              <a:gd name="T9" fmla="*/ 2147483647 h 1276"/>
              <a:gd name="T10" fmla="*/ 2147483647 w 3433"/>
              <a:gd name="T11" fmla="*/ 2147483647 h 1276"/>
              <a:gd name="T12" fmla="*/ 2147483647 w 3433"/>
              <a:gd name="T13" fmla="*/ 2147483647 h 1276"/>
              <a:gd name="T14" fmla="*/ 2147483647 w 3433"/>
              <a:gd name="T15" fmla="*/ 2147483647 h 1276"/>
              <a:gd name="T16" fmla="*/ 2147483647 w 3433"/>
              <a:gd name="T17" fmla="*/ 2147483647 h 1276"/>
              <a:gd name="T18" fmla="*/ 2147483647 w 3433"/>
              <a:gd name="T19" fmla="*/ 2147483647 h 1276"/>
              <a:gd name="T20" fmla="*/ 2147483647 w 3433"/>
              <a:gd name="T21" fmla="*/ 2147483647 h 1276"/>
              <a:gd name="T22" fmla="*/ 2147483647 w 3433"/>
              <a:gd name="T23" fmla="*/ 2147483647 h 1276"/>
              <a:gd name="T24" fmla="*/ 2147483647 w 3433"/>
              <a:gd name="T25" fmla="*/ 2147483647 h 1276"/>
              <a:gd name="T26" fmla="*/ 2147483647 w 3433"/>
              <a:gd name="T27" fmla="*/ 2147483647 h 1276"/>
              <a:gd name="T28" fmla="*/ 2147483647 w 3433"/>
              <a:gd name="T29" fmla="*/ 2147483647 h 1276"/>
              <a:gd name="T30" fmla="*/ 2147483647 w 3433"/>
              <a:gd name="T31" fmla="*/ 2147483647 h 12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433"/>
              <a:gd name="T49" fmla="*/ 0 h 1276"/>
              <a:gd name="T50" fmla="*/ 3433 w 3433"/>
              <a:gd name="T51" fmla="*/ 1276 h 12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433" h="1276">
                <a:moveTo>
                  <a:pt x="0" y="0"/>
                </a:moveTo>
                <a:cubicBezTo>
                  <a:pt x="198" y="12"/>
                  <a:pt x="382" y="26"/>
                  <a:pt x="576" y="45"/>
                </a:cubicBezTo>
                <a:cubicBezTo>
                  <a:pt x="770" y="85"/>
                  <a:pt x="966" y="133"/>
                  <a:pt x="1152" y="203"/>
                </a:cubicBezTo>
                <a:cubicBezTo>
                  <a:pt x="1184" y="215"/>
                  <a:pt x="1221" y="214"/>
                  <a:pt x="1253" y="226"/>
                </a:cubicBezTo>
                <a:cubicBezTo>
                  <a:pt x="1325" y="253"/>
                  <a:pt x="1393" y="274"/>
                  <a:pt x="1468" y="293"/>
                </a:cubicBezTo>
                <a:cubicBezTo>
                  <a:pt x="1514" y="305"/>
                  <a:pt x="1497" y="308"/>
                  <a:pt x="1547" y="327"/>
                </a:cubicBezTo>
                <a:cubicBezTo>
                  <a:pt x="1578" y="339"/>
                  <a:pt x="1597" y="337"/>
                  <a:pt x="1626" y="350"/>
                </a:cubicBezTo>
                <a:cubicBezTo>
                  <a:pt x="1695" y="381"/>
                  <a:pt x="1726" y="400"/>
                  <a:pt x="1795" y="418"/>
                </a:cubicBezTo>
                <a:cubicBezTo>
                  <a:pt x="1859" y="460"/>
                  <a:pt x="1940" y="476"/>
                  <a:pt x="2010" y="508"/>
                </a:cubicBezTo>
                <a:cubicBezTo>
                  <a:pt x="2088" y="543"/>
                  <a:pt x="2156" y="589"/>
                  <a:pt x="2236" y="621"/>
                </a:cubicBezTo>
                <a:cubicBezTo>
                  <a:pt x="2333" y="718"/>
                  <a:pt x="2491" y="771"/>
                  <a:pt x="2620" y="813"/>
                </a:cubicBezTo>
                <a:cubicBezTo>
                  <a:pt x="2722" y="881"/>
                  <a:pt x="2831" y="931"/>
                  <a:pt x="2936" y="994"/>
                </a:cubicBezTo>
                <a:cubicBezTo>
                  <a:pt x="3003" y="1034"/>
                  <a:pt x="3064" y="1093"/>
                  <a:pt x="3139" y="1118"/>
                </a:cubicBezTo>
                <a:cubicBezTo>
                  <a:pt x="3173" y="1141"/>
                  <a:pt x="3212" y="1170"/>
                  <a:pt x="3252" y="1186"/>
                </a:cubicBezTo>
                <a:cubicBezTo>
                  <a:pt x="3274" y="1195"/>
                  <a:pt x="3320" y="1208"/>
                  <a:pt x="3320" y="1208"/>
                </a:cubicBezTo>
                <a:cubicBezTo>
                  <a:pt x="3358" y="1234"/>
                  <a:pt x="3400" y="1243"/>
                  <a:pt x="3433" y="1276"/>
                </a:cubicBezTo>
              </a:path>
            </a:pathLst>
          </a:custGeom>
          <a:noFill/>
          <a:ln w="9525" cap="rnd">
            <a:solidFill>
              <a:schemeClr val="accent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9942" name="Freeform 1035"/>
          <p:cNvSpPr>
            <a:spLocks/>
          </p:cNvSpPr>
          <p:nvPr/>
        </p:nvSpPr>
        <p:spPr bwMode="auto">
          <a:xfrm>
            <a:off x="2295525" y="3281363"/>
            <a:ext cx="5181600" cy="1971675"/>
          </a:xfrm>
          <a:custGeom>
            <a:avLst/>
            <a:gdLst>
              <a:gd name="T0" fmla="*/ 0 w 3264"/>
              <a:gd name="T1" fmla="*/ 2147483647 h 1242"/>
              <a:gd name="T2" fmla="*/ 2147483647 w 3264"/>
              <a:gd name="T3" fmla="*/ 2147483647 h 1242"/>
              <a:gd name="T4" fmla="*/ 2147483647 w 3264"/>
              <a:gd name="T5" fmla="*/ 2147483647 h 1242"/>
              <a:gd name="T6" fmla="*/ 2147483647 w 3264"/>
              <a:gd name="T7" fmla="*/ 2147483647 h 1242"/>
              <a:gd name="T8" fmla="*/ 2147483647 w 3264"/>
              <a:gd name="T9" fmla="*/ 2147483647 h 1242"/>
              <a:gd name="T10" fmla="*/ 2147483647 w 3264"/>
              <a:gd name="T11" fmla="*/ 2147483647 h 1242"/>
              <a:gd name="T12" fmla="*/ 2147483647 w 3264"/>
              <a:gd name="T13" fmla="*/ 2147483647 h 1242"/>
              <a:gd name="T14" fmla="*/ 2147483647 w 3264"/>
              <a:gd name="T15" fmla="*/ 2147483647 h 1242"/>
              <a:gd name="T16" fmla="*/ 2147483647 w 3264"/>
              <a:gd name="T17" fmla="*/ 2147483647 h 1242"/>
              <a:gd name="T18" fmla="*/ 2147483647 w 3264"/>
              <a:gd name="T19" fmla="*/ 2147483647 h 1242"/>
              <a:gd name="T20" fmla="*/ 2147483647 w 3264"/>
              <a:gd name="T21" fmla="*/ 2147483647 h 1242"/>
              <a:gd name="T22" fmla="*/ 2147483647 w 3264"/>
              <a:gd name="T23" fmla="*/ 2147483647 h 1242"/>
              <a:gd name="T24" fmla="*/ 2147483647 w 3264"/>
              <a:gd name="T25" fmla="*/ 2147483647 h 1242"/>
              <a:gd name="T26" fmla="*/ 2147483647 w 3264"/>
              <a:gd name="T27" fmla="*/ 2147483647 h 1242"/>
              <a:gd name="T28" fmla="*/ 2147483647 w 3264"/>
              <a:gd name="T29" fmla="*/ 2147483647 h 1242"/>
              <a:gd name="T30" fmla="*/ 2147483647 w 3264"/>
              <a:gd name="T31" fmla="*/ 2147483647 h 1242"/>
              <a:gd name="T32" fmla="*/ 2147483647 w 3264"/>
              <a:gd name="T33" fmla="*/ 2147483647 h 1242"/>
              <a:gd name="T34" fmla="*/ 2147483647 w 3264"/>
              <a:gd name="T35" fmla="*/ 2147483647 h 1242"/>
              <a:gd name="T36" fmla="*/ 2147483647 w 3264"/>
              <a:gd name="T37" fmla="*/ 0 h 12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64"/>
              <a:gd name="T58" fmla="*/ 0 h 1242"/>
              <a:gd name="T59" fmla="*/ 3264 w 3264"/>
              <a:gd name="T60" fmla="*/ 1242 h 12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64" h="1242">
                <a:moveTo>
                  <a:pt x="0" y="1208"/>
                </a:moveTo>
                <a:cubicBezTo>
                  <a:pt x="142" y="1227"/>
                  <a:pt x="286" y="1230"/>
                  <a:pt x="429" y="1242"/>
                </a:cubicBezTo>
                <a:cubicBezTo>
                  <a:pt x="748" y="1236"/>
                  <a:pt x="1043" y="1227"/>
                  <a:pt x="1355" y="1197"/>
                </a:cubicBezTo>
                <a:cubicBezTo>
                  <a:pt x="1432" y="1172"/>
                  <a:pt x="1338" y="1200"/>
                  <a:pt x="1468" y="1174"/>
                </a:cubicBezTo>
                <a:cubicBezTo>
                  <a:pt x="1514" y="1165"/>
                  <a:pt x="1557" y="1141"/>
                  <a:pt x="1603" y="1129"/>
                </a:cubicBezTo>
                <a:cubicBezTo>
                  <a:pt x="1657" y="1094"/>
                  <a:pt x="1711" y="1085"/>
                  <a:pt x="1773" y="1073"/>
                </a:cubicBezTo>
                <a:cubicBezTo>
                  <a:pt x="1827" y="1045"/>
                  <a:pt x="1883" y="1019"/>
                  <a:pt x="1942" y="1005"/>
                </a:cubicBezTo>
                <a:cubicBezTo>
                  <a:pt x="2047" y="953"/>
                  <a:pt x="2000" y="968"/>
                  <a:pt x="2078" y="949"/>
                </a:cubicBezTo>
                <a:cubicBezTo>
                  <a:pt x="2112" y="931"/>
                  <a:pt x="2144" y="909"/>
                  <a:pt x="2179" y="892"/>
                </a:cubicBezTo>
                <a:cubicBezTo>
                  <a:pt x="2263" y="850"/>
                  <a:pt x="2154" y="923"/>
                  <a:pt x="2258" y="858"/>
                </a:cubicBezTo>
                <a:cubicBezTo>
                  <a:pt x="2334" y="810"/>
                  <a:pt x="2273" y="834"/>
                  <a:pt x="2338" y="813"/>
                </a:cubicBezTo>
                <a:cubicBezTo>
                  <a:pt x="2407" y="761"/>
                  <a:pt x="2487" y="724"/>
                  <a:pt x="2552" y="666"/>
                </a:cubicBezTo>
                <a:cubicBezTo>
                  <a:pt x="2674" y="555"/>
                  <a:pt x="2563" y="635"/>
                  <a:pt x="2688" y="553"/>
                </a:cubicBezTo>
                <a:cubicBezTo>
                  <a:pt x="2779" y="493"/>
                  <a:pt x="2825" y="388"/>
                  <a:pt x="2925" y="339"/>
                </a:cubicBezTo>
                <a:cubicBezTo>
                  <a:pt x="2959" y="286"/>
                  <a:pt x="3012" y="265"/>
                  <a:pt x="3060" y="226"/>
                </a:cubicBezTo>
                <a:cubicBezTo>
                  <a:pt x="3156" y="147"/>
                  <a:pt x="3036" y="231"/>
                  <a:pt x="3128" y="169"/>
                </a:cubicBezTo>
                <a:cubicBezTo>
                  <a:pt x="3136" y="158"/>
                  <a:pt x="3142" y="145"/>
                  <a:pt x="3151" y="135"/>
                </a:cubicBezTo>
                <a:cubicBezTo>
                  <a:pt x="3172" y="111"/>
                  <a:pt x="3218" y="68"/>
                  <a:pt x="3218" y="68"/>
                </a:cubicBezTo>
                <a:cubicBezTo>
                  <a:pt x="3226" y="45"/>
                  <a:pt x="3233" y="0"/>
                  <a:pt x="3264" y="0"/>
                </a:cubicBezTo>
              </a:path>
            </a:pathLst>
          </a:cu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39943" name="Text Box 1037"/>
          <p:cNvSpPr txBox="1">
            <a:spLocks noChangeArrowheads="1"/>
          </p:cNvSpPr>
          <p:nvPr/>
        </p:nvSpPr>
        <p:spPr bwMode="auto">
          <a:xfrm>
            <a:off x="3657600" y="5867400"/>
            <a:ext cx="30813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1400">
                <a:solidFill>
                  <a:srgbClr val="000066"/>
                </a:solidFill>
              </a:rPr>
              <a:t>Investment in Risk Control Measures</a:t>
            </a:r>
          </a:p>
        </p:txBody>
      </p:sp>
      <p:sp>
        <p:nvSpPr>
          <p:cNvPr id="39944" name="Text Box 1038"/>
          <p:cNvSpPr txBox="1">
            <a:spLocks noChangeArrowheads="1"/>
          </p:cNvSpPr>
          <p:nvPr/>
        </p:nvSpPr>
        <p:spPr bwMode="auto">
          <a:xfrm>
            <a:off x="7527925" y="2906713"/>
            <a:ext cx="1287463" cy="3143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1400">
                <a:solidFill>
                  <a:schemeClr val="bg2"/>
                </a:solidFill>
              </a:rPr>
              <a:t>Marginal Cost</a:t>
            </a:r>
          </a:p>
        </p:txBody>
      </p:sp>
      <p:sp>
        <p:nvSpPr>
          <p:cNvPr id="39945" name="Text Box 1039"/>
          <p:cNvSpPr txBox="1">
            <a:spLocks noChangeArrowheads="1"/>
          </p:cNvSpPr>
          <p:nvPr/>
        </p:nvSpPr>
        <p:spPr bwMode="auto">
          <a:xfrm>
            <a:off x="7604125" y="4735513"/>
            <a:ext cx="14652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1400">
                <a:solidFill>
                  <a:schemeClr val="accent1"/>
                </a:solidFill>
              </a:rPr>
              <a:t>Marginal Benefit</a:t>
            </a:r>
          </a:p>
        </p:txBody>
      </p:sp>
      <p:sp>
        <p:nvSpPr>
          <p:cNvPr id="39946" name="Text Box 1040"/>
          <p:cNvSpPr txBox="1">
            <a:spLocks noChangeArrowheads="1"/>
          </p:cNvSpPr>
          <p:nvPr/>
        </p:nvSpPr>
        <p:spPr bwMode="auto">
          <a:xfrm>
            <a:off x="5486400" y="2819400"/>
            <a:ext cx="14636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1400"/>
              <a:t>Optimal Level of Risk Control</a:t>
            </a:r>
          </a:p>
        </p:txBody>
      </p:sp>
      <p:sp>
        <p:nvSpPr>
          <p:cNvPr id="39947" name="Line 1041"/>
          <p:cNvSpPr>
            <a:spLocks noChangeShapeType="1"/>
          </p:cNvSpPr>
          <p:nvPr/>
        </p:nvSpPr>
        <p:spPr bwMode="auto">
          <a:xfrm>
            <a:off x="6324600" y="3429000"/>
            <a:ext cx="0" cy="7620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9948" name="Text Box 1042"/>
          <p:cNvSpPr txBox="1">
            <a:spLocks noChangeArrowheads="1"/>
          </p:cNvSpPr>
          <p:nvPr/>
        </p:nvSpPr>
        <p:spPr bwMode="auto">
          <a:xfrm>
            <a:off x="838200" y="3352800"/>
            <a:ext cx="9144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1400">
                <a:solidFill>
                  <a:srgbClr val="000066"/>
                </a:solidFill>
              </a:rPr>
              <a:t>Marginal Benefit/ Marginal Cost</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mtClean="0"/>
              <a:t>The Bottom Line:</a:t>
            </a:r>
            <a:br>
              <a:rPr lang="en-US" altLang="en-US" smtClean="0"/>
            </a:br>
            <a:r>
              <a:rPr lang="en-US" altLang="en-US" smtClean="0"/>
              <a:t>Risk Control Expenses</a:t>
            </a:r>
          </a:p>
        </p:txBody>
      </p:sp>
      <p:sp>
        <p:nvSpPr>
          <p:cNvPr id="40963" name="Line 3"/>
          <p:cNvSpPr>
            <a:spLocks noChangeShapeType="1"/>
          </p:cNvSpPr>
          <p:nvPr/>
        </p:nvSpPr>
        <p:spPr bwMode="auto">
          <a:xfrm>
            <a:off x="1905000" y="2667000"/>
            <a:ext cx="0" cy="29718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0964" name="Line 4"/>
          <p:cNvSpPr>
            <a:spLocks noChangeShapeType="1"/>
          </p:cNvSpPr>
          <p:nvPr/>
        </p:nvSpPr>
        <p:spPr bwMode="auto">
          <a:xfrm>
            <a:off x="1905000" y="5638800"/>
            <a:ext cx="5867400" cy="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0965" name="Freeform 5"/>
          <p:cNvSpPr>
            <a:spLocks/>
          </p:cNvSpPr>
          <p:nvPr/>
        </p:nvSpPr>
        <p:spPr bwMode="auto">
          <a:xfrm>
            <a:off x="2116138" y="2976563"/>
            <a:ext cx="5449887" cy="2025650"/>
          </a:xfrm>
          <a:custGeom>
            <a:avLst/>
            <a:gdLst>
              <a:gd name="T0" fmla="*/ 0 w 3433"/>
              <a:gd name="T1" fmla="*/ 0 h 1276"/>
              <a:gd name="T2" fmla="*/ 2147483647 w 3433"/>
              <a:gd name="T3" fmla="*/ 2147483647 h 1276"/>
              <a:gd name="T4" fmla="*/ 2147483647 w 3433"/>
              <a:gd name="T5" fmla="*/ 2147483647 h 1276"/>
              <a:gd name="T6" fmla="*/ 2147483647 w 3433"/>
              <a:gd name="T7" fmla="*/ 2147483647 h 1276"/>
              <a:gd name="T8" fmla="*/ 2147483647 w 3433"/>
              <a:gd name="T9" fmla="*/ 2147483647 h 1276"/>
              <a:gd name="T10" fmla="*/ 2147483647 w 3433"/>
              <a:gd name="T11" fmla="*/ 2147483647 h 1276"/>
              <a:gd name="T12" fmla="*/ 2147483647 w 3433"/>
              <a:gd name="T13" fmla="*/ 2147483647 h 1276"/>
              <a:gd name="T14" fmla="*/ 2147483647 w 3433"/>
              <a:gd name="T15" fmla="*/ 2147483647 h 1276"/>
              <a:gd name="T16" fmla="*/ 2147483647 w 3433"/>
              <a:gd name="T17" fmla="*/ 2147483647 h 1276"/>
              <a:gd name="T18" fmla="*/ 2147483647 w 3433"/>
              <a:gd name="T19" fmla="*/ 2147483647 h 1276"/>
              <a:gd name="T20" fmla="*/ 2147483647 w 3433"/>
              <a:gd name="T21" fmla="*/ 2147483647 h 1276"/>
              <a:gd name="T22" fmla="*/ 2147483647 w 3433"/>
              <a:gd name="T23" fmla="*/ 2147483647 h 1276"/>
              <a:gd name="T24" fmla="*/ 2147483647 w 3433"/>
              <a:gd name="T25" fmla="*/ 2147483647 h 1276"/>
              <a:gd name="T26" fmla="*/ 2147483647 w 3433"/>
              <a:gd name="T27" fmla="*/ 2147483647 h 1276"/>
              <a:gd name="T28" fmla="*/ 2147483647 w 3433"/>
              <a:gd name="T29" fmla="*/ 2147483647 h 1276"/>
              <a:gd name="T30" fmla="*/ 2147483647 w 3433"/>
              <a:gd name="T31" fmla="*/ 2147483647 h 12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433"/>
              <a:gd name="T49" fmla="*/ 0 h 1276"/>
              <a:gd name="T50" fmla="*/ 3433 w 3433"/>
              <a:gd name="T51" fmla="*/ 1276 h 12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433" h="1276">
                <a:moveTo>
                  <a:pt x="0" y="0"/>
                </a:moveTo>
                <a:cubicBezTo>
                  <a:pt x="198" y="12"/>
                  <a:pt x="382" y="26"/>
                  <a:pt x="576" y="45"/>
                </a:cubicBezTo>
                <a:cubicBezTo>
                  <a:pt x="770" y="85"/>
                  <a:pt x="966" y="133"/>
                  <a:pt x="1152" y="203"/>
                </a:cubicBezTo>
                <a:cubicBezTo>
                  <a:pt x="1184" y="215"/>
                  <a:pt x="1221" y="214"/>
                  <a:pt x="1253" y="226"/>
                </a:cubicBezTo>
                <a:cubicBezTo>
                  <a:pt x="1325" y="253"/>
                  <a:pt x="1393" y="274"/>
                  <a:pt x="1468" y="293"/>
                </a:cubicBezTo>
                <a:cubicBezTo>
                  <a:pt x="1514" y="305"/>
                  <a:pt x="1497" y="308"/>
                  <a:pt x="1547" y="327"/>
                </a:cubicBezTo>
                <a:cubicBezTo>
                  <a:pt x="1578" y="339"/>
                  <a:pt x="1597" y="337"/>
                  <a:pt x="1626" y="350"/>
                </a:cubicBezTo>
                <a:cubicBezTo>
                  <a:pt x="1695" y="381"/>
                  <a:pt x="1726" y="400"/>
                  <a:pt x="1795" y="418"/>
                </a:cubicBezTo>
                <a:cubicBezTo>
                  <a:pt x="1859" y="460"/>
                  <a:pt x="1940" y="476"/>
                  <a:pt x="2010" y="508"/>
                </a:cubicBezTo>
                <a:cubicBezTo>
                  <a:pt x="2088" y="543"/>
                  <a:pt x="2156" y="589"/>
                  <a:pt x="2236" y="621"/>
                </a:cubicBezTo>
                <a:cubicBezTo>
                  <a:pt x="2333" y="718"/>
                  <a:pt x="2491" y="771"/>
                  <a:pt x="2620" y="813"/>
                </a:cubicBezTo>
                <a:cubicBezTo>
                  <a:pt x="2722" y="881"/>
                  <a:pt x="2831" y="931"/>
                  <a:pt x="2936" y="994"/>
                </a:cubicBezTo>
                <a:cubicBezTo>
                  <a:pt x="3003" y="1034"/>
                  <a:pt x="3064" y="1093"/>
                  <a:pt x="3139" y="1118"/>
                </a:cubicBezTo>
                <a:cubicBezTo>
                  <a:pt x="3173" y="1141"/>
                  <a:pt x="3212" y="1170"/>
                  <a:pt x="3252" y="1186"/>
                </a:cubicBezTo>
                <a:cubicBezTo>
                  <a:pt x="3274" y="1195"/>
                  <a:pt x="3320" y="1208"/>
                  <a:pt x="3320" y="1208"/>
                </a:cubicBezTo>
                <a:cubicBezTo>
                  <a:pt x="3358" y="1234"/>
                  <a:pt x="3400" y="1243"/>
                  <a:pt x="3433" y="1276"/>
                </a:cubicBezTo>
              </a:path>
            </a:pathLst>
          </a:custGeom>
          <a:noFill/>
          <a:ln w="9525" cap="rnd">
            <a:solidFill>
              <a:schemeClr val="accent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40966" name="Freeform 6"/>
          <p:cNvSpPr>
            <a:spLocks/>
          </p:cNvSpPr>
          <p:nvPr/>
        </p:nvSpPr>
        <p:spPr bwMode="auto">
          <a:xfrm>
            <a:off x="2295525" y="3281363"/>
            <a:ext cx="5181600" cy="1971675"/>
          </a:xfrm>
          <a:custGeom>
            <a:avLst/>
            <a:gdLst>
              <a:gd name="T0" fmla="*/ 0 w 3264"/>
              <a:gd name="T1" fmla="*/ 2147483647 h 1242"/>
              <a:gd name="T2" fmla="*/ 2147483647 w 3264"/>
              <a:gd name="T3" fmla="*/ 2147483647 h 1242"/>
              <a:gd name="T4" fmla="*/ 2147483647 w 3264"/>
              <a:gd name="T5" fmla="*/ 2147483647 h 1242"/>
              <a:gd name="T6" fmla="*/ 2147483647 w 3264"/>
              <a:gd name="T7" fmla="*/ 2147483647 h 1242"/>
              <a:gd name="T8" fmla="*/ 2147483647 w 3264"/>
              <a:gd name="T9" fmla="*/ 2147483647 h 1242"/>
              <a:gd name="T10" fmla="*/ 2147483647 w 3264"/>
              <a:gd name="T11" fmla="*/ 2147483647 h 1242"/>
              <a:gd name="T12" fmla="*/ 2147483647 w 3264"/>
              <a:gd name="T13" fmla="*/ 2147483647 h 1242"/>
              <a:gd name="T14" fmla="*/ 2147483647 w 3264"/>
              <a:gd name="T15" fmla="*/ 2147483647 h 1242"/>
              <a:gd name="T16" fmla="*/ 2147483647 w 3264"/>
              <a:gd name="T17" fmla="*/ 2147483647 h 1242"/>
              <a:gd name="T18" fmla="*/ 2147483647 w 3264"/>
              <a:gd name="T19" fmla="*/ 2147483647 h 1242"/>
              <a:gd name="T20" fmla="*/ 2147483647 w 3264"/>
              <a:gd name="T21" fmla="*/ 2147483647 h 1242"/>
              <a:gd name="T22" fmla="*/ 2147483647 w 3264"/>
              <a:gd name="T23" fmla="*/ 2147483647 h 1242"/>
              <a:gd name="T24" fmla="*/ 2147483647 w 3264"/>
              <a:gd name="T25" fmla="*/ 2147483647 h 1242"/>
              <a:gd name="T26" fmla="*/ 2147483647 w 3264"/>
              <a:gd name="T27" fmla="*/ 2147483647 h 1242"/>
              <a:gd name="T28" fmla="*/ 2147483647 w 3264"/>
              <a:gd name="T29" fmla="*/ 2147483647 h 1242"/>
              <a:gd name="T30" fmla="*/ 2147483647 w 3264"/>
              <a:gd name="T31" fmla="*/ 2147483647 h 1242"/>
              <a:gd name="T32" fmla="*/ 2147483647 w 3264"/>
              <a:gd name="T33" fmla="*/ 2147483647 h 1242"/>
              <a:gd name="T34" fmla="*/ 2147483647 w 3264"/>
              <a:gd name="T35" fmla="*/ 2147483647 h 1242"/>
              <a:gd name="T36" fmla="*/ 2147483647 w 3264"/>
              <a:gd name="T37" fmla="*/ 0 h 12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64"/>
              <a:gd name="T58" fmla="*/ 0 h 1242"/>
              <a:gd name="T59" fmla="*/ 3264 w 3264"/>
              <a:gd name="T60" fmla="*/ 1242 h 12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64" h="1242">
                <a:moveTo>
                  <a:pt x="0" y="1208"/>
                </a:moveTo>
                <a:cubicBezTo>
                  <a:pt x="142" y="1227"/>
                  <a:pt x="286" y="1230"/>
                  <a:pt x="429" y="1242"/>
                </a:cubicBezTo>
                <a:cubicBezTo>
                  <a:pt x="748" y="1236"/>
                  <a:pt x="1043" y="1227"/>
                  <a:pt x="1355" y="1197"/>
                </a:cubicBezTo>
                <a:cubicBezTo>
                  <a:pt x="1432" y="1172"/>
                  <a:pt x="1338" y="1200"/>
                  <a:pt x="1468" y="1174"/>
                </a:cubicBezTo>
                <a:cubicBezTo>
                  <a:pt x="1514" y="1165"/>
                  <a:pt x="1557" y="1141"/>
                  <a:pt x="1603" y="1129"/>
                </a:cubicBezTo>
                <a:cubicBezTo>
                  <a:pt x="1657" y="1094"/>
                  <a:pt x="1711" y="1085"/>
                  <a:pt x="1773" y="1073"/>
                </a:cubicBezTo>
                <a:cubicBezTo>
                  <a:pt x="1827" y="1045"/>
                  <a:pt x="1883" y="1019"/>
                  <a:pt x="1942" y="1005"/>
                </a:cubicBezTo>
                <a:cubicBezTo>
                  <a:pt x="2047" y="953"/>
                  <a:pt x="2000" y="968"/>
                  <a:pt x="2078" y="949"/>
                </a:cubicBezTo>
                <a:cubicBezTo>
                  <a:pt x="2112" y="931"/>
                  <a:pt x="2144" y="909"/>
                  <a:pt x="2179" y="892"/>
                </a:cubicBezTo>
                <a:cubicBezTo>
                  <a:pt x="2263" y="850"/>
                  <a:pt x="2154" y="923"/>
                  <a:pt x="2258" y="858"/>
                </a:cubicBezTo>
                <a:cubicBezTo>
                  <a:pt x="2334" y="810"/>
                  <a:pt x="2273" y="834"/>
                  <a:pt x="2338" y="813"/>
                </a:cubicBezTo>
                <a:cubicBezTo>
                  <a:pt x="2407" y="761"/>
                  <a:pt x="2487" y="724"/>
                  <a:pt x="2552" y="666"/>
                </a:cubicBezTo>
                <a:cubicBezTo>
                  <a:pt x="2674" y="555"/>
                  <a:pt x="2563" y="635"/>
                  <a:pt x="2688" y="553"/>
                </a:cubicBezTo>
                <a:cubicBezTo>
                  <a:pt x="2779" y="493"/>
                  <a:pt x="2825" y="388"/>
                  <a:pt x="2925" y="339"/>
                </a:cubicBezTo>
                <a:cubicBezTo>
                  <a:pt x="2959" y="286"/>
                  <a:pt x="3012" y="265"/>
                  <a:pt x="3060" y="226"/>
                </a:cubicBezTo>
                <a:cubicBezTo>
                  <a:pt x="3156" y="147"/>
                  <a:pt x="3036" y="231"/>
                  <a:pt x="3128" y="169"/>
                </a:cubicBezTo>
                <a:cubicBezTo>
                  <a:pt x="3136" y="158"/>
                  <a:pt x="3142" y="145"/>
                  <a:pt x="3151" y="135"/>
                </a:cubicBezTo>
                <a:cubicBezTo>
                  <a:pt x="3172" y="111"/>
                  <a:pt x="3218" y="68"/>
                  <a:pt x="3218" y="68"/>
                </a:cubicBezTo>
                <a:cubicBezTo>
                  <a:pt x="3226" y="45"/>
                  <a:pt x="3233" y="0"/>
                  <a:pt x="3264" y="0"/>
                </a:cubicBezTo>
              </a:path>
            </a:pathLst>
          </a:cu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40967" name="Text Box 7"/>
          <p:cNvSpPr txBox="1">
            <a:spLocks noChangeArrowheads="1"/>
          </p:cNvSpPr>
          <p:nvPr/>
        </p:nvSpPr>
        <p:spPr bwMode="auto">
          <a:xfrm>
            <a:off x="3657600" y="5867400"/>
            <a:ext cx="30813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1400">
                <a:solidFill>
                  <a:srgbClr val="000066"/>
                </a:solidFill>
              </a:rPr>
              <a:t>Investment in Risk Control Measures</a:t>
            </a:r>
          </a:p>
        </p:txBody>
      </p:sp>
      <p:sp>
        <p:nvSpPr>
          <p:cNvPr id="40968" name="Text Box 8"/>
          <p:cNvSpPr txBox="1">
            <a:spLocks noChangeArrowheads="1"/>
          </p:cNvSpPr>
          <p:nvPr/>
        </p:nvSpPr>
        <p:spPr bwMode="auto">
          <a:xfrm>
            <a:off x="7527925" y="2906713"/>
            <a:ext cx="1287463" cy="3143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1400">
                <a:solidFill>
                  <a:schemeClr val="bg2"/>
                </a:solidFill>
              </a:rPr>
              <a:t>Marginal Cost</a:t>
            </a:r>
          </a:p>
        </p:txBody>
      </p:sp>
      <p:sp>
        <p:nvSpPr>
          <p:cNvPr id="40969" name="Text Box 9"/>
          <p:cNvSpPr txBox="1">
            <a:spLocks noChangeArrowheads="1"/>
          </p:cNvSpPr>
          <p:nvPr/>
        </p:nvSpPr>
        <p:spPr bwMode="auto">
          <a:xfrm>
            <a:off x="7604125" y="4735513"/>
            <a:ext cx="14652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1400">
                <a:solidFill>
                  <a:schemeClr val="accent1"/>
                </a:solidFill>
              </a:rPr>
              <a:t>Marginal Benefit</a:t>
            </a:r>
          </a:p>
        </p:txBody>
      </p:sp>
      <p:sp>
        <p:nvSpPr>
          <p:cNvPr id="40970" name="Text Box 10"/>
          <p:cNvSpPr txBox="1">
            <a:spLocks noChangeArrowheads="1"/>
          </p:cNvSpPr>
          <p:nvPr/>
        </p:nvSpPr>
        <p:spPr bwMode="auto">
          <a:xfrm>
            <a:off x="6172200" y="2438400"/>
            <a:ext cx="14636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1400"/>
              <a:t>Optimal Level of Risk Control</a:t>
            </a:r>
          </a:p>
        </p:txBody>
      </p:sp>
      <p:sp>
        <p:nvSpPr>
          <p:cNvPr id="40971" name="Line 11"/>
          <p:cNvSpPr>
            <a:spLocks noChangeShapeType="1"/>
          </p:cNvSpPr>
          <p:nvPr/>
        </p:nvSpPr>
        <p:spPr bwMode="auto">
          <a:xfrm>
            <a:off x="6934200" y="2971800"/>
            <a:ext cx="0" cy="7620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0972" name="Text Box 12"/>
          <p:cNvSpPr txBox="1">
            <a:spLocks noChangeArrowheads="1"/>
          </p:cNvSpPr>
          <p:nvPr/>
        </p:nvSpPr>
        <p:spPr bwMode="auto">
          <a:xfrm>
            <a:off x="838200" y="3352800"/>
            <a:ext cx="9144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1400">
                <a:solidFill>
                  <a:srgbClr val="000066"/>
                </a:solidFill>
              </a:rPr>
              <a:t>Marginal Benefit/ Marginal Cost</a:t>
            </a:r>
          </a:p>
        </p:txBody>
      </p:sp>
      <p:sp>
        <p:nvSpPr>
          <p:cNvPr id="40973" name="Freeform 15"/>
          <p:cNvSpPr>
            <a:spLocks/>
          </p:cNvSpPr>
          <p:nvPr/>
        </p:nvSpPr>
        <p:spPr bwMode="auto">
          <a:xfrm>
            <a:off x="3421063" y="3030538"/>
            <a:ext cx="4235450" cy="968375"/>
          </a:xfrm>
          <a:custGeom>
            <a:avLst/>
            <a:gdLst>
              <a:gd name="T0" fmla="*/ 2147483647 w 2668"/>
              <a:gd name="T1" fmla="*/ 0 h 610"/>
              <a:gd name="T2" fmla="*/ 2147483647 w 2668"/>
              <a:gd name="T3" fmla="*/ 2147483647 h 610"/>
              <a:gd name="T4" fmla="*/ 2147483647 w 2668"/>
              <a:gd name="T5" fmla="*/ 2147483647 h 610"/>
              <a:gd name="T6" fmla="*/ 2147483647 w 2668"/>
              <a:gd name="T7" fmla="*/ 2147483647 h 610"/>
              <a:gd name="T8" fmla="*/ 2147483647 w 2668"/>
              <a:gd name="T9" fmla="*/ 2147483647 h 610"/>
              <a:gd name="T10" fmla="*/ 2147483647 w 2668"/>
              <a:gd name="T11" fmla="*/ 2147483647 h 610"/>
              <a:gd name="T12" fmla="*/ 2147483647 w 2668"/>
              <a:gd name="T13" fmla="*/ 2147483647 h 610"/>
              <a:gd name="T14" fmla="*/ 2147483647 w 2668"/>
              <a:gd name="T15" fmla="*/ 2147483647 h 610"/>
              <a:gd name="T16" fmla="*/ 2147483647 w 2668"/>
              <a:gd name="T17" fmla="*/ 2147483647 h 610"/>
              <a:gd name="T18" fmla="*/ 2147483647 w 2668"/>
              <a:gd name="T19" fmla="*/ 2147483647 h 6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68"/>
              <a:gd name="T31" fmla="*/ 0 h 610"/>
              <a:gd name="T32" fmla="*/ 2668 w 2668"/>
              <a:gd name="T33" fmla="*/ 610 h 61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68" h="610">
                <a:moveTo>
                  <a:pt x="13" y="0"/>
                </a:moveTo>
                <a:cubicBezTo>
                  <a:pt x="224" y="51"/>
                  <a:pt x="0" y="0"/>
                  <a:pt x="556" y="22"/>
                </a:cubicBezTo>
                <a:cubicBezTo>
                  <a:pt x="660" y="26"/>
                  <a:pt x="768" y="56"/>
                  <a:pt x="872" y="67"/>
                </a:cubicBezTo>
                <a:cubicBezTo>
                  <a:pt x="1005" y="101"/>
                  <a:pt x="1148" y="127"/>
                  <a:pt x="1278" y="169"/>
                </a:cubicBezTo>
                <a:cubicBezTo>
                  <a:pt x="1431" y="218"/>
                  <a:pt x="1584" y="262"/>
                  <a:pt x="1741" y="293"/>
                </a:cubicBezTo>
                <a:cubicBezTo>
                  <a:pt x="1843" y="313"/>
                  <a:pt x="1937" y="382"/>
                  <a:pt x="2035" y="418"/>
                </a:cubicBezTo>
                <a:cubicBezTo>
                  <a:pt x="2123" y="450"/>
                  <a:pt x="2215" y="474"/>
                  <a:pt x="2306" y="497"/>
                </a:cubicBezTo>
                <a:cubicBezTo>
                  <a:pt x="2358" y="510"/>
                  <a:pt x="2408" y="541"/>
                  <a:pt x="2464" y="553"/>
                </a:cubicBezTo>
                <a:cubicBezTo>
                  <a:pt x="2561" y="574"/>
                  <a:pt x="2483" y="551"/>
                  <a:pt x="2589" y="587"/>
                </a:cubicBezTo>
                <a:cubicBezTo>
                  <a:pt x="2615" y="596"/>
                  <a:pt x="2668" y="610"/>
                  <a:pt x="2668" y="610"/>
                </a:cubicBezTo>
              </a:path>
            </a:pathLst>
          </a:custGeom>
          <a:noFill/>
          <a:ln w="9525" cap="rnd">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40974" name="Rectangle 16"/>
          <p:cNvSpPr>
            <a:spLocks noChangeArrowheads="1"/>
          </p:cNvSpPr>
          <p:nvPr/>
        </p:nvSpPr>
        <p:spPr bwMode="auto">
          <a:xfrm>
            <a:off x="7620000" y="3657600"/>
            <a:ext cx="1165225"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1400"/>
              <a:t>Revised Marginal Benefit</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838200" y="762000"/>
            <a:ext cx="8305800" cy="1143000"/>
          </a:xfrm>
        </p:spPr>
        <p:txBody>
          <a:bodyPr/>
          <a:lstStyle/>
          <a:p>
            <a:pPr eaLnBrk="1" hangingPunct="1"/>
            <a:r>
              <a:rPr lang="en-US" altLang="en-US" smtClean="0"/>
              <a:t>4. Implement Selected Technique(s)</a:t>
            </a:r>
          </a:p>
        </p:txBody>
      </p:sp>
      <p:sp>
        <p:nvSpPr>
          <p:cNvPr id="41987" name="Rectangle 3"/>
          <p:cNvSpPr>
            <a:spLocks noGrp="1" noChangeArrowheads="1"/>
          </p:cNvSpPr>
          <p:nvPr>
            <p:ph type="body" idx="1"/>
          </p:nvPr>
        </p:nvSpPr>
        <p:spPr/>
        <p:txBody>
          <a:bodyPr/>
          <a:lstStyle/>
          <a:p>
            <a:pPr eaLnBrk="1" hangingPunct="1"/>
            <a:r>
              <a:rPr lang="en-US" altLang="en-US" smtClean="0"/>
              <a:t>Technical decisions</a:t>
            </a:r>
          </a:p>
          <a:p>
            <a:pPr eaLnBrk="1" hangingPunct="1"/>
            <a:r>
              <a:rPr lang="en-US" altLang="en-US" smtClean="0"/>
              <a:t>Managerial decisions</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mtClean="0"/>
              <a:t>Putting a Program in Place</a:t>
            </a:r>
          </a:p>
        </p:txBody>
      </p:sp>
      <p:sp>
        <p:nvSpPr>
          <p:cNvPr id="43011" name="Rectangle 3"/>
          <p:cNvSpPr>
            <a:spLocks noGrp="1" noChangeArrowheads="1"/>
          </p:cNvSpPr>
          <p:nvPr>
            <p:ph type="body" idx="1"/>
          </p:nvPr>
        </p:nvSpPr>
        <p:spPr/>
        <p:txBody>
          <a:bodyPr/>
          <a:lstStyle/>
          <a:p>
            <a:pPr eaLnBrk="1" hangingPunct="1"/>
            <a:r>
              <a:rPr lang="en-US" altLang="en-US" smtClean="0"/>
              <a:t>Example considerations</a:t>
            </a:r>
          </a:p>
          <a:p>
            <a:pPr lvl="1" eaLnBrk="1" hangingPunct="1"/>
            <a:r>
              <a:rPr lang="en-US" altLang="en-US" smtClean="0"/>
              <a:t>Management commitment?</a:t>
            </a:r>
          </a:p>
          <a:p>
            <a:pPr lvl="1" eaLnBrk="1" hangingPunct="1"/>
            <a:r>
              <a:rPr lang="en-US" altLang="en-US" smtClean="0"/>
              <a:t>Are the goals clear?</a:t>
            </a:r>
          </a:p>
          <a:p>
            <a:pPr lvl="1" eaLnBrk="1" hangingPunct="1"/>
            <a:r>
              <a:rPr lang="en-US" altLang="en-US" smtClean="0"/>
              <a:t>Are measures defined and systems in place to capture?</a:t>
            </a:r>
          </a:p>
          <a:p>
            <a:pPr lvl="1" eaLnBrk="1" hangingPunct="1"/>
            <a:r>
              <a:rPr lang="en-US" altLang="en-US" smtClean="0"/>
              <a:t>Do all parties involved/affected really understand what’s going on?</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mtClean="0"/>
              <a:t>5. Monitor Implementation</a:t>
            </a:r>
          </a:p>
        </p:txBody>
      </p:sp>
      <p:sp>
        <p:nvSpPr>
          <p:cNvPr id="44035" name="Rectangle 3"/>
          <p:cNvSpPr>
            <a:spLocks noGrp="1" noChangeArrowheads="1"/>
          </p:cNvSpPr>
          <p:nvPr>
            <p:ph type="body" sz="half" idx="1"/>
          </p:nvPr>
        </p:nvSpPr>
        <p:spPr/>
        <p:txBody>
          <a:bodyPr/>
          <a:lstStyle/>
          <a:p>
            <a:pPr eaLnBrk="1" hangingPunct="1"/>
            <a:r>
              <a:rPr lang="en-US" altLang="en-US" sz="2400" smtClean="0"/>
              <a:t>Purpose</a:t>
            </a:r>
          </a:p>
          <a:p>
            <a:pPr lvl="1" eaLnBrk="1" hangingPunct="1"/>
            <a:r>
              <a:rPr lang="en-US" altLang="en-US" sz="2000" smtClean="0"/>
              <a:t>Ensure proper implementation</a:t>
            </a:r>
          </a:p>
          <a:p>
            <a:pPr lvl="1" eaLnBrk="1" hangingPunct="1"/>
            <a:r>
              <a:rPr lang="en-US" altLang="en-US" sz="2000" smtClean="0"/>
              <a:t>Detect and adapt to changes</a:t>
            </a:r>
          </a:p>
        </p:txBody>
      </p:sp>
      <p:sp>
        <p:nvSpPr>
          <p:cNvPr id="44036" name="Rectangle 4"/>
          <p:cNvSpPr>
            <a:spLocks noGrp="1" noChangeArrowheads="1"/>
          </p:cNvSpPr>
          <p:nvPr>
            <p:ph type="body" sz="half" idx="2"/>
          </p:nvPr>
        </p:nvSpPr>
        <p:spPr/>
        <p:txBody>
          <a:bodyPr/>
          <a:lstStyle/>
          <a:p>
            <a:pPr eaLnBrk="1" hangingPunct="1"/>
            <a:r>
              <a:rPr lang="en-US" altLang="en-US" sz="2400" smtClean="0"/>
              <a:t>Control program</a:t>
            </a:r>
          </a:p>
          <a:p>
            <a:pPr lvl="1" eaLnBrk="1" hangingPunct="1"/>
            <a:r>
              <a:rPr lang="en-US" altLang="en-US" sz="2000" smtClean="0"/>
              <a:t>Results standard</a:t>
            </a:r>
          </a:p>
          <a:p>
            <a:pPr lvl="1" eaLnBrk="1" hangingPunct="1"/>
            <a:r>
              <a:rPr lang="en-US" altLang="en-US" sz="2000" smtClean="0"/>
              <a:t>Activities standards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What Should We Do?</a:t>
            </a:r>
          </a:p>
        </p:txBody>
      </p:sp>
      <p:sp>
        <p:nvSpPr>
          <p:cNvPr id="8195" name="Rectangle 3"/>
          <p:cNvSpPr>
            <a:spLocks noGrp="1" noChangeArrowheads="1"/>
          </p:cNvSpPr>
          <p:nvPr>
            <p:ph type="body" idx="1"/>
          </p:nvPr>
        </p:nvSpPr>
        <p:spPr>
          <a:xfrm>
            <a:off x="914400" y="2362200"/>
            <a:ext cx="8001000" cy="4191000"/>
          </a:xfrm>
        </p:spPr>
        <p:txBody>
          <a:bodyPr/>
          <a:lstStyle/>
          <a:p>
            <a:pPr eaLnBrk="1" hangingPunct="1">
              <a:lnSpc>
                <a:spcPct val="90000"/>
              </a:lnSpc>
            </a:pPr>
            <a:r>
              <a:rPr lang="en-US" altLang="en-US" smtClean="0"/>
              <a:t>Develop an understanding of the “risk management” concept</a:t>
            </a:r>
          </a:p>
          <a:p>
            <a:pPr eaLnBrk="1" hangingPunct="1">
              <a:lnSpc>
                <a:spcPct val="90000"/>
              </a:lnSpc>
            </a:pPr>
            <a:r>
              <a:rPr lang="en-US" altLang="en-US" smtClean="0"/>
              <a:t>Learn how the risk management process functions</a:t>
            </a:r>
          </a:p>
          <a:p>
            <a:pPr eaLnBrk="1" hangingPunct="1">
              <a:lnSpc>
                <a:spcPct val="90000"/>
              </a:lnSpc>
            </a:pPr>
            <a:r>
              <a:rPr lang="en-US" altLang="en-US" smtClean="0"/>
              <a:t>Discuss how an EH&amp;S function might exist (and possibly prosper) within such a unit</a:t>
            </a:r>
          </a:p>
          <a:p>
            <a:pPr eaLnBrk="1" hangingPunct="1">
              <a:lnSpc>
                <a:spcPct val="90000"/>
              </a:lnSpc>
            </a:pPr>
            <a:r>
              <a:rPr lang="en-US" altLang="en-US" smtClean="0"/>
              <a:t>Identify possible pitfalls of such arrangements</a:t>
            </a:r>
          </a:p>
          <a:p>
            <a:pPr eaLnBrk="1" hangingPunct="1">
              <a:lnSpc>
                <a:spcPct val="90000"/>
              </a:lnSpc>
            </a:pPr>
            <a:r>
              <a:rPr lang="en-US" altLang="en-US" smtClean="0"/>
              <a:t>Discover possible career development opportunities in this field</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smtClean="0"/>
              <a:t>What to Monitor?</a:t>
            </a:r>
          </a:p>
        </p:txBody>
      </p:sp>
      <p:sp>
        <p:nvSpPr>
          <p:cNvPr id="45059" name="Rectangle 3"/>
          <p:cNvSpPr>
            <a:spLocks noGrp="1" noChangeArrowheads="1"/>
          </p:cNvSpPr>
          <p:nvPr>
            <p:ph type="body" idx="1"/>
          </p:nvPr>
        </p:nvSpPr>
        <p:spPr/>
        <p:txBody>
          <a:bodyPr/>
          <a:lstStyle/>
          <a:p>
            <a:pPr eaLnBrk="1" hangingPunct="1">
              <a:lnSpc>
                <a:spcPct val="90000"/>
              </a:lnSpc>
            </a:pPr>
            <a:r>
              <a:rPr lang="en-US" altLang="en-US" sz="2400" smtClean="0"/>
              <a:t>What is the valid indicator of safety program performance?</a:t>
            </a:r>
          </a:p>
          <a:p>
            <a:pPr lvl="1" eaLnBrk="1" hangingPunct="1">
              <a:lnSpc>
                <a:spcPct val="90000"/>
              </a:lnSpc>
            </a:pPr>
            <a:r>
              <a:rPr lang="en-US" altLang="en-US" sz="2000" smtClean="0"/>
              <a:t>OSHA 300 log?</a:t>
            </a:r>
          </a:p>
          <a:p>
            <a:pPr lvl="1" eaLnBrk="1" hangingPunct="1">
              <a:lnSpc>
                <a:spcPct val="90000"/>
              </a:lnSpc>
            </a:pPr>
            <a:r>
              <a:rPr lang="en-US" altLang="en-US" sz="2000" smtClean="0"/>
              <a:t>Compliance?</a:t>
            </a:r>
          </a:p>
          <a:p>
            <a:pPr lvl="1" eaLnBrk="1" hangingPunct="1">
              <a:lnSpc>
                <a:spcPct val="90000"/>
              </a:lnSpc>
            </a:pPr>
            <a:r>
              <a:rPr lang="en-US" altLang="en-US" sz="2000" smtClean="0"/>
              <a:t>Insurance costs?</a:t>
            </a:r>
          </a:p>
          <a:p>
            <a:pPr lvl="1" eaLnBrk="1" hangingPunct="1">
              <a:lnSpc>
                <a:spcPct val="90000"/>
              </a:lnSpc>
            </a:pPr>
            <a:r>
              <a:rPr lang="en-US" altLang="en-US" sz="2000" smtClean="0"/>
              <a:t>Annual losses?</a:t>
            </a:r>
          </a:p>
          <a:p>
            <a:pPr lvl="1" eaLnBrk="1" hangingPunct="1">
              <a:lnSpc>
                <a:spcPct val="90000"/>
              </a:lnSpc>
            </a:pPr>
            <a:r>
              <a:rPr lang="en-US" altLang="en-US" sz="2000" smtClean="0"/>
              <a:t>Complaints?</a:t>
            </a:r>
          </a:p>
          <a:p>
            <a:pPr lvl="1" eaLnBrk="1" hangingPunct="1">
              <a:lnSpc>
                <a:spcPct val="90000"/>
              </a:lnSpc>
            </a:pPr>
            <a:r>
              <a:rPr lang="en-US" altLang="en-US" sz="2000" smtClean="0"/>
              <a:t>Service? Satisfaction?</a:t>
            </a:r>
          </a:p>
          <a:p>
            <a:pPr lvl="1" eaLnBrk="1" hangingPunct="1">
              <a:lnSpc>
                <a:spcPct val="90000"/>
              </a:lnSpc>
            </a:pPr>
            <a:r>
              <a:rPr lang="en-US" altLang="en-US" sz="2000" smtClean="0"/>
              <a:t>Cost of program?</a:t>
            </a:r>
          </a:p>
          <a:p>
            <a:pPr lvl="1" eaLnBrk="1" hangingPunct="1">
              <a:lnSpc>
                <a:spcPct val="90000"/>
              </a:lnSpc>
            </a:pPr>
            <a:endParaRPr lang="en-US" altLang="en-US" sz="2000" smtClean="0"/>
          </a:p>
          <a:p>
            <a:pPr lvl="1" eaLnBrk="1" hangingPunct="1">
              <a:lnSpc>
                <a:spcPct val="90000"/>
              </a:lnSpc>
            </a:pPr>
            <a:r>
              <a:rPr lang="en-US" altLang="en-US" sz="2000" smtClean="0"/>
              <a:t>Macro vs. micro measures: </a:t>
            </a:r>
          </a:p>
          <a:p>
            <a:pPr lvl="1" eaLnBrk="1" hangingPunct="1">
              <a:lnSpc>
                <a:spcPct val="90000"/>
              </a:lnSpc>
              <a:buFontTx/>
              <a:buNone/>
            </a:pPr>
            <a:r>
              <a:rPr lang="en-US" altLang="en-US" sz="2000" smtClean="0"/>
              <a:t>		are outcomes within the program’s span of control ?</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smtClean="0"/>
              <a:t>Exercise #5: Business Continuity Issues</a:t>
            </a:r>
          </a:p>
        </p:txBody>
      </p:sp>
      <p:sp>
        <p:nvSpPr>
          <p:cNvPr id="46083" name="Rectangle 3"/>
          <p:cNvSpPr>
            <a:spLocks noGrp="1" noChangeArrowheads="1"/>
          </p:cNvSpPr>
          <p:nvPr>
            <p:ph type="body" idx="1"/>
          </p:nvPr>
        </p:nvSpPr>
        <p:spPr/>
        <p:txBody>
          <a:bodyPr/>
          <a:lstStyle/>
          <a:p>
            <a:pPr eaLnBrk="1" hangingPunct="1">
              <a:lnSpc>
                <a:spcPct val="90000"/>
              </a:lnSpc>
            </a:pPr>
            <a:r>
              <a:rPr lang="en-US" altLang="en-US" smtClean="0"/>
              <a:t>Open your bag</a:t>
            </a:r>
          </a:p>
          <a:p>
            <a:pPr eaLnBrk="1" hangingPunct="1">
              <a:lnSpc>
                <a:spcPct val="90000"/>
              </a:lnSpc>
            </a:pPr>
            <a:r>
              <a:rPr lang="en-US" altLang="en-US" smtClean="0"/>
              <a:t>What loss did you experience?</a:t>
            </a:r>
          </a:p>
          <a:p>
            <a:pPr eaLnBrk="1" hangingPunct="1">
              <a:lnSpc>
                <a:spcPct val="90000"/>
              </a:lnSpc>
            </a:pPr>
            <a:r>
              <a:rPr lang="en-US" altLang="en-US" smtClean="0"/>
              <a:t>What are your immediate business continuity actions?</a:t>
            </a:r>
          </a:p>
          <a:p>
            <a:pPr eaLnBrk="1" hangingPunct="1">
              <a:lnSpc>
                <a:spcPct val="90000"/>
              </a:lnSpc>
            </a:pPr>
            <a:r>
              <a:rPr lang="en-US" altLang="en-US" smtClean="0"/>
              <a:t>What about longer term business continuity issues?</a:t>
            </a:r>
          </a:p>
          <a:p>
            <a:pPr eaLnBrk="1" hangingPunct="1">
              <a:lnSpc>
                <a:spcPct val="90000"/>
              </a:lnSpc>
            </a:pPr>
            <a:r>
              <a:rPr lang="en-US" altLang="en-US" smtClean="0"/>
              <a:t>What is the lesson for your emergency plan back home?</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26"/>
          <p:cNvSpPr>
            <a:spLocks noGrp="1" noChangeArrowheads="1"/>
          </p:cNvSpPr>
          <p:nvPr>
            <p:ph type="title"/>
          </p:nvPr>
        </p:nvSpPr>
        <p:spPr/>
        <p:txBody>
          <a:bodyPr/>
          <a:lstStyle/>
          <a:p>
            <a:pPr eaLnBrk="1" hangingPunct="1"/>
            <a:r>
              <a:rPr lang="en-US" altLang="en-US" smtClean="0"/>
              <a:t>Common Risk Management Critiques of EH&amp;S Programs</a:t>
            </a:r>
          </a:p>
        </p:txBody>
      </p:sp>
      <p:sp>
        <p:nvSpPr>
          <p:cNvPr id="47107" name="Rectangle 1027"/>
          <p:cNvSpPr>
            <a:spLocks noGrp="1" noChangeArrowheads="1"/>
          </p:cNvSpPr>
          <p:nvPr>
            <p:ph type="body" idx="1"/>
          </p:nvPr>
        </p:nvSpPr>
        <p:spPr/>
        <p:txBody>
          <a:bodyPr/>
          <a:lstStyle/>
          <a:p>
            <a:pPr eaLnBrk="1" hangingPunct="1">
              <a:lnSpc>
                <a:spcPct val="90000"/>
              </a:lnSpc>
            </a:pPr>
            <a:r>
              <a:rPr lang="en-US" altLang="en-US" sz="2400" smtClean="0"/>
              <a:t>Consider the big picture – business perspective</a:t>
            </a:r>
          </a:p>
          <a:p>
            <a:pPr eaLnBrk="1" hangingPunct="1">
              <a:lnSpc>
                <a:spcPct val="90000"/>
              </a:lnSpc>
            </a:pPr>
            <a:r>
              <a:rPr lang="en-US" altLang="en-US" sz="2400" smtClean="0"/>
              <a:t>Don’t always rush to measure – try simple fixes first</a:t>
            </a:r>
          </a:p>
          <a:p>
            <a:pPr eaLnBrk="1" hangingPunct="1">
              <a:lnSpc>
                <a:spcPct val="90000"/>
              </a:lnSpc>
            </a:pPr>
            <a:r>
              <a:rPr lang="en-US" altLang="en-US" sz="2400" smtClean="0"/>
              <a:t>Rushing to the few highly exposed when the larger minimally exposed may be a bigger ROI</a:t>
            </a:r>
          </a:p>
          <a:p>
            <a:pPr eaLnBrk="1" hangingPunct="1">
              <a:lnSpc>
                <a:spcPct val="90000"/>
              </a:lnSpc>
            </a:pPr>
            <a:r>
              <a:rPr lang="en-US" altLang="en-US" sz="2400" smtClean="0"/>
              <a:t>Better utilization of insurer services</a:t>
            </a:r>
          </a:p>
          <a:p>
            <a:pPr eaLnBrk="1" hangingPunct="1">
              <a:lnSpc>
                <a:spcPct val="90000"/>
              </a:lnSpc>
            </a:pPr>
            <a:r>
              <a:rPr lang="en-US" altLang="en-US" sz="2400" smtClean="0"/>
              <a:t>What is the frequency and severity of the loss exposure? Is it imminent or hypothetical?</a:t>
            </a:r>
          </a:p>
          <a:p>
            <a:pPr eaLnBrk="1" hangingPunct="1">
              <a:lnSpc>
                <a:spcPct val="90000"/>
              </a:lnSpc>
            </a:pPr>
            <a:r>
              <a:rPr lang="en-US" altLang="en-US" sz="2400" smtClean="0"/>
              <a:t>How do your operations </a:t>
            </a:r>
            <a:r>
              <a:rPr lang="en-US" altLang="en-US" sz="2400" u="sng" smtClean="0"/>
              <a:t>further</a:t>
            </a:r>
            <a:r>
              <a:rPr lang="en-US" altLang="en-US" sz="2400" smtClean="0"/>
              <a:t> the mission of the organization?</a:t>
            </a:r>
          </a:p>
          <a:p>
            <a:pPr eaLnBrk="1" hangingPunct="1">
              <a:lnSpc>
                <a:spcPct val="90000"/>
              </a:lnSpc>
              <a:buFont typeface="Wingdings" pitchFamily="2" charset="2"/>
              <a:buNone/>
            </a:pPr>
            <a:endParaRPr lang="en-US" altLang="en-US" sz="2400" smtClean="0"/>
          </a:p>
          <a:p>
            <a:pPr eaLnBrk="1" hangingPunct="1">
              <a:lnSpc>
                <a:spcPct val="90000"/>
              </a:lnSpc>
            </a:pPr>
            <a:r>
              <a:rPr lang="en-US" altLang="en-US" sz="2400" smtClean="0"/>
              <a:t>An equally interesting question: </a:t>
            </a:r>
            <a:r>
              <a:rPr lang="en-US" altLang="en-US" sz="2400" i="1" smtClean="0"/>
              <a:t>what are common critiques of Risk Management programs? </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smtClean="0"/>
              <a:t>Common EH&amp;S Critiques of Risk Management Programs</a:t>
            </a:r>
          </a:p>
        </p:txBody>
      </p:sp>
      <p:sp>
        <p:nvSpPr>
          <p:cNvPr id="48131" name="Rectangle 3"/>
          <p:cNvSpPr>
            <a:spLocks noGrp="1" noChangeArrowheads="1"/>
          </p:cNvSpPr>
          <p:nvPr>
            <p:ph type="body" idx="1"/>
          </p:nvPr>
        </p:nvSpPr>
        <p:spPr>
          <a:xfrm>
            <a:off x="914400" y="2362200"/>
            <a:ext cx="8229600" cy="4343400"/>
          </a:xfrm>
        </p:spPr>
        <p:txBody>
          <a:bodyPr/>
          <a:lstStyle/>
          <a:p>
            <a:pPr eaLnBrk="1" hangingPunct="1">
              <a:lnSpc>
                <a:spcPct val="90000"/>
              </a:lnSpc>
            </a:pPr>
            <a:r>
              <a:rPr lang="en-US" altLang="en-US" sz="2400" smtClean="0"/>
              <a:t>Too focused on the numbers </a:t>
            </a:r>
          </a:p>
          <a:p>
            <a:pPr eaLnBrk="1" hangingPunct="1">
              <a:lnSpc>
                <a:spcPct val="90000"/>
              </a:lnSpc>
            </a:pPr>
            <a:r>
              <a:rPr lang="en-US" altLang="en-US" sz="2400" smtClean="0"/>
              <a:t>Paralysis by analysis</a:t>
            </a:r>
          </a:p>
          <a:p>
            <a:pPr eaLnBrk="1" hangingPunct="1">
              <a:lnSpc>
                <a:spcPct val="90000"/>
              </a:lnSpc>
            </a:pPr>
            <a:r>
              <a:rPr lang="en-US" altLang="en-US" sz="2400" smtClean="0"/>
              <a:t>May be the wrong numbers – compensable injuries versus first reports</a:t>
            </a:r>
          </a:p>
          <a:p>
            <a:pPr eaLnBrk="1" hangingPunct="1">
              <a:lnSpc>
                <a:spcPct val="90000"/>
              </a:lnSpc>
            </a:pPr>
            <a:r>
              <a:rPr lang="en-US" altLang="en-US" sz="2400" smtClean="0"/>
              <a:t>Lack of communication</a:t>
            </a:r>
          </a:p>
          <a:p>
            <a:pPr eaLnBrk="1" hangingPunct="1">
              <a:lnSpc>
                <a:spcPct val="90000"/>
              </a:lnSpc>
            </a:pPr>
            <a:r>
              <a:rPr lang="en-US" altLang="en-US" sz="2400" smtClean="0"/>
              <a:t>Not involved or aware of negotiations – what services will or can the insurer provide?</a:t>
            </a:r>
          </a:p>
          <a:p>
            <a:pPr eaLnBrk="1" hangingPunct="1">
              <a:lnSpc>
                <a:spcPct val="90000"/>
              </a:lnSpc>
            </a:pPr>
            <a:r>
              <a:rPr lang="en-US" altLang="en-US" sz="2400" smtClean="0"/>
              <a:t>Lack of awareness or full understanding of risk control issues</a:t>
            </a:r>
          </a:p>
          <a:p>
            <a:pPr eaLnBrk="1" hangingPunct="1">
              <a:lnSpc>
                <a:spcPct val="90000"/>
              </a:lnSpc>
            </a:pPr>
            <a:r>
              <a:rPr lang="en-US" altLang="en-US" sz="2400" smtClean="0"/>
              <a:t>Movement of problems from hypothetical to imminent (if its affecting their office) </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smtClean="0"/>
              <a:t>Consider an IAQ Scenario </a:t>
            </a:r>
          </a:p>
        </p:txBody>
      </p:sp>
      <p:sp>
        <p:nvSpPr>
          <p:cNvPr id="49155" name="Rectangle 3"/>
          <p:cNvSpPr>
            <a:spLocks noGrp="1" noChangeArrowheads="1"/>
          </p:cNvSpPr>
          <p:nvPr>
            <p:ph type="body" idx="1"/>
          </p:nvPr>
        </p:nvSpPr>
        <p:spPr>
          <a:xfrm>
            <a:off x="914400" y="2362200"/>
            <a:ext cx="8001000" cy="4191000"/>
          </a:xfrm>
        </p:spPr>
        <p:txBody>
          <a:bodyPr/>
          <a:lstStyle/>
          <a:p>
            <a:pPr eaLnBrk="1" hangingPunct="1"/>
            <a:r>
              <a:rPr lang="en-US" altLang="en-US" sz="2400" smtClean="0"/>
              <a:t>You have a building that contains a small group of persistently concerned individuals about the air quality in their offices.</a:t>
            </a:r>
          </a:p>
          <a:p>
            <a:pPr eaLnBrk="1" hangingPunct="1"/>
            <a:r>
              <a:rPr lang="en-US" altLang="en-US" sz="2400" smtClean="0"/>
              <a:t>There have been no compensable claims for IAQ in the past</a:t>
            </a:r>
          </a:p>
          <a:p>
            <a:pPr eaLnBrk="1" hangingPunct="1"/>
            <a:r>
              <a:rPr lang="en-US" altLang="en-US" sz="2400" smtClean="0"/>
              <a:t>IAQ issues consume 20% of EH&amp;S’ resources</a:t>
            </a:r>
          </a:p>
          <a:p>
            <a:pPr eaLnBrk="1" hangingPunct="1"/>
            <a:r>
              <a:rPr lang="en-US" altLang="en-US" sz="2400" smtClean="0"/>
              <a:t>How would your new Risk Manager boss view this issue?</a:t>
            </a:r>
          </a:p>
          <a:p>
            <a:pPr eaLnBrk="1" hangingPunct="1"/>
            <a:r>
              <a:rPr lang="en-US" altLang="en-US" sz="2400" smtClean="0"/>
              <a:t>When has EH&amp;S done enough to try and resolve the issue?</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mtClean="0"/>
              <a:t>Survey of Leadership of University Risk Management Function</a:t>
            </a:r>
          </a:p>
        </p:txBody>
      </p:sp>
      <p:sp>
        <p:nvSpPr>
          <p:cNvPr id="50179" name="Rectangle 3"/>
          <p:cNvSpPr>
            <a:spLocks noGrp="1" noChangeArrowheads="1"/>
          </p:cNvSpPr>
          <p:nvPr>
            <p:ph type="body" idx="1"/>
          </p:nvPr>
        </p:nvSpPr>
        <p:spPr/>
        <p:txBody>
          <a:bodyPr/>
          <a:lstStyle/>
          <a:p>
            <a:pPr eaLnBrk="1" hangingPunct="1"/>
            <a:r>
              <a:rPr lang="en-US" altLang="en-US" smtClean="0"/>
              <a:t>Background/experience of boss	</a:t>
            </a:r>
          </a:p>
          <a:p>
            <a:pPr lvl="1" eaLnBrk="1" hangingPunct="1"/>
            <a:r>
              <a:rPr lang="en-US" altLang="en-US" smtClean="0"/>
              <a:t>Insurance claims	16%</a:t>
            </a:r>
          </a:p>
          <a:p>
            <a:pPr lvl="1" eaLnBrk="1" hangingPunct="1"/>
            <a:r>
              <a:rPr lang="en-US" altLang="en-US" smtClean="0"/>
              <a:t>Administrative VP	14%		</a:t>
            </a:r>
          </a:p>
          <a:p>
            <a:pPr lvl="1" eaLnBrk="1" hangingPunct="1"/>
            <a:r>
              <a:rPr lang="en-US" altLang="en-US" smtClean="0"/>
              <a:t>Purchasing director	14%</a:t>
            </a:r>
          </a:p>
          <a:p>
            <a:pPr lvl="1" eaLnBrk="1" hangingPunct="1"/>
            <a:r>
              <a:rPr lang="en-US" altLang="en-US" smtClean="0"/>
              <a:t>Safety officer		14%</a:t>
            </a:r>
          </a:p>
          <a:p>
            <a:pPr lvl="1" eaLnBrk="1" hangingPunct="1"/>
            <a:r>
              <a:rPr lang="en-US" altLang="en-US" smtClean="0"/>
              <a:t>Finance director	12%</a:t>
            </a:r>
          </a:p>
          <a:p>
            <a:pPr lvl="1" eaLnBrk="1" hangingPunct="1"/>
            <a:r>
              <a:rPr lang="en-US" altLang="en-US" smtClean="0"/>
              <a:t>Director of EH&amp;S	 8%</a:t>
            </a:r>
          </a:p>
          <a:p>
            <a:pPr lvl="1" eaLnBrk="1" hangingPunct="1"/>
            <a:r>
              <a:rPr lang="en-US" altLang="en-US" smtClean="0"/>
              <a:t>Other			 7%</a:t>
            </a:r>
          </a:p>
        </p:txBody>
      </p:sp>
      <p:sp>
        <p:nvSpPr>
          <p:cNvPr id="50180" name="Text Box 4"/>
          <p:cNvSpPr txBox="1">
            <a:spLocks noChangeArrowheads="1"/>
          </p:cNvSpPr>
          <p:nvPr/>
        </p:nvSpPr>
        <p:spPr bwMode="auto">
          <a:xfrm>
            <a:off x="1066800" y="6096000"/>
            <a:ext cx="7315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1200">
                <a:solidFill>
                  <a:srgbClr val="000066"/>
                </a:solidFill>
              </a:rPr>
              <a:t>Source: Query, T. Comparing and contrasting the risk management function at educational institutions: a survey of university risk manager, URMA Journal, 2001, p. 18-24.A survey of 288 universities, with a 38% response rate</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smtClean="0"/>
              <a:t>Background</a:t>
            </a:r>
          </a:p>
        </p:txBody>
      </p:sp>
      <p:sp>
        <p:nvSpPr>
          <p:cNvPr id="51203" name="Rectangle 3"/>
          <p:cNvSpPr>
            <a:spLocks noGrp="1" noChangeArrowheads="1"/>
          </p:cNvSpPr>
          <p:nvPr>
            <p:ph type="body" sz="half" idx="1"/>
          </p:nvPr>
        </p:nvSpPr>
        <p:spPr>
          <a:xfrm>
            <a:off x="762000" y="2362200"/>
            <a:ext cx="4191000" cy="3733800"/>
          </a:xfrm>
        </p:spPr>
        <p:txBody>
          <a:bodyPr/>
          <a:lstStyle/>
          <a:p>
            <a:pPr eaLnBrk="1" hangingPunct="1"/>
            <a:r>
              <a:rPr lang="en-US" altLang="en-US" sz="2400" smtClean="0"/>
              <a:t>Educational level</a:t>
            </a:r>
          </a:p>
          <a:p>
            <a:pPr lvl="1" eaLnBrk="1" hangingPunct="1"/>
            <a:r>
              <a:rPr lang="en-US" altLang="en-US" sz="2000" smtClean="0"/>
              <a:t>AS, BS                     55%</a:t>
            </a:r>
          </a:p>
          <a:p>
            <a:pPr lvl="1" eaLnBrk="1" hangingPunct="1"/>
            <a:r>
              <a:rPr lang="en-US" altLang="en-US" sz="2000" smtClean="0"/>
              <a:t>Masters, Doctorate  38%</a:t>
            </a:r>
          </a:p>
          <a:p>
            <a:pPr lvl="1" eaLnBrk="1" hangingPunct="1"/>
            <a:r>
              <a:rPr lang="en-US" altLang="en-US" sz="2000" smtClean="0"/>
              <a:t>J.D.                             7%</a:t>
            </a:r>
          </a:p>
        </p:txBody>
      </p:sp>
      <p:sp>
        <p:nvSpPr>
          <p:cNvPr id="51204" name="Rectangle 4"/>
          <p:cNvSpPr>
            <a:spLocks noGrp="1" noChangeArrowheads="1"/>
          </p:cNvSpPr>
          <p:nvPr>
            <p:ph type="body" sz="half" idx="2"/>
          </p:nvPr>
        </p:nvSpPr>
        <p:spPr/>
        <p:txBody>
          <a:bodyPr/>
          <a:lstStyle/>
          <a:p>
            <a:pPr eaLnBrk="1" hangingPunct="1"/>
            <a:r>
              <a:rPr lang="en-US" altLang="en-US" sz="2400" smtClean="0"/>
              <a:t>Certifications</a:t>
            </a:r>
          </a:p>
          <a:p>
            <a:pPr lvl="1" eaLnBrk="1" hangingPunct="1"/>
            <a:r>
              <a:rPr lang="en-US" altLang="en-US" sz="2000" smtClean="0"/>
              <a:t>ARM          25%</a:t>
            </a:r>
          </a:p>
          <a:p>
            <a:pPr lvl="1" eaLnBrk="1" hangingPunct="1"/>
            <a:r>
              <a:rPr lang="en-US" altLang="en-US" sz="2000" smtClean="0"/>
              <a:t>CPA          11%</a:t>
            </a:r>
          </a:p>
          <a:p>
            <a:pPr lvl="1" eaLnBrk="1" hangingPunct="1"/>
            <a:r>
              <a:rPr lang="en-US" altLang="en-US" sz="2000" smtClean="0"/>
              <a:t>CPCU         8%</a:t>
            </a:r>
          </a:p>
          <a:p>
            <a:pPr lvl="1" eaLnBrk="1" hangingPunct="1"/>
            <a:r>
              <a:rPr lang="en-US" altLang="en-US" sz="2000" smtClean="0"/>
              <a:t>Safety         4%</a:t>
            </a:r>
          </a:p>
        </p:txBody>
      </p:sp>
      <p:sp>
        <p:nvSpPr>
          <p:cNvPr id="51205" name="Rectangle 5"/>
          <p:cNvSpPr>
            <a:spLocks noChangeArrowheads="1"/>
          </p:cNvSpPr>
          <p:nvPr/>
        </p:nvSpPr>
        <p:spPr bwMode="auto">
          <a:xfrm>
            <a:off x="1143000" y="6019800"/>
            <a:ext cx="7696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1200">
                <a:solidFill>
                  <a:srgbClr val="000066"/>
                </a:solidFill>
              </a:rPr>
              <a:t>Source: Query, T. Comparing and contrasting the risk management function at educational institutions: a survey of university risk manager, URMA Journal, 2001, p. 18-24.</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mtClean="0"/>
              <a:t>Experience</a:t>
            </a:r>
          </a:p>
        </p:txBody>
      </p:sp>
      <p:sp>
        <p:nvSpPr>
          <p:cNvPr id="52227" name="Rectangle 3"/>
          <p:cNvSpPr>
            <a:spLocks noGrp="1" noChangeArrowheads="1"/>
          </p:cNvSpPr>
          <p:nvPr>
            <p:ph type="body" idx="1"/>
          </p:nvPr>
        </p:nvSpPr>
        <p:spPr/>
        <p:txBody>
          <a:bodyPr/>
          <a:lstStyle/>
          <a:p>
            <a:pPr eaLnBrk="1" hangingPunct="1">
              <a:lnSpc>
                <a:spcPct val="90000"/>
              </a:lnSpc>
            </a:pPr>
            <a:r>
              <a:rPr lang="en-US" altLang="en-US" sz="2400" smtClean="0"/>
              <a:t>Work Experience (may be duplicate entries)</a:t>
            </a:r>
          </a:p>
          <a:p>
            <a:pPr lvl="1" eaLnBrk="1" hangingPunct="1">
              <a:lnSpc>
                <a:spcPct val="90000"/>
              </a:lnSpc>
            </a:pPr>
            <a:r>
              <a:rPr lang="en-US" altLang="en-US" sz="2000" smtClean="0"/>
              <a:t>Risk Management	51%</a:t>
            </a:r>
          </a:p>
          <a:p>
            <a:pPr lvl="1" eaLnBrk="1" hangingPunct="1">
              <a:lnSpc>
                <a:spcPct val="90000"/>
              </a:lnSpc>
            </a:pPr>
            <a:r>
              <a:rPr lang="en-US" altLang="en-US" sz="2000" smtClean="0"/>
              <a:t>Insurance claims		29%</a:t>
            </a:r>
          </a:p>
          <a:p>
            <a:pPr lvl="1" eaLnBrk="1" hangingPunct="1">
              <a:lnSpc>
                <a:spcPct val="90000"/>
              </a:lnSpc>
            </a:pPr>
            <a:r>
              <a:rPr lang="en-US" altLang="en-US" sz="2000" smtClean="0"/>
              <a:t>General management	24%</a:t>
            </a:r>
          </a:p>
          <a:p>
            <a:pPr lvl="1" eaLnBrk="1" hangingPunct="1">
              <a:lnSpc>
                <a:spcPct val="90000"/>
              </a:lnSpc>
            </a:pPr>
            <a:r>
              <a:rPr lang="en-US" altLang="en-US" sz="2000" smtClean="0"/>
              <a:t>Accounting		18%</a:t>
            </a:r>
          </a:p>
          <a:p>
            <a:pPr lvl="1" eaLnBrk="1" hangingPunct="1">
              <a:lnSpc>
                <a:spcPct val="90000"/>
              </a:lnSpc>
            </a:pPr>
            <a:r>
              <a:rPr lang="en-US" altLang="en-US" sz="2000" smtClean="0"/>
              <a:t>Security (perhaps safety)  11%</a:t>
            </a:r>
          </a:p>
          <a:p>
            <a:pPr lvl="1" eaLnBrk="1" hangingPunct="1">
              <a:lnSpc>
                <a:spcPct val="90000"/>
              </a:lnSpc>
            </a:pPr>
            <a:r>
              <a:rPr lang="en-US" altLang="en-US" sz="2000" smtClean="0"/>
              <a:t>Purchasing		  7%</a:t>
            </a:r>
          </a:p>
          <a:p>
            <a:pPr lvl="1" eaLnBrk="1" hangingPunct="1">
              <a:lnSpc>
                <a:spcPct val="90000"/>
              </a:lnSpc>
            </a:pPr>
            <a:r>
              <a:rPr lang="en-US" altLang="en-US" sz="2000" smtClean="0"/>
              <a:t>Legal			  5%</a:t>
            </a:r>
          </a:p>
          <a:p>
            <a:pPr lvl="1" eaLnBrk="1" hangingPunct="1">
              <a:lnSpc>
                <a:spcPct val="90000"/>
              </a:lnSpc>
            </a:pPr>
            <a:r>
              <a:rPr lang="en-US" altLang="en-US" sz="2000" smtClean="0"/>
              <a:t>Environmental Health         4%</a:t>
            </a:r>
          </a:p>
          <a:p>
            <a:pPr lvl="1" eaLnBrk="1" hangingPunct="1">
              <a:lnSpc>
                <a:spcPct val="90000"/>
              </a:lnSpc>
            </a:pPr>
            <a:r>
              <a:rPr lang="en-US" altLang="en-US" sz="2000" smtClean="0"/>
              <a:t>Human resources               4%</a:t>
            </a:r>
          </a:p>
        </p:txBody>
      </p:sp>
      <p:sp>
        <p:nvSpPr>
          <p:cNvPr id="52228" name="Rectangle 4"/>
          <p:cNvSpPr>
            <a:spLocks noChangeArrowheads="1"/>
          </p:cNvSpPr>
          <p:nvPr/>
        </p:nvSpPr>
        <p:spPr bwMode="auto">
          <a:xfrm>
            <a:off x="1295400" y="6019800"/>
            <a:ext cx="723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1200">
                <a:solidFill>
                  <a:srgbClr val="000066"/>
                </a:solidFill>
              </a:rPr>
              <a:t>Source: Query, T. Comparing and contrasting the risk management function at educational institutions: a survey of university risk manager, URMA Journal, 2001, p. 18-24.</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en-US" smtClean="0"/>
              <a:t>Ranking of Issues Important to Risk Managers</a:t>
            </a:r>
          </a:p>
        </p:txBody>
      </p:sp>
      <p:sp>
        <p:nvSpPr>
          <p:cNvPr id="53251" name="Rectangle 3"/>
          <p:cNvSpPr>
            <a:spLocks noGrp="1" noChangeArrowheads="1"/>
          </p:cNvSpPr>
          <p:nvPr>
            <p:ph type="body" idx="1"/>
          </p:nvPr>
        </p:nvSpPr>
        <p:spPr/>
        <p:txBody>
          <a:bodyPr/>
          <a:lstStyle/>
          <a:p>
            <a:pPr marL="533400" indent="-533400" eaLnBrk="1" hangingPunct="1">
              <a:buFont typeface="Wingdings" pitchFamily="2" charset="2"/>
              <a:buAutoNum type="arabicPeriod"/>
            </a:pPr>
            <a:r>
              <a:rPr lang="en-US" altLang="en-US" smtClean="0"/>
              <a:t>Employment liability practice</a:t>
            </a:r>
          </a:p>
          <a:p>
            <a:pPr marL="533400" indent="-533400" eaLnBrk="1" hangingPunct="1">
              <a:buFont typeface="Wingdings" pitchFamily="2" charset="2"/>
              <a:buAutoNum type="arabicPeriod"/>
            </a:pPr>
            <a:r>
              <a:rPr lang="en-US" altLang="en-US" smtClean="0"/>
              <a:t>Sexual harassment</a:t>
            </a:r>
          </a:p>
          <a:p>
            <a:pPr marL="533400" indent="-533400" eaLnBrk="1" hangingPunct="1">
              <a:buFont typeface="Wingdings" pitchFamily="2" charset="2"/>
              <a:buAutoNum type="arabicPeriod"/>
            </a:pPr>
            <a:r>
              <a:rPr lang="en-US" altLang="en-US" smtClean="0"/>
              <a:t>Discrimination</a:t>
            </a:r>
          </a:p>
          <a:p>
            <a:pPr marL="533400" indent="-533400" eaLnBrk="1" hangingPunct="1">
              <a:buFont typeface="Wingdings" pitchFamily="2" charset="2"/>
              <a:buAutoNum type="arabicPeriod"/>
            </a:pPr>
            <a:endParaRPr lang="en-US" altLang="en-US" smtClean="0"/>
          </a:p>
        </p:txBody>
      </p:sp>
      <p:sp>
        <p:nvSpPr>
          <p:cNvPr id="53252" name="Rectangle 4"/>
          <p:cNvSpPr>
            <a:spLocks noChangeArrowheads="1"/>
          </p:cNvSpPr>
          <p:nvPr/>
        </p:nvSpPr>
        <p:spPr bwMode="auto">
          <a:xfrm>
            <a:off x="1295400" y="6019800"/>
            <a:ext cx="723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1200">
                <a:solidFill>
                  <a:srgbClr val="000066"/>
                </a:solidFill>
              </a:rPr>
              <a:t>Source: Query, T. Comparing and contrasting the risk management function at educational institutions: a survey of university risk manager, URMA Journal, 2001, p. 18-24.</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smtClean="0"/>
              <a:t>So How EH&amp;S Might Mesh into the Risk Management Environment?</a:t>
            </a:r>
          </a:p>
        </p:txBody>
      </p:sp>
      <p:sp>
        <p:nvSpPr>
          <p:cNvPr id="54275" name="Rectangle 3"/>
          <p:cNvSpPr>
            <a:spLocks noGrp="1" noChangeArrowheads="1"/>
          </p:cNvSpPr>
          <p:nvPr>
            <p:ph type="body" idx="1"/>
          </p:nvPr>
        </p:nvSpPr>
        <p:spPr>
          <a:xfrm>
            <a:off x="914400" y="2362200"/>
            <a:ext cx="7543800" cy="3733800"/>
          </a:xfrm>
        </p:spPr>
        <p:txBody>
          <a:bodyPr/>
          <a:lstStyle/>
          <a:p>
            <a:pPr eaLnBrk="1" hangingPunct="1">
              <a:lnSpc>
                <a:spcPct val="90000"/>
              </a:lnSpc>
            </a:pPr>
            <a:r>
              <a:rPr lang="en-US" altLang="en-US" sz="2400" smtClean="0"/>
              <a:t>At a minimum, use the vernacular</a:t>
            </a:r>
          </a:p>
          <a:p>
            <a:pPr eaLnBrk="1" hangingPunct="1">
              <a:lnSpc>
                <a:spcPct val="90000"/>
              </a:lnSpc>
            </a:pPr>
            <a:r>
              <a:rPr lang="en-US" altLang="en-US" sz="2400" smtClean="0"/>
              <a:t>Know your coverages and retention levels</a:t>
            </a:r>
          </a:p>
          <a:p>
            <a:pPr eaLnBrk="1" hangingPunct="1">
              <a:lnSpc>
                <a:spcPct val="90000"/>
              </a:lnSpc>
            </a:pPr>
            <a:r>
              <a:rPr lang="en-US" altLang="en-US" sz="2400" smtClean="0"/>
              <a:t>Apply concepts to day-to-day activities</a:t>
            </a:r>
          </a:p>
          <a:p>
            <a:pPr lvl="1" eaLnBrk="1" hangingPunct="1">
              <a:lnSpc>
                <a:spcPct val="90000"/>
              </a:lnSpc>
            </a:pPr>
            <a:r>
              <a:rPr lang="en-US" altLang="en-US" sz="2000" smtClean="0"/>
              <a:t>Take a research laboratory for example: what if, instead of just looking at potential hazards, a complete risk profile was created?</a:t>
            </a:r>
          </a:p>
          <a:p>
            <a:pPr lvl="2" eaLnBrk="1" hangingPunct="1">
              <a:lnSpc>
                <a:spcPct val="90000"/>
              </a:lnSpc>
            </a:pPr>
            <a:r>
              <a:rPr lang="en-US" altLang="en-US" sz="1800" smtClean="0"/>
              <a:t>Clarifies to lab manager what risks are retained and what are covered (and at what levels), including funding risks</a:t>
            </a:r>
          </a:p>
          <a:p>
            <a:pPr lvl="2" eaLnBrk="1" hangingPunct="1">
              <a:lnSpc>
                <a:spcPct val="90000"/>
              </a:lnSpc>
            </a:pPr>
            <a:r>
              <a:rPr lang="en-US" altLang="en-US" sz="1800" smtClean="0"/>
              <a:t>What risk control options are available</a:t>
            </a:r>
          </a:p>
          <a:p>
            <a:pPr lvl="2" eaLnBrk="1" hangingPunct="1">
              <a:lnSpc>
                <a:spcPct val="90000"/>
              </a:lnSpc>
            </a:pPr>
            <a:r>
              <a:rPr lang="en-US" altLang="en-US" sz="1800" smtClean="0"/>
              <a:t>The cost benefits of each</a:t>
            </a:r>
          </a:p>
          <a:p>
            <a:pPr lvl="2" eaLnBrk="1" hangingPunct="1">
              <a:lnSpc>
                <a:spcPct val="90000"/>
              </a:lnSpc>
            </a:pPr>
            <a:r>
              <a:rPr lang="en-US" altLang="en-US" sz="1800" smtClean="0"/>
              <a:t>Used as a catalyst to enjoin lab personnel in achieving desired endpoint?</a:t>
            </a:r>
          </a:p>
          <a:p>
            <a:pPr eaLnBrk="1" hangingPunct="1">
              <a:lnSpc>
                <a:spcPct val="90000"/>
              </a:lnSpc>
            </a:pPr>
            <a:r>
              <a:rPr lang="en-US" altLang="en-US" sz="2400" smtClean="0"/>
              <a:t>Pay particular attention to uninsurable risks!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p:txBody>
          <a:bodyPr/>
          <a:lstStyle/>
          <a:p>
            <a:pPr eaLnBrk="1" hangingPunct="1"/>
            <a:r>
              <a:rPr lang="en-US" altLang="en-US" smtClean="0"/>
              <a:t>Voluntary Disclosure</a:t>
            </a:r>
          </a:p>
        </p:txBody>
      </p:sp>
      <p:sp>
        <p:nvSpPr>
          <p:cNvPr id="9219" name="Rectangle 1027"/>
          <p:cNvSpPr>
            <a:spLocks noGrp="1" noChangeArrowheads="1"/>
          </p:cNvSpPr>
          <p:nvPr>
            <p:ph type="body" idx="1"/>
          </p:nvPr>
        </p:nvSpPr>
        <p:spPr>
          <a:xfrm>
            <a:off x="914400" y="2362200"/>
            <a:ext cx="7924800" cy="3733800"/>
          </a:xfrm>
        </p:spPr>
        <p:txBody>
          <a:bodyPr/>
          <a:lstStyle/>
          <a:p>
            <a:pPr eaLnBrk="1" hangingPunct="1"/>
            <a:r>
              <a:rPr lang="en-US" altLang="en-US" smtClean="0"/>
              <a:t>Despite attempts to be objective, this presenter makes no apologies about any possible unintended biases towards the EH&amp;S profession!</a:t>
            </a:r>
          </a:p>
          <a:p>
            <a:pPr eaLnBrk="1" hangingPunct="1"/>
            <a:r>
              <a:rPr lang="en-US" altLang="en-US" smtClean="0"/>
              <a:t>Also, an academic interest and the completion of some exams does not take the place of years of practical experience.</a:t>
            </a:r>
          </a:p>
          <a:p>
            <a:pPr eaLnBrk="1" hangingPunct="1"/>
            <a:r>
              <a:rPr lang="en-US" altLang="en-US" smtClean="0"/>
              <a:t>So</a:t>
            </a:r>
            <a:r>
              <a:rPr lang="en-US" altLang="en-US" i="1" smtClean="0"/>
              <a:t> caveat emptor!</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en-US" smtClean="0"/>
              <a:t>The Risk Management Profession</a:t>
            </a:r>
          </a:p>
        </p:txBody>
      </p:sp>
      <p:sp>
        <p:nvSpPr>
          <p:cNvPr id="55299" name="Rectangle 3"/>
          <p:cNvSpPr>
            <a:spLocks noGrp="1" noChangeArrowheads="1"/>
          </p:cNvSpPr>
          <p:nvPr>
            <p:ph type="body" idx="1"/>
          </p:nvPr>
        </p:nvSpPr>
        <p:spPr/>
        <p:txBody>
          <a:bodyPr/>
          <a:lstStyle/>
          <a:p>
            <a:pPr eaLnBrk="1" hangingPunct="1"/>
            <a:r>
              <a:rPr lang="en-US" altLang="en-US" smtClean="0"/>
              <a:t>Professional organization of risk managers</a:t>
            </a:r>
          </a:p>
          <a:p>
            <a:pPr lvl="1" eaLnBrk="1" hangingPunct="1"/>
            <a:r>
              <a:rPr lang="en-US" altLang="en-US" smtClean="0"/>
              <a:t>Risk and Insurance Management Society (RIMS)</a:t>
            </a:r>
          </a:p>
          <a:p>
            <a:pPr lvl="1" eaLnBrk="1" hangingPunct="1"/>
            <a:r>
              <a:rPr lang="en-US" altLang="en-US" smtClean="0"/>
              <a:t>Active local chapters</a:t>
            </a:r>
          </a:p>
          <a:p>
            <a:pPr lvl="1" eaLnBrk="1" hangingPunct="1"/>
            <a:r>
              <a:rPr lang="en-US" altLang="en-US" smtClean="0"/>
              <a:t>For more information: </a:t>
            </a:r>
            <a:r>
              <a:rPr lang="en-US" altLang="en-US" smtClean="0">
                <a:hlinkClick r:id="rId2"/>
              </a:rPr>
              <a:t>www.rims.org</a:t>
            </a:r>
            <a:endParaRPr lang="en-US" altLang="en-US" smtClean="0"/>
          </a:p>
          <a:p>
            <a:pPr lvl="1" eaLnBrk="1" hangingPunct="1"/>
            <a:endParaRPr lang="en-US" altLang="en-US" smtClean="0"/>
          </a:p>
          <a:p>
            <a:pPr lvl="1" eaLnBrk="1" hangingPunct="1"/>
            <a:r>
              <a:rPr lang="en-US" altLang="en-US" smtClean="0"/>
              <a:t>University Risk Management and Insurance Association (URMIA) – focused on campus issues</a:t>
            </a:r>
          </a:p>
          <a:p>
            <a:pPr lvl="1" eaLnBrk="1" hangingPunct="1"/>
            <a:r>
              <a:rPr lang="en-US" altLang="en-US" smtClean="0"/>
              <a:t>For more information </a:t>
            </a:r>
            <a:r>
              <a:rPr lang="en-US" altLang="en-US" u="sng" smtClean="0"/>
              <a:t>www.urmia.org</a:t>
            </a:r>
          </a:p>
          <a:p>
            <a:pPr lvl="1" eaLnBrk="1" hangingPunct="1"/>
            <a:endParaRPr lang="en-US" altLang="en-US" u="sng" smtClean="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smtClean="0"/>
              <a:t>The Risk Management Profession</a:t>
            </a:r>
          </a:p>
        </p:txBody>
      </p:sp>
      <p:sp>
        <p:nvSpPr>
          <p:cNvPr id="56323" name="Rectangle 3"/>
          <p:cNvSpPr>
            <a:spLocks noGrp="1" noChangeArrowheads="1"/>
          </p:cNvSpPr>
          <p:nvPr>
            <p:ph type="body" idx="1"/>
          </p:nvPr>
        </p:nvSpPr>
        <p:spPr/>
        <p:txBody>
          <a:bodyPr/>
          <a:lstStyle/>
          <a:p>
            <a:pPr eaLnBrk="1" hangingPunct="1"/>
            <a:r>
              <a:rPr lang="en-US" altLang="en-US" smtClean="0"/>
              <a:t>American Institute for Chartered Property Casualty Underwriters</a:t>
            </a:r>
          </a:p>
          <a:p>
            <a:pPr lvl="1" eaLnBrk="1" hangingPunct="1"/>
            <a:r>
              <a:rPr lang="en-US" altLang="en-US" smtClean="0"/>
              <a:t>Chartered Property Casualty Underwriter (CPCU)</a:t>
            </a:r>
          </a:p>
          <a:p>
            <a:pPr eaLnBrk="1" hangingPunct="1"/>
            <a:r>
              <a:rPr lang="en-US" altLang="en-US" smtClean="0"/>
              <a:t>Insurance Institute of America Center for the Advancement of Risk Management Education (CARME)</a:t>
            </a:r>
          </a:p>
          <a:p>
            <a:pPr lvl="1" eaLnBrk="1" hangingPunct="1"/>
            <a:r>
              <a:rPr lang="en-US" altLang="en-US" smtClean="0"/>
              <a:t>Associate in Risk Management (ARM)</a:t>
            </a:r>
          </a:p>
          <a:p>
            <a:pPr lvl="1" eaLnBrk="1" hangingPunct="1">
              <a:buFontTx/>
              <a:buNone/>
            </a:pPr>
            <a:endParaRPr lang="en-US" altLang="en-US" smtClean="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mtClean="0"/>
              <a:t>ARM Designation</a:t>
            </a:r>
          </a:p>
        </p:txBody>
      </p:sp>
      <p:sp>
        <p:nvSpPr>
          <p:cNvPr id="57347" name="Rectangle 3"/>
          <p:cNvSpPr>
            <a:spLocks noGrp="1" noChangeArrowheads="1"/>
          </p:cNvSpPr>
          <p:nvPr>
            <p:ph type="body" idx="1"/>
          </p:nvPr>
        </p:nvSpPr>
        <p:spPr/>
        <p:txBody>
          <a:bodyPr/>
          <a:lstStyle/>
          <a:p>
            <a:pPr eaLnBrk="1" hangingPunct="1">
              <a:lnSpc>
                <a:spcPct val="90000"/>
              </a:lnSpc>
            </a:pPr>
            <a:r>
              <a:rPr lang="en-US" altLang="en-US" sz="2400" smtClean="0"/>
              <a:t>Three separate exams</a:t>
            </a:r>
          </a:p>
          <a:p>
            <a:pPr lvl="1" eaLnBrk="1" hangingPunct="1">
              <a:lnSpc>
                <a:spcPct val="90000"/>
              </a:lnSpc>
            </a:pPr>
            <a:r>
              <a:rPr lang="en-US" altLang="en-US" sz="2000" smtClean="0"/>
              <a:t>ARM 54 Essentials for Risk Management</a:t>
            </a:r>
          </a:p>
          <a:p>
            <a:pPr lvl="1" eaLnBrk="1" hangingPunct="1">
              <a:lnSpc>
                <a:spcPct val="90000"/>
              </a:lnSpc>
            </a:pPr>
            <a:r>
              <a:rPr lang="en-US" altLang="en-US" sz="2000" smtClean="0"/>
              <a:t>ARM 55 Essentials for Risk Control</a:t>
            </a:r>
          </a:p>
          <a:p>
            <a:pPr lvl="1" eaLnBrk="1" hangingPunct="1">
              <a:lnSpc>
                <a:spcPct val="90000"/>
              </a:lnSpc>
            </a:pPr>
            <a:r>
              <a:rPr lang="en-US" altLang="en-US" sz="2000" smtClean="0"/>
              <a:t>ARM 56 Risk Financing</a:t>
            </a:r>
          </a:p>
          <a:p>
            <a:pPr lvl="1" eaLnBrk="1" hangingPunct="1">
              <a:lnSpc>
                <a:spcPct val="90000"/>
              </a:lnSpc>
              <a:buFontTx/>
              <a:buNone/>
            </a:pPr>
            <a:endParaRPr lang="en-US" altLang="en-US" sz="2000" smtClean="0"/>
          </a:p>
          <a:p>
            <a:pPr eaLnBrk="1" hangingPunct="1">
              <a:lnSpc>
                <a:spcPct val="90000"/>
              </a:lnSpc>
            </a:pPr>
            <a:r>
              <a:rPr lang="en-US" altLang="en-US" sz="2400" smtClean="0"/>
              <a:t>Each are multiple choice, 80-100 question computer-based exams</a:t>
            </a:r>
          </a:p>
          <a:p>
            <a:pPr eaLnBrk="1" hangingPunct="1">
              <a:lnSpc>
                <a:spcPct val="90000"/>
              </a:lnSpc>
            </a:pPr>
            <a:r>
              <a:rPr lang="en-US" altLang="en-US" sz="2400" smtClean="0"/>
              <a:t>Can be taken at Sylvan Learning Centers or equivalent</a:t>
            </a:r>
          </a:p>
          <a:p>
            <a:pPr eaLnBrk="1" hangingPunct="1">
              <a:lnSpc>
                <a:spcPct val="90000"/>
              </a:lnSpc>
            </a:pPr>
            <a:r>
              <a:rPr lang="en-US" altLang="en-US" sz="2400" smtClean="0"/>
              <a:t>Local RIMS chapters offer study courses</a:t>
            </a:r>
          </a:p>
          <a:p>
            <a:pPr eaLnBrk="1" hangingPunct="1">
              <a:lnSpc>
                <a:spcPct val="90000"/>
              </a:lnSpc>
            </a:pPr>
            <a:r>
              <a:rPr lang="en-US" altLang="en-US" sz="2400" smtClean="0"/>
              <a:t>For more information: www.aicpcu.org</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en-US" smtClean="0"/>
              <a:t>ARM 54 Essentials of Risk Management Content</a:t>
            </a:r>
          </a:p>
        </p:txBody>
      </p:sp>
      <p:sp>
        <p:nvSpPr>
          <p:cNvPr id="58371" name="Rectangle 3"/>
          <p:cNvSpPr>
            <a:spLocks noGrp="1" noChangeArrowheads="1"/>
          </p:cNvSpPr>
          <p:nvPr>
            <p:ph type="body" sz="half" idx="1"/>
          </p:nvPr>
        </p:nvSpPr>
        <p:spPr/>
        <p:txBody>
          <a:bodyPr/>
          <a:lstStyle/>
          <a:p>
            <a:pPr eaLnBrk="1" hangingPunct="1">
              <a:lnSpc>
                <a:spcPct val="90000"/>
              </a:lnSpc>
            </a:pPr>
            <a:r>
              <a:rPr lang="en-US" altLang="en-US" sz="2000" smtClean="0"/>
              <a:t>Framework for risk control</a:t>
            </a:r>
          </a:p>
          <a:p>
            <a:pPr eaLnBrk="1" hangingPunct="1">
              <a:lnSpc>
                <a:spcPct val="90000"/>
              </a:lnSpc>
            </a:pPr>
            <a:r>
              <a:rPr lang="en-US" altLang="en-US" sz="2000" smtClean="0"/>
              <a:t>Establishing a risk management program</a:t>
            </a:r>
          </a:p>
          <a:p>
            <a:pPr eaLnBrk="1" hangingPunct="1">
              <a:lnSpc>
                <a:spcPct val="90000"/>
              </a:lnSpc>
            </a:pPr>
            <a:r>
              <a:rPr lang="en-US" altLang="en-US" sz="2000" smtClean="0"/>
              <a:t>Identifying and analyzing loss exposures</a:t>
            </a:r>
          </a:p>
          <a:p>
            <a:pPr eaLnBrk="1" hangingPunct="1">
              <a:lnSpc>
                <a:spcPct val="90000"/>
              </a:lnSpc>
            </a:pPr>
            <a:r>
              <a:rPr lang="en-US" altLang="en-US" sz="2000" smtClean="0"/>
              <a:t>Analyzing property loss exposures</a:t>
            </a:r>
          </a:p>
          <a:p>
            <a:pPr eaLnBrk="1" hangingPunct="1">
              <a:lnSpc>
                <a:spcPct val="90000"/>
              </a:lnSpc>
            </a:pPr>
            <a:r>
              <a:rPr lang="en-US" altLang="en-US" sz="2000" smtClean="0"/>
              <a:t>Analyzing liability loss exposures</a:t>
            </a:r>
          </a:p>
          <a:p>
            <a:pPr eaLnBrk="1" hangingPunct="1">
              <a:lnSpc>
                <a:spcPct val="90000"/>
              </a:lnSpc>
            </a:pPr>
            <a:r>
              <a:rPr lang="en-US" altLang="en-US" sz="2000" smtClean="0"/>
              <a:t>Analyzing personnel loss exposures</a:t>
            </a:r>
          </a:p>
          <a:p>
            <a:pPr eaLnBrk="1" hangingPunct="1">
              <a:lnSpc>
                <a:spcPct val="90000"/>
              </a:lnSpc>
            </a:pPr>
            <a:r>
              <a:rPr lang="en-US" altLang="en-US" sz="2000" smtClean="0"/>
              <a:t>Analyzing net income loss exposures</a:t>
            </a:r>
          </a:p>
        </p:txBody>
      </p:sp>
      <p:sp>
        <p:nvSpPr>
          <p:cNvPr id="58372" name="Rectangle 4"/>
          <p:cNvSpPr>
            <a:spLocks noGrp="1" noChangeArrowheads="1"/>
          </p:cNvSpPr>
          <p:nvPr>
            <p:ph type="body" sz="half" idx="2"/>
          </p:nvPr>
        </p:nvSpPr>
        <p:spPr/>
        <p:txBody>
          <a:bodyPr/>
          <a:lstStyle/>
          <a:p>
            <a:pPr eaLnBrk="1" hangingPunct="1"/>
            <a:r>
              <a:rPr lang="en-US" altLang="en-US" sz="2000" smtClean="0"/>
              <a:t>Examining alternative risk management techniques</a:t>
            </a:r>
          </a:p>
          <a:p>
            <a:pPr eaLnBrk="1" hangingPunct="1"/>
            <a:r>
              <a:rPr lang="en-US" altLang="en-US" sz="2000" smtClean="0"/>
              <a:t>Cash flow analysis as a decision criterion</a:t>
            </a:r>
          </a:p>
          <a:p>
            <a:pPr eaLnBrk="1" hangingPunct="1"/>
            <a:r>
              <a:rPr lang="en-US" altLang="en-US" sz="2000" smtClean="0"/>
              <a:t>Making risk management decisions</a:t>
            </a:r>
          </a:p>
          <a:p>
            <a:pPr eaLnBrk="1" hangingPunct="1"/>
            <a:r>
              <a:rPr lang="en-US" altLang="en-US" sz="2000" smtClean="0"/>
              <a:t>Risk management information systems</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smtClean="0"/>
              <a:t>ARM 55 Essentials of Risk Control Content</a:t>
            </a:r>
          </a:p>
        </p:txBody>
      </p:sp>
      <p:sp>
        <p:nvSpPr>
          <p:cNvPr id="59395" name="Rectangle 3"/>
          <p:cNvSpPr>
            <a:spLocks noGrp="1" noChangeArrowheads="1"/>
          </p:cNvSpPr>
          <p:nvPr>
            <p:ph type="body" sz="half" idx="1"/>
          </p:nvPr>
        </p:nvSpPr>
        <p:spPr/>
        <p:txBody>
          <a:bodyPr/>
          <a:lstStyle/>
          <a:p>
            <a:pPr eaLnBrk="1" hangingPunct="1"/>
            <a:r>
              <a:rPr lang="en-US" altLang="en-US" sz="2000" smtClean="0"/>
              <a:t>Framework for risk control</a:t>
            </a:r>
          </a:p>
          <a:p>
            <a:pPr eaLnBrk="1" hangingPunct="1"/>
            <a:r>
              <a:rPr lang="en-US" altLang="en-US" sz="2000" smtClean="0"/>
              <a:t>Crisis management planning</a:t>
            </a:r>
          </a:p>
          <a:p>
            <a:pPr eaLnBrk="1" hangingPunct="1"/>
            <a:r>
              <a:rPr lang="en-US" altLang="en-US" sz="2000" smtClean="0"/>
              <a:t>Controlling fire losses</a:t>
            </a:r>
          </a:p>
          <a:p>
            <a:pPr eaLnBrk="1" hangingPunct="1"/>
            <a:r>
              <a:rPr lang="en-US" altLang="en-US" sz="2000" smtClean="0"/>
              <a:t>Designing safer, more productive workplaces</a:t>
            </a:r>
          </a:p>
          <a:p>
            <a:pPr eaLnBrk="1" hangingPunct="1"/>
            <a:r>
              <a:rPr lang="en-US" altLang="en-US" sz="2000" smtClean="0"/>
              <a:t>Rehabilitation management</a:t>
            </a:r>
          </a:p>
          <a:p>
            <a:pPr eaLnBrk="1" hangingPunct="1"/>
            <a:r>
              <a:rPr lang="en-US" altLang="en-US" sz="2000" smtClean="0"/>
              <a:t>Controlling losses from fleet operations</a:t>
            </a:r>
          </a:p>
          <a:p>
            <a:pPr eaLnBrk="1" hangingPunct="1"/>
            <a:r>
              <a:rPr lang="en-US" altLang="en-US" sz="2000" smtClean="0"/>
              <a:t>Controlling liability losses</a:t>
            </a:r>
          </a:p>
        </p:txBody>
      </p:sp>
      <p:sp>
        <p:nvSpPr>
          <p:cNvPr id="59396" name="Rectangle 4"/>
          <p:cNvSpPr>
            <a:spLocks noGrp="1" noChangeArrowheads="1"/>
          </p:cNvSpPr>
          <p:nvPr>
            <p:ph type="body" sz="half" idx="2"/>
          </p:nvPr>
        </p:nvSpPr>
        <p:spPr/>
        <p:txBody>
          <a:bodyPr/>
          <a:lstStyle/>
          <a:p>
            <a:pPr eaLnBrk="1" hangingPunct="1"/>
            <a:r>
              <a:rPr lang="en-US" altLang="en-US" sz="2000" smtClean="0"/>
              <a:t>Controlling environmental losses</a:t>
            </a:r>
          </a:p>
          <a:p>
            <a:pPr eaLnBrk="1" hangingPunct="1"/>
            <a:r>
              <a:rPr lang="en-US" altLang="en-US" sz="2000" smtClean="0"/>
              <a:t>Controlling net income losses</a:t>
            </a:r>
          </a:p>
          <a:p>
            <a:pPr eaLnBrk="1" hangingPunct="1"/>
            <a:r>
              <a:rPr lang="en-US" altLang="en-US" sz="2000" smtClean="0"/>
              <a:t>Controlling crime losses</a:t>
            </a:r>
          </a:p>
          <a:p>
            <a:pPr eaLnBrk="1" hangingPunct="1"/>
            <a:r>
              <a:rPr lang="en-US" altLang="en-US" sz="2000" smtClean="0"/>
              <a:t>System safety</a:t>
            </a:r>
          </a:p>
          <a:p>
            <a:pPr eaLnBrk="1" hangingPunct="1"/>
            <a:r>
              <a:rPr lang="en-US" altLang="en-US" sz="2000" smtClean="0"/>
              <a:t>Motivating and monitoring risk control activities</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en-US" smtClean="0"/>
              <a:t>ARM 56 Essentials of Risk Financing Content</a:t>
            </a:r>
          </a:p>
        </p:txBody>
      </p:sp>
      <p:sp>
        <p:nvSpPr>
          <p:cNvPr id="60419" name="Rectangle 3"/>
          <p:cNvSpPr>
            <a:spLocks noGrp="1" noChangeArrowheads="1"/>
          </p:cNvSpPr>
          <p:nvPr>
            <p:ph type="body" sz="half" idx="1"/>
          </p:nvPr>
        </p:nvSpPr>
        <p:spPr/>
        <p:txBody>
          <a:bodyPr/>
          <a:lstStyle/>
          <a:p>
            <a:pPr eaLnBrk="1" hangingPunct="1">
              <a:lnSpc>
                <a:spcPct val="90000"/>
              </a:lnSpc>
            </a:pPr>
            <a:r>
              <a:rPr lang="en-US" altLang="en-US" sz="2000" smtClean="0"/>
              <a:t>Establishing risk financing objectives</a:t>
            </a:r>
          </a:p>
          <a:p>
            <a:pPr eaLnBrk="1" hangingPunct="1">
              <a:lnSpc>
                <a:spcPct val="90000"/>
              </a:lnSpc>
            </a:pPr>
            <a:r>
              <a:rPr lang="en-US" altLang="en-US" sz="2000" smtClean="0"/>
              <a:t>Examining risk financing options</a:t>
            </a:r>
          </a:p>
          <a:p>
            <a:pPr eaLnBrk="1" hangingPunct="1">
              <a:lnSpc>
                <a:spcPct val="90000"/>
              </a:lnSpc>
            </a:pPr>
            <a:r>
              <a:rPr lang="en-US" altLang="en-US" sz="2000" smtClean="0"/>
              <a:t>Retaining losses</a:t>
            </a:r>
          </a:p>
          <a:p>
            <a:pPr eaLnBrk="1" hangingPunct="1">
              <a:lnSpc>
                <a:spcPct val="90000"/>
              </a:lnSpc>
            </a:pPr>
            <a:r>
              <a:rPr lang="en-US" altLang="en-US" sz="2000" smtClean="0"/>
              <a:t>Financing losses through captives and pools</a:t>
            </a:r>
          </a:p>
          <a:p>
            <a:pPr eaLnBrk="1" hangingPunct="1">
              <a:lnSpc>
                <a:spcPct val="90000"/>
              </a:lnSpc>
            </a:pPr>
            <a:r>
              <a:rPr lang="en-US" altLang="en-US" sz="2000" smtClean="0"/>
              <a:t>Transferring losses through insurance</a:t>
            </a:r>
          </a:p>
          <a:p>
            <a:pPr eaLnBrk="1" hangingPunct="1">
              <a:lnSpc>
                <a:spcPct val="90000"/>
              </a:lnSpc>
            </a:pPr>
            <a:r>
              <a:rPr lang="en-US" altLang="en-US" sz="2000" smtClean="0"/>
              <a:t>Excess insurance and reinsurance</a:t>
            </a:r>
          </a:p>
          <a:p>
            <a:pPr eaLnBrk="1" hangingPunct="1">
              <a:lnSpc>
                <a:spcPct val="90000"/>
              </a:lnSpc>
            </a:pPr>
            <a:r>
              <a:rPr lang="en-US" altLang="en-US" sz="2000" smtClean="0"/>
              <a:t>Using noninsurnace contractual transfers</a:t>
            </a:r>
          </a:p>
        </p:txBody>
      </p:sp>
      <p:sp>
        <p:nvSpPr>
          <p:cNvPr id="60420" name="Rectangle 4"/>
          <p:cNvSpPr>
            <a:spLocks noGrp="1" noChangeArrowheads="1"/>
          </p:cNvSpPr>
          <p:nvPr>
            <p:ph type="body" sz="half" idx="2"/>
          </p:nvPr>
        </p:nvSpPr>
        <p:spPr/>
        <p:txBody>
          <a:bodyPr/>
          <a:lstStyle/>
          <a:p>
            <a:pPr eaLnBrk="1" hangingPunct="1"/>
            <a:r>
              <a:rPr lang="en-US" altLang="en-US" sz="2000" smtClean="0"/>
              <a:t>Financing employee benefits</a:t>
            </a:r>
          </a:p>
          <a:p>
            <a:pPr eaLnBrk="1" hangingPunct="1"/>
            <a:r>
              <a:rPr lang="en-US" altLang="en-US" sz="2000" smtClean="0"/>
              <a:t>Forecasting accidental losses and risk financing needs</a:t>
            </a:r>
          </a:p>
          <a:p>
            <a:pPr eaLnBrk="1" hangingPunct="1"/>
            <a:r>
              <a:rPr lang="en-US" altLang="en-US" sz="2000" smtClean="0"/>
              <a:t>Accounting and income tax aspects</a:t>
            </a:r>
          </a:p>
          <a:p>
            <a:pPr eaLnBrk="1" hangingPunct="1"/>
            <a:r>
              <a:rPr lang="en-US" altLang="en-US" sz="2000" smtClean="0"/>
              <a:t>Dealing with insurers’ representatives</a:t>
            </a:r>
          </a:p>
          <a:p>
            <a:pPr eaLnBrk="1" hangingPunct="1"/>
            <a:r>
              <a:rPr lang="en-US" altLang="en-US" sz="2000" smtClean="0"/>
              <a:t>Claims administration</a:t>
            </a:r>
          </a:p>
          <a:p>
            <a:pPr eaLnBrk="1" hangingPunct="1"/>
            <a:r>
              <a:rPr lang="en-US" altLang="en-US" sz="2000" smtClean="0"/>
              <a:t>Allocating risk management costs</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en-US" smtClean="0"/>
              <a:t>Current Issues</a:t>
            </a:r>
          </a:p>
        </p:txBody>
      </p:sp>
      <p:sp>
        <p:nvSpPr>
          <p:cNvPr id="61443" name="Rectangle 3"/>
          <p:cNvSpPr>
            <a:spLocks noGrp="1" noChangeArrowheads="1"/>
          </p:cNvSpPr>
          <p:nvPr>
            <p:ph type="body" idx="1"/>
          </p:nvPr>
        </p:nvSpPr>
        <p:spPr>
          <a:xfrm>
            <a:off x="914400" y="2362200"/>
            <a:ext cx="7924800" cy="4267200"/>
          </a:xfrm>
        </p:spPr>
        <p:txBody>
          <a:bodyPr/>
          <a:lstStyle/>
          <a:p>
            <a:pPr eaLnBrk="1" hangingPunct="1">
              <a:lnSpc>
                <a:spcPct val="90000"/>
              </a:lnSpc>
            </a:pPr>
            <a:r>
              <a:rPr lang="en-US" altLang="en-US" sz="2000" smtClean="0">
                <a:cs typeface="Times New Roman" pitchFamily="18" charset="0"/>
              </a:rPr>
              <a:t>“Cost of Risk” Concept</a:t>
            </a:r>
          </a:p>
          <a:p>
            <a:pPr eaLnBrk="1" hangingPunct="1">
              <a:lnSpc>
                <a:spcPct val="90000"/>
              </a:lnSpc>
            </a:pPr>
            <a:r>
              <a:rPr lang="en-US" altLang="en-US" sz="2000" smtClean="0">
                <a:cs typeface="Times New Roman" pitchFamily="18" charset="0"/>
              </a:rPr>
              <a:t>Developed in 1962 by D.A. Barlow, a past president of RIMS</a:t>
            </a:r>
          </a:p>
          <a:p>
            <a:pPr eaLnBrk="1" hangingPunct="1">
              <a:lnSpc>
                <a:spcPct val="90000"/>
              </a:lnSpc>
            </a:pPr>
            <a:r>
              <a:rPr lang="en-US" altLang="en-US" sz="2000" smtClean="0">
                <a:cs typeface="Times New Roman" pitchFamily="18" charset="0"/>
              </a:rPr>
              <a:t>Includes consideration of </a:t>
            </a:r>
          </a:p>
          <a:p>
            <a:pPr lvl="1" eaLnBrk="1" hangingPunct="1">
              <a:lnSpc>
                <a:spcPct val="90000"/>
              </a:lnSpc>
            </a:pPr>
            <a:r>
              <a:rPr lang="en-US" altLang="en-US" sz="2000" smtClean="0">
                <a:cs typeface="Times New Roman" pitchFamily="18" charset="0"/>
              </a:rPr>
              <a:t>Net insurance premiums</a:t>
            </a:r>
          </a:p>
          <a:p>
            <a:pPr lvl="1" eaLnBrk="1" hangingPunct="1">
              <a:lnSpc>
                <a:spcPct val="90000"/>
              </a:lnSpc>
            </a:pPr>
            <a:r>
              <a:rPr lang="en-US" altLang="en-US" sz="2000" smtClean="0">
                <a:cs typeface="Times New Roman" pitchFamily="18" charset="0"/>
              </a:rPr>
              <a:t>Retained losses</a:t>
            </a:r>
          </a:p>
          <a:p>
            <a:pPr lvl="1" eaLnBrk="1" hangingPunct="1">
              <a:lnSpc>
                <a:spcPct val="90000"/>
              </a:lnSpc>
            </a:pPr>
            <a:r>
              <a:rPr lang="en-US" altLang="en-US" sz="2000" smtClean="0">
                <a:cs typeface="Times New Roman" pitchFamily="18" charset="0"/>
              </a:rPr>
              <a:t>Risk control and loss prevention expenses</a:t>
            </a:r>
          </a:p>
          <a:p>
            <a:pPr lvl="1" eaLnBrk="1" hangingPunct="1">
              <a:lnSpc>
                <a:spcPct val="90000"/>
              </a:lnSpc>
            </a:pPr>
            <a:r>
              <a:rPr lang="en-US" altLang="en-US" sz="2000" smtClean="0">
                <a:cs typeface="Times New Roman" pitchFamily="18" charset="0"/>
              </a:rPr>
              <a:t>Administrative costs</a:t>
            </a:r>
          </a:p>
          <a:p>
            <a:pPr eaLnBrk="1" hangingPunct="1">
              <a:lnSpc>
                <a:spcPct val="90000"/>
              </a:lnSpc>
            </a:pPr>
            <a:r>
              <a:rPr lang="en-US" altLang="en-US" sz="2000" smtClean="0">
                <a:cs typeface="Times New Roman" pitchFamily="18" charset="0"/>
              </a:rPr>
              <a:t>Formalized in 1993 in “Practices and Techniques: Internal Accounting and Classification of Risk Management Costs</a:t>
            </a:r>
          </a:p>
          <a:p>
            <a:pPr eaLnBrk="1" hangingPunct="1">
              <a:lnSpc>
                <a:spcPct val="90000"/>
              </a:lnSpc>
            </a:pPr>
            <a:r>
              <a:rPr lang="en-US" altLang="en-US" sz="2000" smtClean="0">
                <a:cs typeface="Times New Roman" pitchFamily="18" charset="0"/>
              </a:rPr>
              <a:t>Typically expressed as a cost per $1,000 revenues.</a:t>
            </a:r>
          </a:p>
          <a:p>
            <a:pPr eaLnBrk="1" hangingPunct="1">
              <a:lnSpc>
                <a:spcPct val="90000"/>
              </a:lnSpc>
            </a:pPr>
            <a:r>
              <a:rPr lang="en-US" altLang="en-US" sz="2000" smtClean="0">
                <a:cs typeface="Times New Roman" pitchFamily="18" charset="0"/>
              </a:rPr>
              <a:t>For educational and non-profit organizations, base is net operating budget</a:t>
            </a:r>
            <a:endParaRPr lang="en-US" altLang="en-US" sz="2000" smtClean="0"/>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en-US" smtClean="0"/>
              <a:t>Current Issues</a:t>
            </a:r>
          </a:p>
        </p:txBody>
      </p:sp>
      <p:sp>
        <p:nvSpPr>
          <p:cNvPr id="62467" name="Rectangle 3"/>
          <p:cNvSpPr>
            <a:spLocks noGrp="1" noChangeArrowheads="1"/>
          </p:cNvSpPr>
          <p:nvPr>
            <p:ph type="body" idx="1"/>
          </p:nvPr>
        </p:nvSpPr>
        <p:spPr/>
        <p:txBody>
          <a:bodyPr/>
          <a:lstStyle/>
          <a:p>
            <a:pPr eaLnBrk="1" hangingPunct="1">
              <a:lnSpc>
                <a:spcPct val="90000"/>
              </a:lnSpc>
            </a:pPr>
            <a:r>
              <a:rPr lang="en-US" altLang="en-US" sz="2400" smtClean="0">
                <a:cs typeface="Times New Roman" pitchFamily="18" charset="0"/>
              </a:rPr>
              <a:t>“Enterprise Risk Management”</a:t>
            </a:r>
          </a:p>
          <a:p>
            <a:pPr eaLnBrk="1" hangingPunct="1">
              <a:lnSpc>
                <a:spcPct val="90000"/>
              </a:lnSpc>
            </a:pPr>
            <a:r>
              <a:rPr lang="en-US" altLang="en-US" sz="2400" smtClean="0">
                <a:cs typeface="Times New Roman" pitchFamily="18" charset="0"/>
              </a:rPr>
              <a:t>Comprehensive risk management program that evaluates all risks, including</a:t>
            </a:r>
          </a:p>
          <a:p>
            <a:pPr lvl="1" eaLnBrk="1" hangingPunct="1">
              <a:lnSpc>
                <a:spcPct val="90000"/>
              </a:lnSpc>
            </a:pPr>
            <a:r>
              <a:rPr lang="en-US" altLang="en-US" smtClean="0">
                <a:cs typeface="Times New Roman" pitchFamily="18" charset="0"/>
              </a:rPr>
              <a:t>Business</a:t>
            </a:r>
          </a:p>
          <a:p>
            <a:pPr lvl="1" eaLnBrk="1" hangingPunct="1">
              <a:lnSpc>
                <a:spcPct val="90000"/>
              </a:lnSpc>
            </a:pPr>
            <a:r>
              <a:rPr lang="en-US" altLang="en-US" smtClean="0">
                <a:cs typeface="Times New Roman" pitchFamily="18" charset="0"/>
              </a:rPr>
              <a:t>Environment</a:t>
            </a:r>
          </a:p>
          <a:p>
            <a:pPr lvl="1" eaLnBrk="1" hangingPunct="1">
              <a:lnSpc>
                <a:spcPct val="90000"/>
              </a:lnSpc>
            </a:pPr>
            <a:r>
              <a:rPr lang="en-US" altLang="en-US" smtClean="0">
                <a:cs typeface="Times New Roman" pitchFamily="18" charset="0"/>
              </a:rPr>
              <a:t>Compliance</a:t>
            </a:r>
          </a:p>
          <a:p>
            <a:pPr lvl="1" eaLnBrk="1" hangingPunct="1">
              <a:lnSpc>
                <a:spcPct val="90000"/>
              </a:lnSpc>
            </a:pPr>
            <a:r>
              <a:rPr lang="en-US" altLang="en-US" smtClean="0">
                <a:cs typeface="Times New Roman" pitchFamily="18" charset="0"/>
              </a:rPr>
              <a:t>Operational</a:t>
            </a:r>
          </a:p>
          <a:p>
            <a:pPr lvl="1" eaLnBrk="1" hangingPunct="1">
              <a:lnSpc>
                <a:spcPct val="90000"/>
              </a:lnSpc>
            </a:pPr>
            <a:r>
              <a:rPr lang="en-US" altLang="en-US" smtClean="0">
                <a:cs typeface="Times New Roman" pitchFamily="18" charset="0"/>
              </a:rPr>
              <a:t>Informational</a:t>
            </a:r>
          </a:p>
          <a:p>
            <a:pPr lvl="1" eaLnBrk="1" hangingPunct="1">
              <a:lnSpc>
                <a:spcPct val="90000"/>
              </a:lnSpc>
            </a:pPr>
            <a:r>
              <a:rPr lang="en-US" altLang="en-US" smtClean="0">
                <a:cs typeface="Times New Roman" pitchFamily="18" charset="0"/>
              </a:rPr>
              <a:t>Financial</a:t>
            </a:r>
          </a:p>
          <a:p>
            <a:pPr eaLnBrk="1" hangingPunct="1">
              <a:lnSpc>
                <a:spcPct val="90000"/>
              </a:lnSpc>
              <a:buFont typeface="Wingdings" pitchFamily="2" charset="2"/>
              <a:buNone/>
            </a:pPr>
            <a:r>
              <a:rPr lang="en-US" altLang="en-US" sz="2400" smtClean="0">
                <a:cs typeface="Times New Roman" pitchFamily="18" charset="0"/>
              </a:rPr>
              <a:t> </a:t>
            </a:r>
          </a:p>
          <a:p>
            <a:pPr eaLnBrk="1" hangingPunct="1">
              <a:lnSpc>
                <a:spcPct val="90000"/>
              </a:lnSpc>
            </a:pPr>
            <a:endParaRPr lang="en-US" altLang="en-US" sz="2400" smtClean="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mtClean="0"/>
              <a:t>Current Risk Management Issues – Sept. 11 Impact</a:t>
            </a:r>
          </a:p>
        </p:txBody>
      </p:sp>
      <p:sp>
        <p:nvSpPr>
          <p:cNvPr id="63491" name="Rectangle 3"/>
          <p:cNvSpPr>
            <a:spLocks noGrp="1" noChangeArrowheads="1"/>
          </p:cNvSpPr>
          <p:nvPr>
            <p:ph type="body" idx="1"/>
          </p:nvPr>
        </p:nvSpPr>
        <p:spPr/>
        <p:txBody>
          <a:bodyPr/>
          <a:lstStyle/>
          <a:p>
            <a:pPr eaLnBrk="1" hangingPunct="1"/>
            <a:r>
              <a:rPr lang="en-US" altLang="en-US" smtClean="0"/>
              <a:t>World Trade Center attack the largest loss to ever hit insurance market</a:t>
            </a:r>
          </a:p>
          <a:p>
            <a:pPr eaLnBrk="1" hangingPunct="1"/>
            <a:r>
              <a:rPr lang="en-US" altLang="en-US" smtClean="0"/>
              <a:t>Estimated losses range from $30 B (Morgan Stanley) to $58 B (Tillinghast)</a:t>
            </a:r>
          </a:p>
          <a:p>
            <a:pPr eaLnBrk="1" hangingPunct="1"/>
            <a:r>
              <a:rPr lang="en-US" altLang="en-US" smtClean="0"/>
              <a:t>Number of insurance syndicates shrinking</a:t>
            </a:r>
          </a:p>
          <a:p>
            <a:pPr lvl="1" eaLnBrk="1" hangingPunct="1"/>
            <a:r>
              <a:rPr lang="en-US" altLang="en-US" smtClean="0"/>
              <a:t>1990 – 125 syndicates, in 2001 down to 35</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26"/>
          <p:cNvSpPr>
            <a:spLocks noGrp="1" noChangeArrowheads="1"/>
          </p:cNvSpPr>
          <p:nvPr>
            <p:ph type="title"/>
          </p:nvPr>
        </p:nvSpPr>
        <p:spPr/>
        <p:txBody>
          <a:bodyPr/>
          <a:lstStyle/>
          <a:p>
            <a:pPr eaLnBrk="1" hangingPunct="1"/>
            <a:r>
              <a:rPr lang="en-US" altLang="en-US" smtClean="0"/>
              <a:t>Current Risk Management Issues – Sept. 11 Impact</a:t>
            </a:r>
          </a:p>
        </p:txBody>
      </p:sp>
      <p:sp>
        <p:nvSpPr>
          <p:cNvPr id="64515" name="Rectangle 1027"/>
          <p:cNvSpPr>
            <a:spLocks noGrp="1" noChangeArrowheads="1"/>
          </p:cNvSpPr>
          <p:nvPr>
            <p:ph type="body" idx="1"/>
          </p:nvPr>
        </p:nvSpPr>
        <p:spPr/>
        <p:txBody>
          <a:bodyPr/>
          <a:lstStyle/>
          <a:p>
            <a:pPr eaLnBrk="1" hangingPunct="1">
              <a:lnSpc>
                <a:spcPct val="90000"/>
              </a:lnSpc>
            </a:pPr>
            <a:r>
              <a:rPr lang="en-US" altLang="en-US" sz="2400" smtClean="0"/>
              <a:t>11 Insurance/reinsurance companies downgraded and another 30 under review</a:t>
            </a:r>
          </a:p>
          <a:p>
            <a:pPr eaLnBrk="1" hangingPunct="1">
              <a:lnSpc>
                <a:spcPct val="90000"/>
              </a:lnSpc>
            </a:pPr>
            <a:r>
              <a:rPr lang="en-US" altLang="en-US" sz="2400" smtClean="0"/>
              <a:t>Previous catastrophic loss models proven inadequate</a:t>
            </a:r>
          </a:p>
          <a:p>
            <a:pPr eaLnBrk="1" hangingPunct="1">
              <a:lnSpc>
                <a:spcPct val="90000"/>
              </a:lnSpc>
            </a:pPr>
            <a:r>
              <a:rPr lang="en-US" altLang="en-US" sz="2400" smtClean="0"/>
              <a:t>Underwriters now focusing on catastrophic exposures</a:t>
            </a:r>
          </a:p>
          <a:p>
            <a:pPr eaLnBrk="1" hangingPunct="1">
              <a:lnSpc>
                <a:spcPct val="90000"/>
              </a:lnSpc>
            </a:pPr>
            <a:r>
              <a:rPr lang="en-US" altLang="en-US" sz="2400" smtClean="0"/>
              <a:t>Capacity and pricing changing dramatically</a:t>
            </a:r>
          </a:p>
          <a:p>
            <a:pPr eaLnBrk="1" hangingPunct="1">
              <a:lnSpc>
                <a:spcPct val="90000"/>
              </a:lnSpc>
            </a:pPr>
            <a:r>
              <a:rPr lang="en-US" altLang="en-US" sz="2400" smtClean="0"/>
              <a:t>Underwriters requiring very detailed submissions, tightened wording</a:t>
            </a:r>
          </a:p>
          <a:p>
            <a:pPr eaLnBrk="1" hangingPunct="1">
              <a:lnSpc>
                <a:spcPct val="90000"/>
              </a:lnSpc>
            </a:pPr>
            <a:r>
              <a:rPr lang="en-US" altLang="en-US" sz="2400" smtClean="0"/>
              <a:t>Multi-year polices likely difficult to obtain</a:t>
            </a:r>
          </a:p>
          <a:p>
            <a:pPr eaLnBrk="1" hangingPunct="1">
              <a:lnSpc>
                <a:spcPct val="90000"/>
              </a:lnSpc>
            </a:pPr>
            <a:r>
              <a:rPr lang="en-US" altLang="en-US" sz="2400" smtClean="0"/>
              <a:t>Significant increases in premiums for risk transfer – hence re-examination of other risk management options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What is “Risk Management”?</a:t>
            </a:r>
          </a:p>
        </p:txBody>
      </p:sp>
      <p:sp>
        <p:nvSpPr>
          <p:cNvPr id="10243" name="Rectangle 3"/>
          <p:cNvSpPr>
            <a:spLocks noGrp="1" noChangeArrowheads="1"/>
          </p:cNvSpPr>
          <p:nvPr>
            <p:ph type="body" idx="1"/>
          </p:nvPr>
        </p:nvSpPr>
        <p:spPr/>
        <p:txBody>
          <a:bodyPr/>
          <a:lstStyle/>
          <a:p>
            <a:pPr eaLnBrk="1" hangingPunct="1"/>
            <a:r>
              <a:rPr lang="en-US" altLang="en-US" u="sng" smtClean="0"/>
              <a:t>Risk management</a:t>
            </a:r>
            <a:r>
              <a:rPr lang="en-US" altLang="en-US" smtClean="0"/>
              <a:t> is the process of making and implementing decisions that will minimize the adverse effects of accidental and business losses on an organization.</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ltLang="en-US" i="1" smtClean="0"/>
              <a:t>Commentary</a:t>
            </a:r>
          </a:p>
        </p:txBody>
      </p:sp>
      <p:sp>
        <p:nvSpPr>
          <p:cNvPr id="65539" name="Rectangle 3"/>
          <p:cNvSpPr>
            <a:spLocks noGrp="1" noChangeArrowheads="1"/>
          </p:cNvSpPr>
          <p:nvPr>
            <p:ph type="body" idx="1"/>
          </p:nvPr>
        </p:nvSpPr>
        <p:spPr/>
        <p:txBody>
          <a:bodyPr/>
          <a:lstStyle/>
          <a:p>
            <a:pPr eaLnBrk="1" hangingPunct="1"/>
            <a:r>
              <a:rPr lang="en-US" altLang="en-US" smtClean="0"/>
              <a:t>Increasing risk transfer costs means a re-examination of organizational risk retention levels </a:t>
            </a:r>
          </a:p>
          <a:p>
            <a:pPr eaLnBrk="1" hangingPunct="1"/>
            <a:r>
              <a:rPr lang="en-US" altLang="en-US" smtClean="0"/>
              <a:t>Risk retention requires a certain “tolerance for risk” which can be assuaged by solid risk control programs (e.g. robust safety programs)</a:t>
            </a:r>
          </a:p>
          <a:p>
            <a:pPr eaLnBrk="1" hangingPunct="1"/>
            <a:r>
              <a:rPr lang="en-US" altLang="en-US" smtClean="0"/>
              <a:t>Therein lies the opportunity for our programs!</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altLang="en-US" smtClean="0"/>
              <a:t>Current Issue: “Informed Risk”</a:t>
            </a:r>
          </a:p>
        </p:txBody>
      </p:sp>
      <p:sp>
        <p:nvSpPr>
          <p:cNvPr id="66563" name="Rectangle 3"/>
          <p:cNvSpPr>
            <a:spLocks noGrp="1" noChangeArrowheads="1"/>
          </p:cNvSpPr>
          <p:nvPr>
            <p:ph type="body" idx="1"/>
          </p:nvPr>
        </p:nvSpPr>
        <p:spPr/>
        <p:txBody>
          <a:bodyPr/>
          <a:lstStyle/>
          <a:p>
            <a:pPr eaLnBrk="1" hangingPunct="1"/>
            <a:r>
              <a:rPr lang="en-US" altLang="en-US" smtClean="0"/>
              <a:t>Mechanisms for succinctly communicating risk control and financing aspects so that all stakeholders are informed and understand the issues</a:t>
            </a:r>
          </a:p>
          <a:p>
            <a:pPr eaLnBrk="1" hangingPunct="1"/>
            <a:r>
              <a:rPr lang="en-US" altLang="en-US" smtClean="0"/>
              <a:t>Consider EH&amp;S influence on premiums</a:t>
            </a:r>
          </a:p>
          <a:p>
            <a:pPr eaLnBrk="1" hangingPunct="1"/>
            <a:r>
              <a:rPr lang="en-US" altLang="en-US" smtClean="0"/>
              <a:t>Retained losses</a:t>
            </a:r>
          </a:p>
          <a:p>
            <a:pPr eaLnBrk="1" hangingPunct="1"/>
            <a:r>
              <a:rPr lang="en-US" altLang="en-US" smtClean="0"/>
              <a:t>Relative magnitude of premiums</a:t>
            </a: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14400" y="1905000"/>
          <a:ext cx="7467600" cy="4689480"/>
        </p:xfrm>
        <a:graphic>
          <a:graphicData uri="http://schemas.openxmlformats.org/drawingml/2006/table">
            <a:tbl>
              <a:tblPr/>
              <a:tblGrid>
                <a:gridCol w="6330616"/>
                <a:gridCol w="1136984"/>
              </a:tblGrid>
              <a:tr h="435420">
                <a:tc>
                  <a:txBody>
                    <a:bodyPr/>
                    <a:lstStyle/>
                    <a:p>
                      <a:pPr marL="0" marR="0">
                        <a:spcBef>
                          <a:spcPts val="0"/>
                        </a:spcBef>
                        <a:spcAft>
                          <a:spcPts val="0"/>
                        </a:spcAft>
                      </a:pPr>
                      <a:r>
                        <a:rPr lang="en-US" sz="1000" dirty="0">
                          <a:latin typeface="Arial Narrow"/>
                          <a:ea typeface="Calibri"/>
                        </a:rPr>
                        <a:t>Did you know that…..</a:t>
                      </a:r>
                      <a:endParaRPr lang="en-US" sz="1200" dirty="0">
                        <a:latin typeface="Times New Roman"/>
                        <a:ea typeface="Calibri"/>
                      </a:endParaRPr>
                    </a:p>
                  </a:txBody>
                  <a:tcPr marL="68580" marR="68580" marT="0" marB="0">
                    <a:lnL>
                      <a:noFill/>
                    </a:lnL>
                    <a:lnR w="12700" cap="flat" cmpd="sng" algn="ctr">
                      <a:solidFill>
                        <a:srgbClr val="7F7F7F"/>
                      </a:solidFill>
                      <a:prstDash val="solid"/>
                      <a:round/>
                      <a:headEnd type="none" w="med" len="med"/>
                      <a:tailEnd type="none" w="med" len="med"/>
                    </a:lnR>
                    <a:lnT>
                      <a:noFill/>
                    </a:lnT>
                    <a:lnB w="12700" cap="flat" cmpd="sng" algn="ctr">
                      <a:solidFill>
                        <a:srgbClr val="7F7F7F"/>
                      </a:solidFill>
                      <a:prstDash val="solid"/>
                      <a:round/>
                      <a:headEnd type="none" w="med" len="med"/>
                      <a:tailEnd type="none" w="med" len="med"/>
                    </a:lnB>
                  </a:tcPr>
                </a:tc>
                <a:tc>
                  <a:txBody>
                    <a:bodyPr/>
                    <a:lstStyle/>
                    <a:p>
                      <a:pPr marL="0" marR="0">
                        <a:spcBef>
                          <a:spcPts val="0"/>
                        </a:spcBef>
                        <a:spcAft>
                          <a:spcPts val="0"/>
                        </a:spcAft>
                      </a:pPr>
                      <a:r>
                        <a:rPr lang="en-US" sz="1000">
                          <a:latin typeface="Arial Narrow"/>
                          <a:ea typeface="Calibri"/>
                        </a:rPr>
                        <a:t>  Response</a:t>
                      </a:r>
                      <a:endParaRPr lang="en-US" sz="1200">
                        <a:latin typeface="Times New Roman"/>
                        <a:ea typeface="Calibri"/>
                      </a:endParaRPr>
                    </a:p>
                    <a:p>
                      <a:pPr marL="0" marR="0">
                        <a:spcBef>
                          <a:spcPts val="0"/>
                        </a:spcBef>
                        <a:spcAft>
                          <a:spcPts val="0"/>
                        </a:spcAft>
                      </a:pPr>
                      <a:r>
                        <a:rPr lang="en-US" sz="1000">
                          <a:latin typeface="Arial Narrow"/>
                          <a:ea typeface="Calibri"/>
                        </a:rPr>
                        <a:t>Yes          No</a:t>
                      </a:r>
                      <a:endParaRPr lang="en-US" sz="1200">
                        <a:latin typeface="Times New Roman"/>
                        <a:ea typeface="Calibri"/>
                      </a:endParaRPr>
                    </a:p>
                  </a:txBody>
                  <a:tcPr marL="68580" marR="68580" marT="0" marB="0">
                    <a:lnL w="12700" cap="flat" cmpd="sng" algn="ctr">
                      <a:solidFill>
                        <a:srgbClr val="7F7F7F"/>
                      </a:solidFill>
                      <a:prstDash val="solid"/>
                      <a:round/>
                      <a:headEnd type="none" w="med" len="med"/>
                      <a:tailEnd type="none" w="med" len="med"/>
                    </a:lnL>
                    <a:lnR>
                      <a:noFill/>
                    </a:lnR>
                    <a:lnT>
                      <a:noFill/>
                    </a:lnT>
                    <a:lnB w="12700" cap="flat" cmpd="sng" algn="ctr">
                      <a:solidFill>
                        <a:srgbClr val="7F7F7F"/>
                      </a:solidFill>
                      <a:prstDash val="solid"/>
                      <a:round/>
                      <a:headEnd type="none" w="med" len="med"/>
                      <a:tailEnd type="none" w="med" len="med"/>
                    </a:lnB>
                  </a:tcPr>
                </a:tc>
              </a:tr>
              <a:tr h="435420">
                <a:tc>
                  <a:txBody>
                    <a:bodyPr/>
                    <a:lstStyle/>
                    <a:p>
                      <a:pPr marL="0" marR="0">
                        <a:spcBef>
                          <a:spcPts val="0"/>
                        </a:spcBef>
                        <a:spcAft>
                          <a:spcPts val="0"/>
                        </a:spcAft>
                      </a:pPr>
                      <a:r>
                        <a:rPr lang="en-US" sz="1000" dirty="0">
                          <a:latin typeface="Arial Narrow"/>
                          <a:ea typeface="Calibri"/>
                        </a:rPr>
                        <a:t>When measured by dollar value of property loss, the most significant cause of property damage at the UTHSC-H is water?</a:t>
                      </a:r>
                      <a:endParaRPr lang="en-US" sz="1200" dirty="0">
                        <a:latin typeface="Times New Roman"/>
                        <a:ea typeface="Calibri"/>
                      </a:endParaRPr>
                    </a:p>
                  </a:txBody>
                  <a:tcPr marL="68580" marR="68580" marT="0" marB="0">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spcBef>
                          <a:spcPts val="0"/>
                        </a:spcBef>
                        <a:spcAft>
                          <a:spcPts val="0"/>
                        </a:spcAft>
                      </a:pPr>
                      <a:r>
                        <a:rPr lang="en-US" sz="1000">
                          <a:latin typeface="Arial Narrow"/>
                          <a:ea typeface="Calibri"/>
                        </a:rPr>
                        <a:t>63%         37%</a:t>
                      </a:r>
                      <a:endParaRPr lang="en-US" sz="1200">
                        <a:latin typeface="Times New Roman"/>
                        <a:ea typeface="Calibri"/>
                      </a:endParaRPr>
                    </a:p>
                  </a:txBody>
                  <a:tcPr marL="68580" marR="68580" marT="0" marB="0">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435420">
                <a:tc>
                  <a:txBody>
                    <a:bodyPr/>
                    <a:lstStyle/>
                    <a:p>
                      <a:pPr marL="0" marR="0">
                        <a:spcBef>
                          <a:spcPts val="0"/>
                        </a:spcBef>
                        <a:spcAft>
                          <a:spcPts val="0"/>
                        </a:spcAft>
                      </a:pPr>
                      <a:r>
                        <a:rPr lang="en-US" sz="1000">
                          <a:latin typeface="Arial Narrow"/>
                          <a:ea typeface="Calibri"/>
                        </a:rPr>
                        <a:t>The most common source of the water damage is not from hurricanes or discharges from sprinkler heads, but rather from overflowed sinks, drainage leaks, and leaks in water supply lines?</a:t>
                      </a:r>
                      <a:endParaRPr lang="en-US" sz="1200">
                        <a:latin typeface="Times New Roman"/>
                        <a:ea typeface="Calibri"/>
                      </a:endParaRPr>
                    </a:p>
                  </a:txBody>
                  <a:tcPr marL="68580" marR="68580" marT="0" marB="0">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spcBef>
                          <a:spcPts val="0"/>
                        </a:spcBef>
                        <a:spcAft>
                          <a:spcPts val="0"/>
                        </a:spcAft>
                      </a:pPr>
                      <a:r>
                        <a:rPr lang="en-US" sz="1000">
                          <a:latin typeface="Arial Narrow"/>
                          <a:ea typeface="Calibri"/>
                        </a:rPr>
                        <a:t>74%         26%</a:t>
                      </a:r>
                      <a:endParaRPr lang="en-US" sz="1200">
                        <a:latin typeface="Times New Roman"/>
                        <a:ea typeface="Calibri"/>
                      </a:endParaRPr>
                    </a:p>
                  </a:txBody>
                  <a:tcPr marL="68580" marR="68580" marT="0" marB="0">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335280">
                <a:tc>
                  <a:txBody>
                    <a:bodyPr/>
                    <a:lstStyle/>
                    <a:p>
                      <a:pPr marL="0" marR="0">
                        <a:spcBef>
                          <a:spcPts val="0"/>
                        </a:spcBef>
                        <a:spcAft>
                          <a:spcPts val="0"/>
                        </a:spcAft>
                      </a:pPr>
                      <a:r>
                        <a:rPr lang="en-US" sz="1000" dirty="0">
                          <a:latin typeface="Arial Narrow"/>
                          <a:ea typeface="Calibri"/>
                        </a:rPr>
                        <a:t>The deductible for the UTHSC-H property insurance policy is $250,000</a:t>
                      </a:r>
                      <a:r>
                        <a:rPr lang="en-US" sz="1000" dirty="0" smtClean="0">
                          <a:latin typeface="Arial Narrow"/>
                          <a:ea typeface="Calibri"/>
                        </a:rPr>
                        <a:t>?</a:t>
                      </a:r>
                    </a:p>
                    <a:p>
                      <a:pPr marL="0" marR="0">
                        <a:spcBef>
                          <a:spcPts val="0"/>
                        </a:spcBef>
                        <a:spcAft>
                          <a:spcPts val="0"/>
                        </a:spcAft>
                      </a:pPr>
                      <a:endParaRPr lang="en-US" sz="1200" dirty="0">
                        <a:latin typeface="Times New Roman"/>
                        <a:ea typeface="Calibri"/>
                      </a:endParaRPr>
                    </a:p>
                  </a:txBody>
                  <a:tcPr marL="68580" marR="68580" marT="0" marB="0">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spcBef>
                          <a:spcPts val="0"/>
                        </a:spcBef>
                        <a:spcAft>
                          <a:spcPts val="0"/>
                        </a:spcAft>
                      </a:pPr>
                      <a:r>
                        <a:rPr lang="en-US" sz="1000">
                          <a:latin typeface="Arial Narrow"/>
                          <a:ea typeface="Calibri"/>
                        </a:rPr>
                        <a:t>37%         63%</a:t>
                      </a:r>
                      <a:endParaRPr lang="en-US" sz="1200">
                        <a:latin typeface="Times New Roman"/>
                        <a:ea typeface="Calibri"/>
                      </a:endParaRPr>
                    </a:p>
                  </a:txBody>
                  <a:tcPr marL="68580" marR="68580" marT="0" marB="0">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435420">
                <a:tc>
                  <a:txBody>
                    <a:bodyPr/>
                    <a:lstStyle/>
                    <a:p>
                      <a:pPr marL="0" marR="0">
                        <a:spcBef>
                          <a:spcPts val="0"/>
                        </a:spcBef>
                        <a:spcAft>
                          <a:spcPts val="0"/>
                        </a:spcAft>
                      </a:pPr>
                      <a:r>
                        <a:rPr lang="en-US" sz="1000">
                          <a:latin typeface="Arial Narrow"/>
                          <a:ea typeface="Calibri"/>
                        </a:rPr>
                        <a:t>Personal property stolen or damaged while on UTHSC-H property is not covered by the UTHSC-H property insurance policy?</a:t>
                      </a:r>
                      <a:endParaRPr lang="en-US" sz="1200">
                        <a:latin typeface="Times New Roman"/>
                        <a:ea typeface="Calibri"/>
                      </a:endParaRPr>
                    </a:p>
                  </a:txBody>
                  <a:tcPr marL="68580" marR="68580" marT="0" marB="0">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spcBef>
                          <a:spcPts val="0"/>
                        </a:spcBef>
                        <a:spcAft>
                          <a:spcPts val="0"/>
                        </a:spcAft>
                      </a:pPr>
                      <a:r>
                        <a:rPr lang="en-US" sz="1000">
                          <a:latin typeface="Arial Narrow"/>
                          <a:ea typeface="Calibri"/>
                        </a:rPr>
                        <a:t>89%         11%</a:t>
                      </a:r>
                      <a:endParaRPr lang="en-US" sz="1200">
                        <a:latin typeface="Times New Roman"/>
                        <a:ea typeface="Calibri"/>
                      </a:endParaRPr>
                    </a:p>
                  </a:txBody>
                  <a:tcPr marL="68580" marR="68580" marT="0" marB="0">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435420">
                <a:tc>
                  <a:txBody>
                    <a:bodyPr/>
                    <a:lstStyle/>
                    <a:p>
                      <a:pPr marL="0" marR="0">
                        <a:spcBef>
                          <a:spcPts val="0"/>
                        </a:spcBef>
                        <a:spcAft>
                          <a:spcPts val="0"/>
                        </a:spcAft>
                      </a:pPr>
                      <a:r>
                        <a:rPr lang="en-US" sz="1000">
                          <a:latin typeface="Arial Narrow"/>
                          <a:ea typeface="Calibri"/>
                        </a:rPr>
                        <a:t>The insurance for UTHSC-H includes some amount of coverage for “business interruption” but only if the loss event is due to property damage at UTHSC-H?</a:t>
                      </a:r>
                      <a:endParaRPr lang="en-US" sz="1200">
                        <a:latin typeface="Times New Roman"/>
                        <a:ea typeface="Calibri"/>
                      </a:endParaRPr>
                    </a:p>
                  </a:txBody>
                  <a:tcPr marL="68580" marR="68580" marT="0" marB="0">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spcBef>
                          <a:spcPts val="0"/>
                        </a:spcBef>
                        <a:spcAft>
                          <a:spcPts val="0"/>
                        </a:spcAft>
                      </a:pPr>
                      <a:r>
                        <a:rPr lang="en-US" sz="1000">
                          <a:latin typeface="Arial Narrow"/>
                          <a:ea typeface="Calibri"/>
                        </a:rPr>
                        <a:t>63%         37%</a:t>
                      </a:r>
                      <a:endParaRPr lang="en-US" sz="1200">
                        <a:latin typeface="Times New Roman"/>
                        <a:ea typeface="Calibri"/>
                      </a:endParaRPr>
                    </a:p>
                  </a:txBody>
                  <a:tcPr marL="68580" marR="68580" marT="0" marB="0">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435420">
                <a:tc>
                  <a:txBody>
                    <a:bodyPr/>
                    <a:lstStyle/>
                    <a:p>
                      <a:pPr marL="0" marR="0">
                        <a:spcBef>
                          <a:spcPts val="0"/>
                        </a:spcBef>
                        <a:spcAft>
                          <a:spcPts val="0"/>
                        </a:spcAft>
                      </a:pPr>
                      <a:r>
                        <a:rPr lang="en-US" sz="1000">
                          <a:latin typeface="Arial Narrow"/>
                          <a:ea typeface="Calibri"/>
                        </a:rPr>
                        <a:t>When contracting with a firm to move furniture and equipment that the standard coverage for anything damaged in the course of the move is $0.60/lb?</a:t>
                      </a:r>
                      <a:endParaRPr lang="en-US" sz="1200">
                        <a:latin typeface="Times New Roman"/>
                        <a:ea typeface="Calibri"/>
                      </a:endParaRPr>
                    </a:p>
                  </a:txBody>
                  <a:tcPr marL="68580" marR="68580" marT="0" marB="0">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spcBef>
                          <a:spcPts val="0"/>
                        </a:spcBef>
                        <a:spcAft>
                          <a:spcPts val="0"/>
                        </a:spcAft>
                      </a:pPr>
                      <a:r>
                        <a:rPr lang="en-US" sz="1000">
                          <a:latin typeface="Arial Narrow"/>
                          <a:ea typeface="Calibri"/>
                        </a:rPr>
                        <a:t>16%        84%</a:t>
                      </a:r>
                      <a:endParaRPr lang="en-US" sz="1200">
                        <a:latin typeface="Times New Roman"/>
                        <a:ea typeface="Calibri"/>
                      </a:endParaRPr>
                    </a:p>
                  </a:txBody>
                  <a:tcPr marL="68580" marR="68580" marT="0" marB="0">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435420">
                <a:tc>
                  <a:txBody>
                    <a:bodyPr/>
                    <a:lstStyle/>
                    <a:p>
                      <a:pPr marL="0" marR="0">
                        <a:spcBef>
                          <a:spcPts val="0"/>
                        </a:spcBef>
                        <a:spcAft>
                          <a:spcPts val="0"/>
                        </a:spcAft>
                      </a:pPr>
                      <a:r>
                        <a:rPr lang="en-US" sz="1000">
                          <a:latin typeface="Arial Narrow"/>
                          <a:ea typeface="Calibri"/>
                        </a:rPr>
                        <a:t>“Special events” such as parties, catered gatherings and graduations are not covered by the standard UTHSC-H insurance policy, and require the purchase of a “Special Events Policy”?</a:t>
                      </a:r>
                      <a:endParaRPr lang="en-US" sz="1200">
                        <a:latin typeface="Times New Roman"/>
                        <a:ea typeface="Calibri"/>
                      </a:endParaRPr>
                    </a:p>
                  </a:txBody>
                  <a:tcPr marL="68580" marR="68580" marT="0" marB="0">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spcBef>
                          <a:spcPts val="0"/>
                        </a:spcBef>
                        <a:spcAft>
                          <a:spcPts val="0"/>
                        </a:spcAft>
                      </a:pPr>
                      <a:r>
                        <a:rPr lang="en-US" sz="1000">
                          <a:latin typeface="Arial Narrow"/>
                          <a:ea typeface="Calibri"/>
                        </a:rPr>
                        <a:t>32%         68%</a:t>
                      </a:r>
                      <a:endParaRPr lang="en-US" sz="1200">
                        <a:latin typeface="Times New Roman"/>
                        <a:ea typeface="Calibri"/>
                      </a:endParaRPr>
                    </a:p>
                  </a:txBody>
                  <a:tcPr marL="68580" marR="68580" marT="0" marB="0">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435420">
                <a:tc>
                  <a:txBody>
                    <a:bodyPr/>
                    <a:lstStyle/>
                    <a:p>
                      <a:pPr marL="0" marR="0">
                        <a:spcBef>
                          <a:spcPts val="0"/>
                        </a:spcBef>
                        <a:spcAft>
                          <a:spcPts val="0"/>
                        </a:spcAft>
                      </a:pPr>
                      <a:r>
                        <a:rPr lang="en-US" sz="1000">
                          <a:latin typeface="Arial Narrow"/>
                          <a:ea typeface="Calibri"/>
                        </a:rPr>
                        <a:t>If you are injured on the job and cannot work, Worker’s Compensation Insurance will likely not cover your full salary during the period you are unable to work?</a:t>
                      </a:r>
                      <a:endParaRPr lang="en-US" sz="1200">
                        <a:latin typeface="Times New Roman"/>
                        <a:ea typeface="Calibri"/>
                      </a:endParaRPr>
                    </a:p>
                  </a:txBody>
                  <a:tcPr marL="68580" marR="68580" marT="0" marB="0">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spcBef>
                          <a:spcPts val="0"/>
                        </a:spcBef>
                        <a:spcAft>
                          <a:spcPts val="0"/>
                        </a:spcAft>
                      </a:pPr>
                      <a:r>
                        <a:rPr lang="en-US" sz="1000">
                          <a:latin typeface="Arial Narrow"/>
                          <a:ea typeface="Calibri"/>
                        </a:rPr>
                        <a:t>84%         16%</a:t>
                      </a:r>
                      <a:endParaRPr lang="en-US" sz="1200">
                        <a:latin typeface="Times New Roman"/>
                        <a:ea typeface="Calibri"/>
                      </a:endParaRPr>
                    </a:p>
                  </a:txBody>
                  <a:tcPr marL="68580" marR="68580" marT="0" marB="0">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435420">
                <a:tc>
                  <a:txBody>
                    <a:bodyPr/>
                    <a:lstStyle/>
                    <a:p>
                      <a:pPr marL="0" marR="0">
                        <a:spcBef>
                          <a:spcPts val="0"/>
                        </a:spcBef>
                        <a:spcAft>
                          <a:spcPts val="0"/>
                        </a:spcAft>
                      </a:pPr>
                      <a:r>
                        <a:rPr lang="en-US" sz="1000">
                          <a:latin typeface="Arial Narrow"/>
                          <a:ea typeface="Calibri"/>
                        </a:rPr>
                        <a:t>If you drive your personal vehicle for work purposes and are involved in an accident, the primary insurance coverage is your personal auto insurance?</a:t>
                      </a:r>
                      <a:endParaRPr lang="en-US" sz="1200">
                        <a:latin typeface="Times New Roman"/>
                        <a:ea typeface="Calibri"/>
                      </a:endParaRPr>
                    </a:p>
                  </a:txBody>
                  <a:tcPr marL="68580" marR="68580" marT="0" marB="0">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spcBef>
                          <a:spcPts val="0"/>
                        </a:spcBef>
                        <a:spcAft>
                          <a:spcPts val="0"/>
                        </a:spcAft>
                      </a:pPr>
                      <a:r>
                        <a:rPr lang="en-US" sz="1000">
                          <a:latin typeface="Arial Narrow"/>
                          <a:ea typeface="Calibri"/>
                        </a:rPr>
                        <a:t>79%          21%</a:t>
                      </a:r>
                      <a:endParaRPr lang="en-US" sz="1200">
                        <a:latin typeface="Times New Roman"/>
                        <a:ea typeface="Calibri"/>
                      </a:endParaRPr>
                    </a:p>
                  </a:txBody>
                  <a:tcPr marL="68580" marR="68580" marT="0" marB="0">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435420">
                <a:tc>
                  <a:txBody>
                    <a:bodyPr/>
                    <a:lstStyle/>
                    <a:p>
                      <a:pPr marL="0" marR="0">
                        <a:spcBef>
                          <a:spcPts val="0"/>
                        </a:spcBef>
                        <a:spcAft>
                          <a:spcPts val="0"/>
                        </a:spcAft>
                      </a:pPr>
                      <a:r>
                        <a:rPr lang="en-US" sz="1000">
                          <a:latin typeface="Arial Narrow"/>
                          <a:ea typeface="Calibri"/>
                        </a:rPr>
                        <a:t>If something is stolen from your workplace you would report it to UT Police. But if property is damaged or lost in some other way, did you know you need to report that type of loss to Risk Management &amp; insurance?</a:t>
                      </a:r>
                      <a:endParaRPr lang="en-US" sz="1200">
                        <a:latin typeface="Times New Roman"/>
                        <a:ea typeface="Calibri"/>
                      </a:endParaRPr>
                    </a:p>
                  </a:txBody>
                  <a:tcPr marL="68580" marR="68580" marT="0" marB="0">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marR="0">
                        <a:spcBef>
                          <a:spcPts val="0"/>
                        </a:spcBef>
                        <a:spcAft>
                          <a:spcPts val="0"/>
                        </a:spcAft>
                      </a:pPr>
                      <a:r>
                        <a:rPr lang="en-US" sz="1000" dirty="0">
                          <a:latin typeface="Arial Narrow"/>
                          <a:ea typeface="Calibri"/>
                        </a:rPr>
                        <a:t>47%         53%</a:t>
                      </a:r>
                      <a:endParaRPr lang="en-US" sz="1200" dirty="0">
                        <a:latin typeface="Times New Roman"/>
                        <a:ea typeface="Calibri"/>
                      </a:endParaRPr>
                    </a:p>
                  </a:txBody>
                  <a:tcPr marL="68580" marR="68580" marT="0" marB="0">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bl>
          </a:graphicData>
        </a:graphic>
      </p:graphicFrame>
      <p:sp>
        <p:nvSpPr>
          <p:cNvPr id="67621" name="Title 2"/>
          <p:cNvSpPr>
            <a:spLocks noGrp="1"/>
          </p:cNvSpPr>
          <p:nvPr>
            <p:ph type="title"/>
          </p:nvPr>
        </p:nvSpPr>
        <p:spPr>
          <a:xfrm>
            <a:off x="457200" y="304800"/>
            <a:ext cx="8229600" cy="1981200"/>
          </a:xfrm>
        </p:spPr>
        <p:txBody>
          <a:bodyPr/>
          <a:lstStyle/>
          <a:p>
            <a:r>
              <a:rPr lang="en-US" altLang="en-US" sz="1200" smtClean="0"/>
              <a:t>                                                         Gauge Your Level of “Informed Risk”</a:t>
            </a:r>
            <a:br>
              <a:rPr lang="en-US" altLang="en-US" sz="1200" smtClean="0"/>
            </a:br>
            <a:r>
              <a:rPr lang="en-US" altLang="en-US" sz="1200" smtClean="0"/>
              <a:t> </a:t>
            </a:r>
            <a:br>
              <a:rPr lang="en-US" altLang="en-US" sz="1200" smtClean="0"/>
            </a:br>
            <a:r>
              <a:rPr lang="en-US" altLang="en-US" sz="1200" smtClean="0"/>
              <a:t>In an attempt to gauge the level of informed risk across campus, an online survey was circulated to manager and supervisory-level personnel via various institutional e-mail list servs for the period August 24 to September 9, 2009.</a:t>
            </a:r>
            <a:br>
              <a:rPr lang="en-US" altLang="en-US" sz="1200" smtClean="0"/>
            </a:br>
            <a:r>
              <a:rPr lang="en-US" altLang="en-US" sz="1200" smtClean="0"/>
              <a:t> </a:t>
            </a:r>
            <a:br>
              <a:rPr lang="en-US" altLang="en-US" sz="1200" smtClean="0"/>
            </a:br>
            <a:r>
              <a:rPr lang="en-US" altLang="en-US" sz="1200" smtClean="0"/>
              <a:t>Summarized below are the collective responses by percent from 19 respondents. The results indicate that certain opportunities to enhance community education and awareness exist, and will be pursed in FY10 to help further reduce the amount of retained losses experienced by the institution.</a:t>
            </a:r>
            <a:br>
              <a:rPr lang="en-US" altLang="en-US" sz="1200" smtClean="0"/>
            </a:br>
            <a:r>
              <a:rPr lang="en-US" altLang="en-US" sz="1200" smtClean="0"/>
              <a:t> </a:t>
            </a:r>
            <a:br>
              <a:rPr lang="en-US" altLang="en-US" sz="1200" smtClean="0"/>
            </a:br>
            <a:r>
              <a:rPr lang="en-US" altLang="en-US" sz="1200" smtClean="0"/>
              <a:t/>
            </a:r>
            <a:br>
              <a:rPr lang="en-US" altLang="en-US" sz="1200" smtClean="0"/>
            </a:br>
            <a:endParaRPr lang="en-US" altLang="en-US" sz="120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0" y="0"/>
            <a:ext cx="9144000" cy="6858000"/>
          </a:xfrm>
          <a:prstGeom prst="rect">
            <a:avLst/>
          </a:prstGeom>
          <a:solidFill>
            <a:schemeClr val="bg1"/>
          </a:solidFill>
          <a:ln w="9525">
            <a:solidFill>
              <a:srgbClr val="000000"/>
            </a:solidFill>
            <a:miter lim="800000"/>
            <a:headEnd/>
            <a:tailEnd/>
          </a:ln>
        </p:spPr>
        <p:txBody>
          <a:bodyPr wrap="none" anchor="ct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endParaRPr lang="en-US" altLang="en-US" sz="2400">
              <a:solidFill>
                <a:srgbClr val="000066"/>
              </a:solidFill>
            </a:endParaRPr>
          </a:p>
        </p:txBody>
      </p:sp>
      <p:pic>
        <p:nvPicPr>
          <p:cNvPr id="6861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l="11221" r="11719" b="842"/>
          <a:stretch>
            <a:fillRect/>
          </a:stretch>
        </p:blipFill>
        <p:spPr bwMode="auto">
          <a:xfrm>
            <a:off x="1333500" y="4994275"/>
            <a:ext cx="2400300"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2" name="Picture 4" descr="untitled"/>
          <p:cNvPicPr>
            <a:picLocks noChangeAspect="1" noChangeArrowheads="1"/>
          </p:cNvPicPr>
          <p:nvPr/>
        </p:nvPicPr>
        <p:blipFill>
          <a:blip r:embed="rId3">
            <a:extLst>
              <a:ext uri="{28A0092B-C50C-407E-A947-70E740481C1C}">
                <a14:useLocalDpi xmlns:a14="http://schemas.microsoft.com/office/drawing/2010/main" val="0"/>
              </a:ext>
            </a:extLst>
          </a:blip>
          <a:srcRect l="4993" t="17221" r="9862" b="9262"/>
          <a:stretch>
            <a:fillRect/>
          </a:stretch>
        </p:blipFill>
        <p:spPr bwMode="auto">
          <a:xfrm>
            <a:off x="1295400" y="0"/>
            <a:ext cx="64008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3" name="Line 5"/>
          <p:cNvSpPr>
            <a:spLocks noChangeShapeType="1"/>
          </p:cNvSpPr>
          <p:nvPr/>
        </p:nvSpPr>
        <p:spPr bwMode="auto">
          <a:xfrm flipH="1">
            <a:off x="2497138" y="4454525"/>
            <a:ext cx="12700" cy="571500"/>
          </a:xfrm>
          <a:prstGeom prst="line">
            <a:avLst/>
          </a:prstGeom>
          <a:noFill/>
          <a:ln w="9525">
            <a:solidFill>
              <a:srgbClr val="80808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0" y="0"/>
            <a:ext cx="9144000" cy="6858000"/>
          </a:xfrm>
          <a:prstGeom prst="rect">
            <a:avLst/>
          </a:prstGeom>
          <a:solidFill>
            <a:schemeClr val="bg1"/>
          </a:solidFill>
          <a:ln w="9525">
            <a:solidFill>
              <a:srgbClr val="000000"/>
            </a:solidFill>
            <a:miter lim="800000"/>
            <a:headEnd/>
            <a:tailEnd/>
          </a:ln>
        </p:spPr>
        <p:txBody>
          <a:bodyPr wrap="none" anchor="ct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endParaRPr lang="en-US" altLang="en-US" sz="2400">
              <a:solidFill>
                <a:srgbClr val="000066"/>
              </a:solidFill>
            </a:endParaRPr>
          </a:p>
        </p:txBody>
      </p:sp>
      <p:sp>
        <p:nvSpPr>
          <p:cNvPr id="69635" name="Line 3"/>
          <p:cNvSpPr>
            <a:spLocks noChangeShapeType="1"/>
          </p:cNvSpPr>
          <p:nvPr/>
        </p:nvSpPr>
        <p:spPr bwMode="auto">
          <a:xfrm flipH="1">
            <a:off x="2514600" y="1752600"/>
            <a:ext cx="304800" cy="0"/>
          </a:xfrm>
          <a:prstGeom prst="line">
            <a:avLst/>
          </a:prstGeom>
          <a:noFill/>
          <a:ln w="9525">
            <a:solidFill>
              <a:schemeClr val="bg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9636" name="Line 4"/>
          <p:cNvSpPr>
            <a:spLocks noChangeShapeType="1"/>
          </p:cNvSpPr>
          <p:nvPr/>
        </p:nvSpPr>
        <p:spPr bwMode="auto">
          <a:xfrm flipH="1" flipV="1">
            <a:off x="2514600" y="1752600"/>
            <a:ext cx="0" cy="1066800"/>
          </a:xfrm>
          <a:prstGeom prst="line">
            <a:avLst/>
          </a:prstGeom>
          <a:noFill/>
          <a:ln w="9525">
            <a:solidFill>
              <a:schemeClr val="bg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9637" name="Line 5"/>
          <p:cNvSpPr>
            <a:spLocks noChangeShapeType="1"/>
          </p:cNvSpPr>
          <p:nvPr/>
        </p:nvSpPr>
        <p:spPr bwMode="auto">
          <a:xfrm flipH="1">
            <a:off x="2286000" y="2819400"/>
            <a:ext cx="228600" cy="0"/>
          </a:xfrm>
          <a:prstGeom prst="line">
            <a:avLst/>
          </a:prstGeom>
          <a:noFill/>
          <a:ln w="9525">
            <a:solidFill>
              <a:schemeClr val="bg2"/>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9638" name="Line 6"/>
          <p:cNvSpPr>
            <a:spLocks noChangeShapeType="1"/>
          </p:cNvSpPr>
          <p:nvPr/>
        </p:nvSpPr>
        <p:spPr bwMode="auto">
          <a:xfrm flipH="1">
            <a:off x="2743200" y="2667000"/>
            <a:ext cx="152400" cy="0"/>
          </a:xfrm>
          <a:prstGeom prst="line">
            <a:avLst/>
          </a:prstGeom>
          <a:noFill/>
          <a:ln w="9525">
            <a:solidFill>
              <a:srgbClr val="008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9639" name="Line 7"/>
          <p:cNvSpPr>
            <a:spLocks noChangeShapeType="1"/>
          </p:cNvSpPr>
          <p:nvPr/>
        </p:nvSpPr>
        <p:spPr bwMode="auto">
          <a:xfrm>
            <a:off x="2743200" y="2667000"/>
            <a:ext cx="0" cy="1219200"/>
          </a:xfrm>
          <a:prstGeom prst="line">
            <a:avLst/>
          </a:prstGeom>
          <a:noFill/>
          <a:ln w="9525">
            <a:solidFill>
              <a:srgbClr val="008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9640" name="Line 8"/>
          <p:cNvSpPr>
            <a:spLocks noChangeShapeType="1"/>
          </p:cNvSpPr>
          <p:nvPr/>
        </p:nvSpPr>
        <p:spPr bwMode="auto">
          <a:xfrm flipH="1">
            <a:off x="2286000" y="3886200"/>
            <a:ext cx="457200" cy="0"/>
          </a:xfrm>
          <a:prstGeom prst="line">
            <a:avLst/>
          </a:prstGeom>
          <a:noFill/>
          <a:ln w="9525">
            <a:solidFill>
              <a:srgbClr val="008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9641" name="Line 9"/>
          <p:cNvSpPr>
            <a:spLocks noChangeShapeType="1"/>
          </p:cNvSpPr>
          <p:nvPr/>
        </p:nvSpPr>
        <p:spPr bwMode="auto">
          <a:xfrm flipH="1">
            <a:off x="4679950" y="2819400"/>
            <a:ext cx="609600" cy="0"/>
          </a:xfrm>
          <a:prstGeom prst="line">
            <a:avLst/>
          </a:prstGeom>
          <a:noFill/>
          <a:ln w="9525">
            <a:solidFill>
              <a:schemeClr val="bg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9642" name="Line 10"/>
          <p:cNvSpPr>
            <a:spLocks noChangeShapeType="1"/>
          </p:cNvSpPr>
          <p:nvPr/>
        </p:nvSpPr>
        <p:spPr bwMode="auto">
          <a:xfrm flipH="1">
            <a:off x="5105400" y="3886200"/>
            <a:ext cx="228600" cy="0"/>
          </a:xfrm>
          <a:prstGeom prst="line">
            <a:avLst/>
          </a:prstGeom>
          <a:noFill/>
          <a:ln w="9525">
            <a:solidFill>
              <a:srgbClr val="008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9643" name="Line 11"/>
          <p:cNvSpPr>
            <a:spLocks noChangeShapeType="1"/>
          </p:cNvSpPr>
          <p:nvPr/>
        </p:nvSpPr>
        <p:spPr bwMode="auto">
          <a:xfrm>
            <a:off x="5105400" y="3886200"/>
            <a:ext cx="0" cy="844550"/>
          </a:xfrm>
          <a:prstGeom prst="line">
            <a:avLst/>
          </a:prstGeom>
          <a:noFill/>
          <a:ln w="9525">
            <a:solidFill>
              <a:srgbClr val="008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9644" name="Line 12"/>
          <p:cNvSpPr>
            <a:spLocks noChangeShapeType="1"/>
          </p:cNvSpPr>
          <p:nvPr/>
        </p:nvSpPr>
        <p:spPr bwMode="auto">
          <a:xfrm flipH="1">
            <a:off x="4876800" y="4724400"/>
            <a:ext cx="228600" cy="0"/>
          </a:xfrm>
          <a:prstGeom prst="line">
            <a:avLst/>
          </a:prstGeom>
          <a:noFill/>
          <a:ln w="9525">
            <a:solidFill>
              <a:srgbClr val="008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9645" name="Line 13"/>
          <p:cNvSpPr>
            <a:spLocks noChangeShapeType="1"/>
          </p:cNvSpPr>
          <p:nvPr/>
        </p:nvSpPr>
        <p:spPr bwMode="auto">
          <a:xfrm flipH="1">
            <a:off x="3733800" y="4191000"/>
            <a:ext cx="1371600" cy="0"/>
          </a:xfrm>
          <a:prstGeom prst="line">
            <a:avLst/>
          </a:prstGeom>
          <a:noFill/>
          <a:ln w="9525">
            <a:solidFill>
              <a:srgbClr val="008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9646" name="Line 14"/>
          <p:cNvSpPr>
            <a:spLocks noChangeShapeType="1"/>
          </p:cNvSpPr>
          <p:nvPr/>
        </p:nvSpPr>
        <p:spPr bwMode="auto">
          <a:xfrm>
            <a:off x="3733800" y="4191000"/>
            <a:ext cx="0" cy="457200"/>
          </a:xfrm>
          <a:prstGeom prst="line">
            <a:avLst/>
          </a:prstGeom>
          <a:noFill/>
          <a:ln w="9525">
            <a:solidFill>
              <a:srgbClr val="008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9647" name="Line 15"/>
          <p:cNvSpPr>
            <a:spLocks noChangeShapeType="1"/>
          </p:cNvSpPr>
          <p:nvPr/>
        </p:nvSpPr>
        <p:spPr bwMode="auto">
          <a:xfrm flipH="1">
            <a:off x="3581400" y="4648200"/>
            <a:ext cx="152400" cy="0"/>
          </a:xfrm>
          <a:prstGeom prst="line">
            <a:avLst/>
          </a:prstGeom>
          <a:noFill/>
          <a:ln w="9525">
            <a:solidFill>
              <a:srgbClr val="008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9648" name="Line 16"/>
          <p:cNvSpPr>
            <a:spLocks noChangeShapeType="1"/>
          </p:cNvSpPr>
          <p:nvPr/>
        </p:nvSpPr>
        <p:spPr bwMode="auto">
          <a:xfrm flipH="1">
            <a:off x="3581400" y="3886200"/>
            <a:ext cx="1066800" cy="0"/>
          </a:xfrm>
          <a:prstGeom prst="line">
            <a:avLst/>
          </a:prstGeom>
          <a:noFill/>
          <a:ln w="9525">
            <a:solidFill>
              <a:schemeClr val="bg2"/>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9649" name="Line 17"/>
          <p:cNvSpPr>
            <a:spLocks noChangeShapeType="1"/>
          </p:cNvSpPr>
          <p:nvPr/>
        </p:nvSpPr>
        <p:spPr bwMode="auto">
          <a:xfrm>
            <a:off x="4686300" y="2819400"/>
            <a:ext cx="0" cy="1600200"/>
          </a:xfrm>
          <a:prstGeom prst="line">
            <a:avLst/>
          </a:prstGeom>
          <a:noFill/>
          <a:ln w="9525">
            <a:solidFill>
              <a:schemeClr val="bg2"/>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69650" name="Picture 18" descr="untitled"/>
          <p:cNvPicPr>
            <a:picLocks noChangeAspect="1" noChangeArrowheads="1"/>
          </p:cNvPicPr>
          <p:nvPr/>
        </p:nvPicPr>
        <p:blipFill>
          <a:blip r:embed="rId3">
            <a:extLst>
              <a:ext uri="{28A0092B-C50C-407E-A947-70E740481C1C}">
                <a14:useLocalDpi xmlns:a14="http://schemas.microsoft.com/office/drawing/2010/main" val="0"/>
              </a:ext>
            </a:extLst>
          </a:blip>
          <a:srcRect l="4994" t="16643" r="11667" b="10420"/>
          <a:stretch>
            <a:fillRect/>
          </a:stretch>
        </p:blipFill>
        <p:spPr bwMode="auto">
          <a:xfrm>
            <a:off x="0" y="0"/>
            <a:ext cx="9144000" cy="639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6"/>
          <p:cNvSpPr>
            <a:spLocks noChangeArrowheads="1"/>
          </p:cNvSpPr>
          <p:nvPr/>
        </p:nvSpPr>
        <p:spPr bwMode="auto">
          <a:xfrm>
            <a:off x="0" y="0"/>
            <a:ext cx="9144000" cy="6858000"/>
          </a:xfrm>
          <a:prstGeom prst="rect">
            <a:avLst/>
          </a:prstGeom>
          <a:solidFill>
            <a:schemeClr val="bg1"/>
          </a:solidFill>
          <a:ln w="9525" algn="ctr">
            <a:solidFill>
              <a:schemeClr val="tx1"/>
            </a:solidFill>
            <a:miter lim="800000"/>
            <a:headEnd/>
            <a:tailEnd/>
          </a:ln>
        </p:spPr>
        <p:txBody>
          <a:bodyPr wrap="none"/>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endParaRPr lang="en-US" altLang="en-US" sz="2400">
              <a:solidFill>
                <a:srgbClr val="000066"/>
              </a:solidFill>
            </a:endParaRPr>
          </a:p>
        </p:txBody>
      </p:sp>
      <p:graphicFrame>
        <p:nvGraphicFramePr>
          <p:cNvPr id="70659" name="Object 2"/>
          <p:cNvGraphicFramePr>
            <a:graphicFrameLocks noGrp="1" noChangeAspect="1"/>
          </p:cNvGraphicFramePr>
          <p:nvPr>
            <p:ph sz="quarter" idx="3"/>
          </p:nvPr>
        </p:nvGraphicFramePr>
        <p:xfrm>
          <a:off x="457200" y="1600200"/>
          <a:ext cx="4038600" cy="2181225"/>
        </p:xfrm>
        <a:graphic>
          <a:graphicData uri="http://schemas.openxmlformats.org/presentationml/2006/ole">
            <mc:AlternateContent xmlns:mc="http://schemas.openxmlformats.org/markup-compatibility/2006">
              <mc:Choice xmlns:v="urn:schemas-microsoft-com:vml" Requires="v">
                <p:oleObj spid="_x0000_s70688" name="Chart" r:id="rId3" imgW="4038505" imgH="2181273" progId="MSGraph.Chart.8">
                  <p:embed followColorScheme="full"/>
                </p:oleObj>
              </mc:Choice>
              <mc:Fallback>
                <p:oleObj name="Chart" r:id="rId3" imgW="4038505" imgH="2181273" progId="MSGraph.Chart.8">
                  <p:embed followColorScheme="full"/>
                  <p:pic>
                    <p:nvPicPr>
                      <p:cNvPr id="0" name="Object 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600200"/>
                        <a:ext cx="4038600" cy="218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0660" name="Rectangle 3"/>
          <p:cNvSpPr>
            <a:spLocks noGrp="1" noChangeArrowheads="1"/>
          </p:cNvSpPr>
          <p:nvPr>
            <p:ph type="title" sz="quarter"/>
          </p:nvPr>
        </p:nvSpPr>
        <p:spPr>
          <a:xfrm>
            <a:off x="457200" y="228600"/>
            <a:ext cx="8229600" cy="1143000"/>
          </a:xfrm>
        </p:spPr>
        <p:txBody>
          <a:bodyPr/>
          <a:lstStyle/>
          <a:p>
            <a:r>
              <a:rPr lang="en-US" altLang="en-US" sz="1600" smtClean="0">
                <a:latin typeface="Arial Narrow" pitchFamily="34" charset="0"/>
              </a:rPr>
              <a:t>UTHSC-H Employee Injury Reports and </a:t>
            </a:r>
            <a:br>
              <a:rPr lang="en-US" altLang="en-US" sz="1600" smtClean="0">
                <a:latin typeface="Arial Narrow" pitchFamily="34" charset="0"/>
              </a:rPr>
            </a:br>
            <a:r>
              <a:rPr lang="en-US" altLang="en-US" sz="1600" smtClean="0">
                <a:latin typeface="Arial Narrow" pitchFamily="34" charset="0"/>
              </a:rPr>
              <a:t>Workers’ Compensation Insurance Premium Trends, FY01 to 09</a:t>
            </a:r>
            <a:br>
              <a:rPr lang="en-US" altLang="en-US" sz="1600" smtClean="0">
                <a:latin typeface="Arial Narrow" pitchFamily="34" charset="0"/>
              </a:rPr>
            </a:br>
            <a:r>
              <a:rPr lang="en-US" altLang="en-US" sz="1000" smtClean="0"/>
              <a:t>Note: insurance premium influenced predominantly by market conditions, employee census, employee payroll, and injury frequency and severity</a:t>
            </a:r>
          </a:p>
        </p:txBody>
      </p:sp>
      <p:graphicFrame>
        <p:nvGraphicFramePr>
          <p:cNvPr id="70661" name="Object 3"/>
          <p:cNvGraphicFramePr>
            <a:graphicFrameLocks noGrp="1" noChangeAspect="1"/>
          </p:cNvGraphicFramePr>
          <p:nvPr>
            <p:ph sz="quarter" idx="1"/>
          </p:nvPr>
        </p:nvGraphicFramePr>
        <p:xfrm>
          <a:off x="533400" y="3962400"/>
          <a:ext cx="4038600" cy="2181225"/>
        </p:xfrm>
        <a:graphic>
          <a:graphicData uri="http://schemas.openxmlformats.org/presentationml/2006/ole">
            <mc:AlternateContent xmlns:mc="http://schemas.openxmlformats.org/markup-compatibility/2006">
              <mc:Choice xmlns:v="urn:schemas-microsoft-com:vml" Requires="v">
                <p:oleObj spid="_x0000_s70689" name="Chart" r:id="rId5" imgW="4038505" imgH="2181273" progId="MSGraph.Chart.8">
                  <p:embed followColorScheme="full"/>
                </p:oleObj>
              </mc:Choice>
              <mc:Fallback>
                <p:oleObj name="Chart" r:id="rId5" imgW="4038505" imgH="2181273" progId="MSGraph.Chart.8">
                  <p:embed followColorScheme="full"/>
                  <p:pic>
                    <p:nvPicPr>
                      <p:cNvPr id="0" name="Object 3"/>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3962400"/>
                        <a:ext cx="40386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0662" name="Line 6"/>
          <p:cNvSpPr>
            <a:spLocks noChangeShapeType="1"/>
          </p:cNvSpPr>
          <p:nvPr/>
        </p:nvSpPr>
        <p:spPr bwMode="auto">
          <a:xfrm flipV="1">
            <a:off x="1485900" y="4552950"/>
            <a:ext cx="0" cy="914400"/>
          </a:xfrm>
          <a:prstGeom prst="line">
            <a:avLst/>
          </a:prstGeom>
          <a:noFill/>
          <a:ln w="12700">
            <a:solidFill>
              <a:srgbClr val="969696"/>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0663" name="Text Box 7"/>
          <p:cNvSpPr txBox="1">
            <a:spLocks noChangeArrowheads="1"/>
          </p:cNvSpPr>
          <p:nvPr/>
        </p:nvSpPr>
        <p:spPr bwMode="auto">
          <a:xfrm>
            <a:off x="936625" y="1962150"/>
            <a:ext cx="14478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50000"/>
              </a:spcBef>
              <a:buClrTx/>
              <a:buSzTx/>
              <a:buFontTx/>
              <a:buNone/>
            </a:pPr>
            <a:r>
              <a:rPr lang="en-US" altLang="en-US" sz="800">
                <a:solidFill>
                  <a:srgbClr val="777777"/>
                </a:solidFill>
              </a:rPr>
              <a:t>Oversight by SHERM</a:t>
            </a:r>
          </a:p>
        </p:txBody>
      </p:sp>
      <p:sp>
        <p:nvSpPr>
          <p:cNvPr id="70664" name="Line 8"/>
          <p:cNvSpPr>
            <a:spLocks noChangeShapeType="1"/>
          </p:cNvSpPr>
          <p:nvPr/>
        </p:nvSpPr>
        <p:spPr bwMode="auto">
          <a:xfrm flipV="1">
            <a:off x="1495425" y="2200275"/>
            <a:ext cx="0" cy="914400"/>
          </a:xfrm>
          <a:prstGeom prst="line">
            <a:avLst/>
          </a:prstGeom>
          <a:noFill/>
          <a:ln w="12700">
            <a:solidFill>
              <a:srgbClr val="969696"/>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70665" name="Object 4"/>
          <p:cNvGraphicFramePr>
            <a:graphicFrameLocks noGrp="1" noChangeAspect="1"/>
          </p:cNvGraphicFramePr>
          <p:nvPr>
            <p:ph sz="quarter" idx="2"/>
          </p:nvPr>
        </p:nvGraphicFramePr>
        <p:xfrm>
          <a:off x="4648200" y="1600200"/>
          <a:ext cx="4038600" cy="2181225"/>
        </p:xfrm>
        <a:graphic>
          <a:graphicData uri="http://schemas.openxmlformats.org/presentationml/2006/ole">
            <mc:AlternateContent xmlns:mc="http://schemas.openxmlformats.org/markup-compatibility/2006">
              <mc:Choice xmlns:v="urn:schemas-microsoft-com:vml" Requires="v">
                <p:oleObj spid="_x0000_s70690" name="Chart" r:id="rId7" imgW="4038505" imgH="2181273" progId="MSGraph.Chart.8">
                  <p:embed followColorScheme="full"/>
                </p:oleObj>
              </mc:Choice>
              <mc:Fallback>
                <p:oleObj name="Chart" r:id="rId7" imgW="4038505" imgH="2181273" progId="MSGraph.Chart.8">
                  <p:embed followColorScheme="full"/>
                  <p:pic>
                    <p:nvPicPr>
                      <p:cNvPr id="0" name="Object 4"/>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48200" y="1600200"/>
                        <a:ext cx="4038600" cy="218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0666" name="Line 10"/>
          <p:cNvSpPr>
            <a:spLocks noChangeShapeType="1"/>
          </p:cNvSpPr>
          <p:nvPr/>
        </p:nvSpPr>
        <p:spPr bwMode="auto">
          <a:xfrm flipV="1">
            <a:off x="5856288" y="2197100"/>
            <a:ext cx="0" cy="914400"/>
          </a:xfrm>
          <a:prstGeom prst="line">
            <a:avLst/>
          </a:prstGeom>
          <a:noFill/>
          <a:ln w="12700">
            <a:solidFill>
              <a:srgbClr val="969696"/>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70667" name="Object 5"/>
          <p:cNvGraphicFramePr>
            <a:graphicFrameLocks noGrp="1" noChangeAspect="1"/>
          </p:cNvGraphicFramePr>
          <p:nvPr>
            <p:ph sz="quarter" idx="4"/>
          </p:nvPr>
        </p:nvGraphicFramePr>
        <p:xfrm>
          <a:off x="4648200" y="3962400"/>
          <a:ext cx="4035425" cy="2182813"/>
        </p:xfrm>
        <a:graphic>
          <a:graphicData uri="http://schemas.openxmlformats.org/presentationml/2006/ole">
            <mc:AlternateContent xmlns:mc="http://schemas.openxmlformats.org/markup-compatibility/2006">
              <mc:Choice xmlns:v="urn:schemas-microsoft-com:vml" Requires="v">
                <p:oleObj spid="_x0000_s70691" name="Chart" r:id="rId9" imgW="4038505" imgH="2181273" progId="MSGraph.Chart.8">
                  <p:embed followColorScheme="full"/>
                </p:oleObj>
              </mc:Choice>
              <mc:Fallback>
                <p:oleObj name="Chart" r:id="rId9" imgW="4038505" imgH="2181273" progId="MSGraph.Chart.8">
                  <p:embed followColorScheme="full"/>
                  <p:pic>
                    <p:nvPicPr>
                      <p:cNvPr id="0" name="Object 5"/>
                      <p:cNvPicPr>
                        <a:picLocks noGrp="1"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48200" y="3962400"/>
                        <a:ext cx="4035425" cy="218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0668" name="Line 13"/>
          <p:cNvSpPr>
            <a:spLocks noChangeShapeType="1"/>
          </p:cNvSpPr>
          <p:nvPr/>
        </p:nvSpPr>
        <p:spPr bwMode="auto">
          <a:xfrm flipV="1">
            <a:off x="5943600" y="4572000"/>
            <a:ext cx="0" cy="914400"/>
          </a:xfrm>
          <a:prstGeom prst="line">
            <a:avLst/>
          </a:prstGeom>
          <a:noFill/>
          <a:ln w="12700">
            <a:solidFill>
              <a:srgbClr val="969696"/>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0669" name="Line 14"/>
          <p:cNvSpPr>
            <a:spLocks noChangeShapeType="1"/>
          </p:cNvSpPr>
          <p:nvPr/>
        </p:nvSpPr>
        <p:spPr bwMode="auto">
          <a:xfrm flipV="1">
            <a:off x="6243638" y="4614863"/>
            <a:ext cx="2667000" cy="0"/>
          </a:xfrm>
          <a:prstGeom prst="line">
            <a:avLst/>
          </a:prstGeom>
          <a:noFill/>
          <a:ln w="9525">
            <a:solidFill>
              <a:srgbClr val="B2B2B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0670" name="Line 15"/>
          <p:cNvSpPr>
            <a:spLocks noChangeShapeType="1"/>
          </p:cNvSpPr>
          <p:nvPr/>
        </p:nvSpPr>
        <p:spPr bwMode="auto">
          <a:xfrm>
            <a:off x="8515350" y="4614863"/>
            <a:ext cx="0" cy="533400"/>
          </a:xfrm>
          <a:prstGeom prst="line">
            <a:avLst/>
          </a:prstGeom>
          <a:noFill/>
          <a:ln w="3175">
            <a:solidFill>
              <a:srgbClr val="808080"/>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70671" name="Text Box 16"/>
          <p:cNvSpPr txBox="1">
            <a:spLocks noChangeArrowheads="1"/>
          </p:cNvSpPr>
          <p:nvPr/>
        </p:nvSpPr>
        <p:spPr bwMode="auto">
          <a:xfrm>
            <a:off x="8515350" y="4624388"/>
            <a:ext cx="585788"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50000"/>
              </a:spcBef>
              <a:buClrTx/>
              <a:buSzTx/>
              <a:buFontTx/>
              <a:buNone/>
            </a:pPr>
            <a:r>
              <a:rPr lang="en-US" altLang="en-US" sz="600">
                <a:solidFill>
                  <a:srgbClr val="808080"/>
                </a:solidFill>
              </a:rPr>
              <a:t>$1,893,572 in total premium savings since FY03</a:t>
            </a:r>
          </a:p>
        </p:txBody>
      </p:sp>
      <p:sp>
        <p:nvSpPr>
          <p:cNvPr id="70672" name="Line 23"/>
          <p:cNvSpPr>
            <a:spLocks noChangeShapeType="1"/>
          </p:cNvSpPr>
          <p:nvPr/>
        </p:nvSpPr>
        <p:spPr bwMode="auto">
          <a:xfrm>
            <a:off x="1338263" y="4767263"/>
            <a:ext cx="2819400" cy="0"/>
          </a:xfrm>
          <a:prstGeom prst="line">
            <a:avLst/>
          </a:prstGeom>
          <a:noFill/>
          <a:ln w="9525">
            <a:solidFill>
              <a:srgbClr val="B2B2B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0673" name="Text Box 25"/>
          <p:cNvSpPr txBox="1">
            <a:spLocks noChangeArrowheads="1"/>
          </p:cNvSpPr>
          <p:nvPr/>
        </p:nvSpPr>
        <p:spPr bwMode="auto">
          <a:xfrm>
            <a:off x="3657600" y="4800600"/>
            <a:ext cx="13763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600">
                <a:solidFill>
                  <a:srgbClr val="808080"/>
                </a:solidFill>
              </a:rPr>
              <a:t>188 fewer reported injury events compared to FY 03</a:t>
            </a:r>
          </a:p>
        </p:txBody>
      </p:sp>
      <p:sp>
        <p:nvSpPr>
          <p:cNvPr id="70674" name="Text Box 26"/>
          <p:cNvSpPr txBox="1">
            <a:spLocks noChangeArrowheads="1"/>
          </p:cNvSpPr>
          <p:nvPr/>
        </p:nvSpPr>
        <p:spPr bwMode="auto">
          <a:xfrm>
            <a:off x="3879850" y="5241925"/>
            <a:ext cx="1143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600">
                <a:solidFill>
                  <a:srgbClr val="808080"/>
                </a:solidFill>
              </a:rPr>
              <a:t>105 fewer injuries requiring medical compared to FY 03</a:t>
            </a:r>
          </a:p>
        </p:txBody>
      </p:sp>
      <p:sp>
        <p:nvSpPr>
          <p:cNvPr id="70675" name="Line 30"/>
          <p:cNvSpPr>
            <a:spLocks noChangeShapeType="1"/>
          </p:cNvSpPr>
          <p:nvPr/>
        </p:nvSpPr>
        <p:spPr bwMode="auto">
          <a:xfrm>
            <a:off x="3683000" y="5143500"/>
            <a:ext cx="533400" cy="0"/>
          </a:xfrm>
          <a:prstGeom prst="line">
            <a:avLst/>
          </a:prstGeom>
          <a:noFill/>
          <a:ln w="9525">
            <a:solidFill>
              <a:srgbClr val="B2B2B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0676" name="Line 35"/>
          <p:cNvSpPr>
            <a:spLocks noChangeShapeType="1"/>
          </p:cNvSpPr>
          <p:nvPr/>
        </p:nvSpPr>
        <p:spPr bwMode="auto">
          <a:xfrm>
            <a:off x="3683000" y="4775200"/>
            <a:ext cx="0" cy="381000"/>
          </a:xfrm>
          <a:prstGeom prst="line">
            <a:avLst/>
          </a:prstGeom>
          <a:noFill/>
          <a:ln w="3175">
            <a:solidFill>
              <a:srgbClr val="808080"/>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70677" name="Text Box 37"/>
          <p:cNvSpPr txBox="1">
            <a:spLocks noChangeArrowheads="1"/>
          </p:cNvSpPr>
          <p:nvPr/>
        </p:nvSpPr>
        <p:spPr bwMode="auto">
          <a:xfrm>
            <a:off x="6323013" y="4579938"/>
            <a:ext cx="4841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600">
                <a:solidFill>
                  <a:srgbClr val="808080"/>
                </a:solidFill>
                <a:latin typeface="Arial Narrow" pitchFamily="34" charset="0"/>
              </a:rPr>
              <a:t>- $123,753</a:t>
            </a:r>
          </a:p>
        </p:txBody>
      </p:sp>
      <p:sp>
        <p:nvSpPr>
          <p:cNvPr id="70678" name="Text Box 38"/>
          <p:cNvSpPr txBox="1">
            <a:spLocks noChangeArrowheads="1"/>
          </p:cNvSpPr>
          <p:nvPr/>
        </p:nvSpPr>
        <p:spPr bwMode="auto">
          <a:xfrm>
            <a:off x="6757988" y="4743450"/>
            <a:ext cx="4841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600">
                <a:solidFill>
                  <a:srgbClr val="808080"/>
                </a:solidFill>
                <a:latin typeface="Arial Narrow" pitchFamily="34" charset="0"/>
              </a:rPr>
              <a:t>- $293,331</a:t>
            </a:r>
          </a:p>
        </p:txBody>
      </p:sp>
      <p:sp>
        <p:nvSpPr>
          <p:cNvPr id="70679" name="Text Box 39"/>
          <p:cNvSpPr txBox="1">
            <a:spLocks noChangeArrowheads="1"/>
          </p:cNvSpPr>
          <p:nvPr/>
        </p:nvSpPr>
        <p:spPr bwMode="auto">
          <a:xfrm>
            <a:off x="7629525" y="5005388"/>
            <a:ext cx="4841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600">
                <a:solidFill>
                  <a:srgbClr val="808080"/>
                </a:solidFill>
                <a:latin typeface="Arial Narrow" pitchFamily="34" charset="0"/>
              </a:rPr>
              <a:t>- $568,998</a:t>
            </a:r>
          </a:p>
        </p:txBody>
      </p:sp>
      <p:sp>
        <p:nvSpPr>
          <p:cNvPr id="70680" name="Text Box 40"/>
          <p:cNvSpPr txBox="1">
            <a:spLocks noChangeArrowheads="1"/>
          </p:cNvSpPr>
          <p:nvPr/>
        </p:nvSpPr>
        <p:spPr bwMode="auto">
          <a:xfrm>
            <a:off x="7205663" y="4805363"/>
            <a:ext cx="4841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600">
                <a:solidFill>
                  <a:srgbClr val="808080"/>
                </a:solidFill>
                <a:latin typeface="Arial Narrow" pitchFamily="34" charset="0"/>
              </a:rPr>
              <a:t>- $348,718</a:t>
            </a:r>
          </a:p>
        </p:txBody>
      </p:sp>
      <p:sp>
        <p:nvSpPr>
          <p:cNvPr id="70681" name="Line 41"/>
          <p:cNvSpPr>
            <a:spLocks noChangeShapeType="1"/>
          </p:cNvSpPr>
          <p:nvPr/>
        </p:nvSpPr>
        <p:spPr bwMode="auto">
          <a:xfrm flipV="1">
            <a:off x="8391525" y="5157788"/>
            <a:ext cx="457200" cy="0"/>
          </a:xfrm>
          <a:prstGeom prst="line">
            <a:avLst/>
          </a:prstGeom>
          <a:noFill/>
          <a:ln w="9525">
            <a:solidFill>
              <a:srgbClr val="B2B2B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0682" name="Text Box 42"/>
          <p:cNvSpPr txBox="1">
            <a:spLocks noChangeArrowheads="1"/>
          </p:cNvSpPr>
          <p:nvPr/>
        </p:nvSpPr>
        <p:spPr bwMode="auto">
          <a:xfrm>
            <a:off x="8053388" y="5010150"/>
            <a:ext cx="4841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600">
                <a:solidFill>
                  <a:srgbClr val="808080"/>
                </a:solidFill>
                <a:latin typeface="Arial Narrow" pitchFamily="34" charset="0"/>
              </a:rPr>
              <a:t>- $558,772</a:t>
            </a:r>
          </a:p>
        </p:txBody>
      </p:sp>
      <p:sp>
        <p:nvSpPr>
          <p:cNvPr id="70683" name="Line 45"/>
          <p:cNvSpPr>
            <a:spLocks noChangeShapeType="1"/>
          </p:cNvSpPr>
          <p:nvPr/>
        </p:nvSpPr>
        <p:spPr bwMode="auto">
          <a:xfrm flipH="1">
            <a:off x="3784600" y="5410200"/>
            <a:ext cx="152400" cy="0"/>
          </a:xfrm>
          <a:prstGeom prst="line">
            <a:avLst/>
          </a:prstGeom>
          <a:noFill/>
          <a:ln w="6350">
            <a:solidFill>
              <a:srgbClr val="808080"/>
            </a:solidFill>
            <a:prstDash val="dash"/>
            <a:round/>
            <a:headEnd/>
            <a:tailEnd type="arrow"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0" y="0"/>
            <a:ext cx="9144000" cy="6858000"/>
          </a:xfrm>
          <a:prstGeom prst="rect">
            <a:avLst/>
          </a:prstGeom>
          <a:solidFill>
            <a:schemeClr val="bg1"/>
          </a:solidFill>
          <a:ln w="9525">
            <a:solidFill>
              <a:srgbClr val="000000"/>
            </a:solidFill>
            <a:miter lim="800000"/>
            <a:headEnd/>
            <a:tailEnd/>
          </a:ln>
        </p:spPr>
        <p:txBody>
          <a:bodyPr wrap="none" anchor="ct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endParaRPr lang="en-US" altLang="en-US" sz="2400">
              <a:solidFill>
                <a:srgbClr val="000066"/>
              </a:solidFill>
            </a:endParaRPr>
          </a:p>
        </p:txBody>
      </p:sp>
      <p:sp>
        <p:nvSpPr>
          <p:cNvPr id="71683" name="Rectangle 3"/>
          <p:cNvSpPr>
            <a:spLocks noGrp="1" noChangeArrowheads="1"/>
          </p:cNvSpPr>
          <p:nvPr>
            <p:ph type="title"/>
          </p:nvPr>
        </p:nvSpPr>
        <p:spPr>
          <a:xfrm>
            <a:off x="609600" y="533400"/>
            <a:ext cx="8229600" cy="1143000"/>
          </a:xfrm>
        </p:spPr>
        <p:txBody>
          <a:bodyPr/>
          <a:lstStyle/>
          <a:p>
            <a:pPr eaLnBrk="1" hangingPunct="1"/>
            <a:r>
              <a:rPr lang="en-US" altLang="en-US" sz="1400" smtClean="0"/>
              <a:t>Workers’ Compensation Insurance Premium Adjustment for </a:t>
            </a:r>
            <a:br>
              <a:rPr lang="en-US" altLang="en-US" sz="1400" smtClean="0"/>
            </a:br>
            <a:r>
              <a:rPr lang="en-US" altLang="en-US" sz="1400" smtClean="0"/>
              <a:t>UTS Health Components Fiscal Years 2002 to 2007</a:t>
            </a:r>
            <a:br>
              <a:rPr lang="en-US" altLang="en-US" sz="1400" smtClean="0"/>
            </a:br>
            <a:r>
              <a:rPr lang="en-US" altLang="en-US" sz="900" smtClean="0"/>
              <a:t>(discount premium rating as compared to a baseline of 1, three year rolling average adjusts rates for subsequent year)</a:t>
            </a:r>
          </a:p>
        </p:txBody>
      </p:sp>
      <p:graphicFrame>
        <p:nvGraphicFramePr>
          <p:cNvPr id="71684" name="Object 4"/>
          <p:cNvGraphicFramePr>
            <a:graphicFrameLocks noGrp="1" noChangeAspect="1"/>
          </p:cNvGraphicFramePr>
          <p:nvPr>
            <p:ph type="chart" idx="1"/>
          </p:nvPr>
        </p:nvGraphicFramePr>
        <p:xfrm>
          <a:off x="228600" y="1452563"/>
          <a:ext cx="8001000" cy="4387850"/>
        </p:xfrm>
        <a:graphic>
          <a:graphicData uri="http://schemas.openxmlformats.org/presentationml/2006/ole">
            <mc:AlternateContent xmlns:mc="http://schemas.openxmlformats.org/markup-compatibility/2006">
              <mc:Choice xmlns:v="urn:schemas-microsoft-com:vml" Requires="v">
                <p:oleObj spid="_x0000_s71697" name="Chart" r:id="rId3" imgW="8248802" imgH="4524451" progId="MSGraph.Chart.8">
                  <p:embed followColorScheme="full"/>
                </p:oleObj>
              </mc:Choice>
              <mc:Fallback>
                <p:oleObj name="Chart" r:id="rId3" imgW="8248802" imgH="4524451" progId="MSGraph.Chart.8">
                  <p:embed followColorScheme="full"/>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452563"/>
                        <a:ext cx="8001000"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685" name="Text Box 5"/>
          <p:cNvSpPr txBox="1">
            <a:spLocks noChangeArrowheads="1"/>
          </p:cNvSpPr>
          <p:nvPr/>
        </p:nvSpPr>
        <p:spPr bwMode="auto">
          <a:xfrm>
            <a:off x="6489700" y="3594100"/>
            <a:ext cx="1914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1000" b="1">
                <a:solidFill>
                  <a:srgbClr val="006600"/>
                </a:solidFill>
              </a:rPr>
              <a:t>UT Health Center Tyler (0.45)</a:t>
            </a:r>
          </a:p>
        </p:txBody>
      </p:sp>
      <p:sp>
        <p:nvSpPr>
          <p:cNvPr id="71686" name="Text Box 6"/>
          <p:cNvSpPr txBox="1">
            <a:spLocks noChangeArrowheads="1"/>
          </p:cNvSpPr>
          <p:nvPr/>
        </p:nvSpPr>
        <p:spPr bwMode="auto">
          <a:xfrm>
            <a:off x="6502400" y="3971925"/>
            <a:ext cx="2413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1000" b="1">
                <a:solidFill>
                  <a:srgbClr val="33CC33"/>
                </a:solidFill>
              </a:rPr>
              <a:t>UT Medical Branch Galveston (0.35)</a:t>
            </a:r>
          </a:p>
        </p:txBody>
      </p:sp>
      <p:sp>
        <p:nvSpPr>
          <p:cNvPr id="71687" name="Text Box 7"/>
          <p:cNvSpPr txBox="1">
            <a:spLocks noChangeArrowheads="1"/>
          </p:cNvSpPr>
          <p:nvPr/>
        </p:nvSpPr>
        <p:spPr bwMode="auto">
          <a:xfrm>
            <a:off x="6508750" y="4340225"/>
            <a:ext cx="18049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1000" b="1">
                <a:solidFill>
                  <a:srgbClr val="00CC99"/>
                </a:solidFill>
              </a:rPr>
              <a:t>UT HSC San Antonio (0.25)</a:t>
            </a:r>
          </a:p>
        </p:txBody>
      </p:sp>
      <p:sp>
        <p:nvSpPr>
          <p:cNvPr id="71688" name="Text Box 8"/>
          <p:cNvSpPr txBox="1">
            <a:spLocks noChangeArrowheads="1"/>
          </p:cNvSpPr>
          <p:nvPr/>
        </p:nvSpPr>
        <p:spPr bwMode="auto">
          <a:xfrm>
            <a:off x="6515100" y="4521200"/>
            <a:ext cx="19986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1000" b="1">
                <a:solidFill>
                  <a:srgbClr val="008080"/>
                </a:solidFill>
              </a:rPr>
              <a:t>UT Southwestern Dallas (0.20)</a:t>
            </a:r>
          </a:p>
        </p:txBody>
      </p:sp>
      <p:sp>
        <p:nvSpPr>
          <p:cNvPr id="71689" name="Text Box 9"/>
          <p:cNvSpPr txBox="1">
            <a:spLocks noChangeArrowheads="1"/>
          </p:cNvSpPr>
          <p:nvPr/>
        </p:nvSpPr>
        <p:spPr bwMode="auto">
          <a:xfrm>
            <a:off x="6515100" y="4692650"/>
            <a:ext cx="15732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1000" b="1">
                <a:solidFill>
                  <a:srgbClr val="FF3300"/>
                </a:solidFill>
              </a:rPr>
              <a:t>UT HSC Houston (0.16)</a:t>
            </a:r>
          </a:p>
        </p:txBody>
      </p:sp>
      <p:sp>
        <p:nvSpPr>
          <p:cNvPr id="71690" name="Text Box 10"/>
          <p:cNvSpPr txBox="1">
            <a:spLocks noChangeArrowheads="1"/>
          </p:cNvSpPr>
          <p:nvPr/>
        </p:nvSpPr>
        <p:spPr bwMode="auto">
          <a:xfrm>
            <a:off x="6521450" y="4864100"/>
            <a:ext cx="24796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1000" b="1">
                <a:solidFill>
                  <a:schemeClr val="accent2"/>
                </a:solidFill>
              </a:rPr>
              <a:t>UT MD Anderson Cancer Center (0.11)</a:t>
            </a:r>
          </a:p>
        </p:txBody>
      </p:sp>
      <p:sp>
        <p:nvSpPr>
          <p:cNvPr id="71691" name="Line 11"/>
          <p:cNvSpPr>
            <a:spLocks noChangeShapeType="1"/>
          </p:cNvSpPr>
          <p:nvPr/>
        </p:nvSpPr>
        <p:spPr bwMode="auto">
          <a:xfrm>
            <a:off x="2886075" y="5365750"/>
            <a:ext cx="0" cy="685800"/>
          </a:xfrm>
          <a:prstGeom prst="line">
            <a:avLst/>
          </a:prstGeom>
          <a:noFill/>
          <a:ln w="28575">
            <a:solidFill>
              <a:srgbClr val="DDDDDD"/>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1692" name="Line 12"/>
          <p:cNvSpPr>
            <a:spLocks noChangeShapeType="1"/>
          </p:cNvSpPr>
          <p:nvPr/>
        </p:nvSpPr>
        <p:spPr bwMode="auto">
          <a:xfrm>
            <a:off x="6010275" y="5368925"/>
            <a:ext cx="0" cy="685800"/>
          </a:xfrm>
          <a:prstGeom prst="line">
            <a:avLst/>
          </a:prstGeom>
          <a:noFill/>
          <a:ln w="28575">
            <a:solidFill>
              <a:srgbClr val="DDDDDD"/>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1693" name="Text Box 13"/>
          <p:cNvSpPr txBox="1">
            <a:spLocks noChangeArrowheads="1"/>
          </p:cNvSpPr>
          <p:nvPr/>
        </p:nvSpPr>
        <p:spPr bwMode="auto">
          <a:xfrm>
            <a:off x="3175000" y="5778500"/>
            <a:ext cx="2590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algn="ctr" eaLnBrk="1" hangingPunct="1">
              <a:spcBef>
                <a:spcPct val="0"/>
              </a:spcBef>
              <a:buClrTx/>
              <a:buSzTx/>
              <a:buFontTx/>
              <a:buNone/>
            </a:pPr>
            <a:r>
              <a:rPr lang="en-US" altLang="en-US" sz="1000">
                <a:solidFill>
                  <a:srgbClr val="B2B2B2"/>
                </a:solidFill>
              </a:rPr>
              <a:t>3 year period upon which premium is calculated</a:t>
            </a:r>
          </a:p>
        </p:txBody>
      </p:sp>
      <p:sp>
        <p:nvSpPr>
          <p:cNvPr id="71694" name="Line 14"/>
          <p:cNvSpPr>
            <a:spLocks noChangeShapeType="1"/>
          </p:cNvSpPr>
          <p:nvPr/>
        </p:nvSpPr>
        <p:spPr bwMode="auto">
          <a:xfrm>
            <a:off x="5638800" y="5943600"/>
            <a:ext cx="381000" cy="0"/>
          </a:xfrm>
          <a:prstGeom prst="line">
            <a:avLst/>
          </a:prstGeom>
          <a:noFill/>
          <a:ln w="9525">
            <a:solidFill>
              <a:srgbClr val="DDDDDD"/>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695" name="Line 15"/>
          <p:cNvSpPr>
            <a:spLocks noChangeShapeType="1"/>
          </p:cNvSpPr>
          <p:nvPr/>
        </p:nvSpPr>
        <p:spPr bwMode="auto">
          <a:xfrm flipH="1">
            <a:off x="2895600" y="5943600"/>
            <a:ext cx="457200" cy="0"/>
          </a:xfrm>
          <a:prstGeom prst="line">
            <a:avLst/>
          </a:prstGeom>
          <a:noFill/>
          <a:ln w="9525">
            <a:solidFill>
              <a:srgbClr val="DDDDDD"/>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0" y="0"/>
            <a:ext cx="9144000" cy="6858000"/>
          </a:xfrm>
          <a:prstGeom prst="rect">
            <a:avLst/>
          </a:prstGeom>
          <a:solidFill>
            <a:schemeClr val="bg1"/>
          </a:solidFill>
          <a:ln w="9525">
            <a:solidFill>
              <a:srgbClr val="000000"/>
            </a:solidFill>
            <a:miter lim="800000"/>
            <a:headEnd/>
            <a:tailEnd/>
          </a:ln>
        </p:spPr>
        <p:txBody>
          <a:bodyPr wrap="none" anchor="ct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endParaRPr lang="en-US" altLang="en-US" sz="2400">
              <a:solidFill>
                <a:srgbClr val="000066"/>
              </a:solidFill>
            </a:endParaRPr>
          </a:p>
        </p:txBody>
      </p:sp>
      <p:sp>
        <p:nvSpPr>
          <p:cNvPr id="72707" name="Rectangle 3"/>
          <p:cNvSpPr>
            <a:spLocks noGrp="1" noChangeArrowheads="1"/>
          </p:cNvSpPr>
          <p:nvPr>
            <p:ph type="title"/>
          </p:nvPr>
        </p:nvSpPr>
        <p:spPr>
          <a:xfrm>
            <a:off x="609600" y="533400"/>
            <a:ext cx="8229600" cy="1143000"/>
          </a:xfrm>
        </p:spPr>
        <p:txBody>
          <a:bodyPr/>
          <a:lstStyle/>
          <a:p>
            <a:pPr eaLnBrk="1" hangingPunct="1"/>
            <a:r>
              <a:rPr lang="en-US" altLang="en-US" sz="1400" smtClean="0"/>
              <a:t>Projected Workers’ Compensation Insurance Premium Adjustment for </a:t>
            </a:r>
            <a:br>
              <a:rPr lang="en-US" altLang="en-US" sz="1400" smtClean="0"/>
            </a:br>
            <a:r>
              <a:rPr lang="en-US" altLang="en-US" sz="1400" smtClean="0"/>
              <a:t>UTS Health Components for Fiscal Year 2011</a:t>
            </a:r>
            <a:br>
              <a:rPr lang="en-US" altLang="en-US" sz="1400" smtClean="0"/>
            </a:br>
            <a:r>
              <a:rPr lang="en-US" altLang="en-US" sz="900" smtClean="0"/>
              <a:t>(discount premium rating as compared to a baseline of 1, three year rolling average adjusts rates for subsequent year)</a:t>
            </a:r>
          </a:p>
        </p:txBody>
      </p:sp>
      <p:graphicFrame>
        <p:nvGraphicFramePr>
          <p:cNvPr id="72708" name="Object 4"/>
          <p:cNvGraphicFramePr>
            <a:graphicFrameLocks noGrp="1" noChangeAspect="1"/>
          </p:cNvGraphicFramePr>
          <p:nvPr>
            <p:ph type="chart" idx="1"/>
          </p:nvPr>
        </p:nvGraphicFramePr>
        <p:xfrm>
          <a:off x="228600" y="1524000"/>
          <a:ext cx="8534400" cy="4679950"/>
        </p:xfrm>
        <a:graphic>
          <a:graphicData uri="http://schemas.openxmlformats.org/presentationml/2006/ole">
            <mc:AlternateContent xmlns:mc="http://schemas.openxmlformats.org/markup-compatibility/2006">
              <mc:Choice xmlns:v="urn:schemas-microsoft-com:vml" Requires="v">
                <p:oleObj spid="_x0000_s72715" name="Chart" r:id="rId3" imgW="8248802" imgH="4524451" progId="MSGraph.Chart.8">
                  <p:embed followColorScheme="full"/>
                </p:oleObj>
              </mc:Choice>
              <mc:Fallback>
                <p:oleObj name="Chart" r:id="rId3" imgW="8248802" imgH="4524451" progId="MSGraph.Chart.8">
                  <p:embed followColorScheme="full"/>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524000"/>
                        <a:ext cx="85344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2709" name="Text Box 5"/>
          <p:cNvSpPr txBox="1">
            <a:spLocks noChangeArrowheads="1"/>
          </p:cNvSpPr>
          <p:nvPr/>
        </p:nvSpPr>
        <p:spPr bwMode="auto">
          <a:xfrm>
            <a:off x="6477000" y="3048000"/>
            <a:ext cx="2438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800">
                <a:solidFill>
                  <a:srgbClr val="008000"/>
                </a:solidFill>
              </a:rPr>
              <a:t>Projected highest in class premium adjustment 0.64</a:t>
            </a:r>
          </a:p>
        </p:txBody>
      </p:sp>
      <p:sp>
        <p:nvSpPr>
          <p:cNvPr id="72710" name="Text Box 6"/>
          <p:cNvSpPr txBox="1">
            <a:spLocks noChangeArrowheads="1"/>
          </p:cNvSpPr>
          <p:nvPr/>
        </p:nvSpPr>
        <p:spPr bwMode="auto">
          <a:xfrm>
            <a:off x="6477000" y="5257800"/>
            <a:ext cx="2438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800">
                <a:solidFill>
                  <a:schemeClr val="accent2"/>
                </a:solidFill>
              </a:rPr>
              <a:t>Projected lowest in class premium adjustment 0.11</a:t>
            </a:r>
          </a:p>
        </p:txBody>
      </p:sp>
      <p:sp>
        <p:nvSpPr>
          <p:cNvPr id="72711" name="Text Box 7"/>
          <p:cNvSpPr txBox="1">
            <a:spLocks noChangeArrowheads="1"/>
          </p:cNvSpPr>
          <p:nvPr/>
        </p:nvSpPr>
        <p:spPr bwMode="auto">
          <a:xfrm>
            <a:off x="6477000" y="4191000"/>
            <a:ext cx="24384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800">
                <a:solidFill>
                  <a:srgbClr val="FF3300"/>
                </a:solidFill>
              </a:rPr>
              <a:t>Projected poorest UTHSCH performance 0.36</a:t>
            </a:r>
          </a:p>
        </p:txBody>
      </p:sp>
      <p:sp>
        <p:nvSpPr>
          <p:cNvPr id="72712" name="Text Box 8"/>
          <p:cNvSpPr txBox="1">
            <a:spLocks noChangeArrowheads="1"/>
          </p:cNvSpPr>
          <p:nvPr/>
        </p:nvSpPr>
        <p:spPr bwMode="auto">
          <a:xfrm>
            <a:off x="6477000" y="4876800"/>
            <a:ext cx="26670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800">
                <a:solidFill>
                  <a:srgbClr val="FF6600"/>
                </a:solidFill>
              </a:rPr>
              <a:t>Projected steady state UTHSCH performance 0.17</a:t>
            </a:r>
          </a:p>
        </p:txBody>
      </p:sp>
      <p:sp>
        <p:nvSpPr>
          <p:cNvPr id="72713" name="Text Box 9"/>
          <p:cNvSpPr txBox="1">
            <a:spLocks noChangeArrowheads="1"/>
          </p:cNvSpPr>
          <p:nvPr/>
        </p:nvSpPr>
        <p:spPr bwMode="auto">
          <a:xfrm>
            <a:off x="6477000" y="5029200"/>
            <a:ext cx="2362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800">
                <a:solidFill>
                  <a:srgbClr val="CC0000"/>
                </a:solidFill>
              </a:rPr>
              <a:t>Projected best  UTHSCH performance 0.14</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0" y="0"/>
            <a:ext cx="9144000" cy="6858000"/>
          </a:xfrm>
          <a:prstGeom prst="rect">
            <a:avLst/>
          </a:prstGeom>
          <a:solidFill>
            <a:schemeClr val="bg1"/>
          </a:solidFill>
          <a:ln w="9525">
            <a:solidFill>
              <a:srgbClr val="000000"/>
            </a:solidFill>
            <a:miter lim="800000"/>
            <a:headEnd/>
            <a:tailEnd/>
          </a:ln>
        </p:spPr>
        <p:txBody>
          <a:bodyPr wrap="none" anchor="ct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endParaRPr lang="en-US" altLang="en-US" sz="2400">
              <a:solidFill>
                <a:srgbClr val="000066"/>
              </a:solidFill>
            </a:endParaRPr>
          </a:p>
        </p:txBody>
      </p:sp>
      <p:sp>
        <p:nvSpPr>
          <p:cNvPr id="73731" name="Rectangle 3"/>
          <p:cNvSpPr>
            <a:spLocks noGrp="1" noChangeArrowheads="1"/>
          </p:cNvSpPr>
          <p:nvPr>
            <p:ph type="title"/>
          </p:nvPr>
        </p:nvSpPr>
        <p:spPr/>
        <p:txBody>
          <a:bodyPr/>
          <a:lstStyle/>
          <a:p>
            <a:pPr eaLnBrk="1" hangingPunct="1"/>
            <a:r>
              <a:rPr lang="en-US" altLang="en-US" sz="2800" smtClean="0"/>
              <a:t>Assuming no change in population, possible range of annual WCI Premium</a:t>
            </a:r>
          </a:p>
        </p:txBody>
      </p:sp>
      <p:graphicFrame>
        <p:nvGraphicFramePr>
          <p:cNvPr id="164868" name="Group 4"/>
          <p:cNvGraphicFramePr>
            <a:graphicFrameLocks noGrp="1"/>
          </p:cNvGraphicFramePr>
          <p:nvPr>
            <p:ph sz="half" idx="1"/>
          </p:nvPr>
        </p:nvGraphicFramePr>
        <p:xfrm>
          <a:off x="533400" y="3962400"/>
          <a:ext cx="8229600" cy="1341438"/>
        </p:xfrm>
        <a:graphic>
          <a:graphicData uri="http://schemas.openxmlformats.org/drawingml/2006/table">
            <a:tbl>
              <a:tblPr/>
              <a:tblGrid>
                <a:gridCol w="1676400"/>
                <a:gridCol w="914400"/>
                <a:gridCol w="1293813"/>
                <a:gridCol w="1449387"/>
                <a:gridCol w="1371600"/>
                <a:gridCol w="1524000"/>
              </a:tblGrid>
              <a:tr h="24389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chemeClr val="tx1"/>
                          </a:solidFill>
                          <a:effectLst/>
                          <a:latin typeface="Arial" charset="0"/>
                        </a:rPr>
                        <a:t>Estimated Premium</a:t>
                      </a:r>
                    </a:p>
                  </a:txBody>
                  <a:tcPr marT="45731" marB="457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chemeClr val="tx1"/>
                          </a:solidFill>
                          <a:effectLst/>
                          <a:latin typeface="Arial" charset="0"/>
                        </a:rPr>
                        <a:t>2007</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chemeClr val="tx1"/>
                          </a:solidFill>
                          <a:effectLst/>
                          <a:latin typeface="Arial" charset="0"/>
                        </a:rPr>
                        <a:t>2008</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chemeClr val="tx1"/>
                          </a:solidFill>
                          <a:effectLst/>
                          <a:latin typeface="Arial" charset="0"/>
                        </a:rPr>
                        <a:t>2009</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chemeClr val="tx1"/>
                          </a:solidFill>
                          <a:effectLst/>
                          <a:latin typeface="Arial" charset="0"/>
                        </a:rPr>
                        <a:t>2010</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chemeClr val="tx1"/>
                          </a:solidFill>
                          <a:effectLst/>
                          <a:latin typeface="Arial" charset="0"/>
                        </a:rPr>
                        <a:t>2011</a:t>
                      </a:r>
                    </a:p>
                  </a:txBody>
                  <a:tcPr marT="45731" marB="457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6821">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0000FF"/>
                          </a:solidFill>
                          <a:effectLst/>
                          <a:latin typeface="Arial" charset="0"/>
                        </a:rPr>
                        <a:t>Best Possible Performance</a:t>
                      </a:r>
                    </a:p>
                  </a:txBody>
                  <a:tcPr marT="45731" marB="457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1" i="0" u="none" strike="noStrike" cap="none" normalizeH="0" baseline="0" smtClean="0">
                        <a:ln>
                          <a:noFill/>
                        </a:ln>
                        <a:solidFill>
                          <a:srgbClr val="0000FF"/>
                        </a:solidFill>
                        <a:effectLst/>
                        <a:latin typeface="Arial" charset="0"/>
                      </a:endParaRP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0000FF"/>
                          </a:solidFill>
                          <a:effectLst/>
                          <a:latin typeface="Arial" charset="0"/>
                        </a:rPr>
                        <a:t>$570,000</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0000FF"/>
                          </a:solidFill>
                          <a:effectLst/>
                          <a:latin typeface="Arial" charset="0"/>
                        </a:rPr>
                        <a:t>(-$30,000)</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0000FF"/>
                          </a:solidFill>
                          <a:effectLst/>
                          <a:latin typeface="Arial" charset="0"/>
                        </a:rPr>
                        <a:t>$540,000</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0000FF"/>
                          </a:solidFill>
                          <a:effectLst/>
                          <a:latin typeface="Arial" charset="0"/>
                        </a:rPr>
                        <a:t>(-$60,000)</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0000FF"/>
                          </a:solidFill>
                          <a:effectLst/>
                          <a:latin typeface="Arial" charset="0"/>
                        </a:rPr>
                        <a:t>$510,00</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0000FF"/>
                          </a:solidFill>
                          <a:effectLst/>
                          <a:latin typeface="Arial" charset="0"/>
                        </a:rPr>
                        <a:t>(-$90,000)</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0000FF"/>
                          </a:solidFill>
                          <a:effectLst/>
                          <a:latin typeface="Arial" charset="0"/>
                        </a:rPr>
                        <a:t>$480,000</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0000FF"/>
                          </a:solidFill>
                          <a:effectLst/>
                          <a:latin typeface="Arial" charset="0"/>
                        </a:rPr>
                        <a:t>(-$120,000)</a:t>
                      </a:r>
                    </a:p>
                  </a:txBody>
                  <a:tcPr marT="45731" marB="457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9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FF6600"/>
                          </a:solidFill>
                          <a:effectLst/>
                          <a:latin typeface="Arial" charset="0"/>
                        </a:rPr>
                        <a:t>No Change</a:t>
                      </a:r>
                    </a:p>
                  </a:txBody>
                  <a:tcPr marT="45731" marB="457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FF6600"/>
                          </a:solidFill>
                          <a:effectLst/>
                          <a:latin typeface="Arial" charset="0"/>
                        </a:rPr>
                        <a:t>$600,000</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FF6600"/>
                          </a:solidFill>
                          <a:effectLst/>
                          <a:latin typeface="Arial" charset="0"/>
                        </a:rPr>
                        <a:t>$600,000</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FF6600"/>
                          </a:solidFill>
                          <a:effectLst/>
                          <a:latin typeface="Arial" charset="0"/>
                        </a:rPr>
                        <a:t>$600,000</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FF6600"/>
                          </a:solidFill>
                          <a:effectLst/>
                          <a:latin typeface="Arial" charset="0"/>
                        </a:rPr>
                        <a:t>$600,000</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FF6600"/>
                          </a:solidFill>
                          <a:effectLst/>
                          <a:latin typeface="Arial" charset="0"/>
                        </a:rPr>
                        <a:t>$600,000</a:t>
                      </a:r>
                    </a:p>
                  </a:txBody>
                  <a:tcPr marT="45731" marB="457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6821">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CC0000"/>
                          </a:solidFill>
                          <a:effectLst/>
                          <a:latin typeface="Arial" charset="0"/>
                        </a:rPr>
                        <a:t>Poorest Possible Performance</a:t>
                      </a:r>
                    </a:p>
                  </a:txBody>
                  <a:tcPr marT="45731" marB="457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1" i="0" u="none" strike="noStrike" cap="none" normalizeH="0" baseline="0" smtClean="0">
                        <a:ln>
                          <a:noFill/>
                        </a:ln>
                        <a:solidFill>
                          <a:srgbClr val="CC0000"/>
                        </a:solidFill>
                        <a:effectLst/>
                        <a:latin typeface="Arial" charset="0"/>
                      </a:endParaRP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CC0000"/>
                          </a:solidFill>
                          <a:effectLst/>
                          <a:latin typeface="Arial" charset="0"/>
                        </a:rPr>
                        <a:t>$660,000</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CC0000"/>
                          </a:solidFill>
                          <a:effectLst/>
                          <a:latin typeface="Arial" charset="0"/>
                        </a:rPr>
                        <a:t>(+$60,000)</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CC0000"/>
                          </a:solidFill>
                          <a:effectLst/>
                          <a:latin typeface="Arial" charset="0"/>
                        </a:rPr>
                        <a:t>$720,000</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CC0000"/>
                          </a:solidFill>
                          <a:effectLst/>
                          <a:latin typeface="Arial" charset="0"/>
                        </a:rPr>
                        <a:t>(+$120,000)</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CC0000"/>
                          </a:solidFill>
                          <a:effectLst/>
                          <a:latin typeface="Arial" charset="0"/>
                        </a:rPr>
                        <a:t>$780,000</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CC0000"/>
                          </a:solidFill>
                          <a:effectLst/>
                          <a:latin typeface="Arial" charset="0"/>
                        </a:rPr>
                        <a:t>(+$180,000)</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CC0000"/>
                          </a:solidFill>
                          <a:effectLst/>
                          <a:latin typeface="Arial" charset="0"/>
                        </a:rPr>
                        <a:t>$840,000</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CC0000"/>
                          </a:solidFill>
                          <a:effectLst/>
                          <a:latin typeface="Arial" charset="0"/>
                        </a:rPr>
                        <a:t>(+$240,000)</a:t>
                      </a:r>
                    </a:p>
                  </a:txBody>
                  <a:tcPr marT="45731" marB="457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4905" name="Group 41"/>
          <p:cNvGraphicFramePr>
            <a:graphicFrameLocks noGrp="1"/>
          </p:cNvGraphicFramePr>
          <p:nvPr>
            <p:ph sz="half" idx="2"/>
          </p:nvPr>
        </p:nvGraphicFramePr>
        <p:xfrm>
          <a:off x="533400" y="1828800"/>
          <a:ext cx="8229600" cy="1482725"/>
        </p:xfrm>
        <a:graphic>
          <a:graphicData uri="http://schemas.openxmlformats.org/drawingml/2006/table">
            <a:tbl>
              <a:tblPr/>
              <a:tblGrid>
                <a:gridCol w="1676400"/>
                <a:gridCol w="914400"/>
                <a:gridCol w="1295400"/>
                <a:gridCol w="1447800"/>
                <a:gridCol w="1371600"/>
                <a:gridCol w="1524000"/>
              </a:tblGrid>
              <a:tr h="3048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chemeClr val="tx1"/>
                          </a:solidFill>
                          <a:effectLst/>
                          <a:latin typeface="Arial" charset="0"/>
                        </a:rPr>
                        <a:t>Experience Modifier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chemeClr val="tx1"/>
                          </a:solidFill>
                          <a:effectLst/>
                          <a:latin typeface="Arial" charset="0"/>
                        </a:rPr>
                        <a:t>2007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chemeClr val="tx1"/>
                          </a:solidFill>
                          <a:effectLst/>
                          <a:latin typeface="Arial" charset="0"/>
                        </a:rPr>
                        <a:t>2008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chemeClr val="tx1"/>
                          </a:solidFill>
                          <a:effectLst/>
                          <a:latin typeface="Arial" charset="0"/>
                        </a:rPr>
                        <a:t>2009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chemeClr val="tx1"/>
                          </a:solidFill>
                          <a:effectLst/>
                          <a:latin typeface="Arial" charset="0"/>
                        </a:rPr>
                        <a:t>2010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chemeClr val="tx1"/>
                          </a:solidFill>
                          <a:effectLst/>
                          <a:latin typeface="Arial" charset="0"/>
                        </a:rPr>
                        <a:t>2011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592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0000FF"/>
                          </a:solidFill>
                          <a:effectLst/>
                          <a:latin typeface="Arial" charset="0"/>
                        </a:rPr>
                        <a:t>Best Possible Performance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1" i="0" u="none" strike="noStrike" cap="none" normalizeH="0" baseline="0" smtClean="0">
                        <a:ln>
                          <a:noFill/>
                        </a:ln>
                        <a:solidFill>
                          <a:srgbClr val="0000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0000FF"/>
                          </a:solidFill>
                          <a:effectLst/>
                          <a:latin typeface="Arial" charset="0"/>
                        </a:rPr>
                        <a:t>0.163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0000FF"/>
                          </a:solidFill>
                          <a:effectLst/>
                          <a:latin typeface="Arial" charset="0"/>
                        </a:rPr>
                        <a:t>0.156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0000FF"/>
                          </a:solidFill>
                          <a:effectLst/>
                          <a:latin typeface="Arial" charset="0"/>
                        </a:rPr>
                        <a:t>0.150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0000FF"/>
                          </a:solidFill>
                          <a:effectLst/>
                          <a:latin typeface="Arial" charset="0"/>
                        </a:rPr>
                        <a:t>0.143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FF6600"/>
                          </a:solidFill>
                          <a:effectLst/>
                          <a:latin typeface="Arial" charset="0"/>
                        </a:rPr>
                        <a:t>No 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FF6600"/>
                          </a:solidFill>
                          <a:effectLst/>
                          <a:latin typeface="Arial" charset="0"/>
                        </a:rPr>
                        <a:t>0.174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FF6600"/>
                          </a:solidFill>
                          <a:effectLst/>
                          <a:latin typeface="Arial" charset="0"/>
                        </a:rPr>
                        <a:t>0.174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FF6600"/>
                          </a:solidFill>
                          <a:effectLst/>
                          <a:latin typeface="Arial" charset="0"/>
                        </a:rPr>
                        <a:t>0.174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FF6600"/>
                          </a:solidFill>
                          <a:effectLst/>
                          <a:latin typeface="Arial" charset="0"/>
                        </a:rPr>
                        <a:t>0.174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FF6600"/>
                          </a:solidFill>
                          <a:effectLst/>
                          <a:latin typeface="Arial" charset="0"/>
                        </a:rPr>
                        <a:t>0.174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592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CC0000"/>
                          </a:solidFill>
                          <a:effectLst/>
                          <a:latin typeface="Arial" charset="0"/>
                        </a:rPr>
                        <a:t>Poorest Possible Performance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1" i="0" u="none" strike="noStrike" cap="none" normalizeH="0" baseline="0" smtClean="0">
                        <a:ln>
                          <a:noFill/>
                        </a:ln>
                        <a:solidFill>
                          <a:srgbClr val="CC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CC0000"/>
                          </a:solidFill>
                          <a:effectLst/>
                          <a:latin typeface="Arial" charset="0"/>
                        </a:rPr>
                        <a:t>$0.217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CC0000"/>
                          </a:solidFill>
                          <a:effectLst/>
                          <a:latin typeface="Arial" charset="0"/>
                        </a:rPr>
                        <a:t>0.264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CC0000"/>
                          </a:solidFill>
                          <a:effectLst/>
                          <a:latin typeface="Arial" charset="0"/>
                        </a:rPr>
                        <a:t>0.312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smtClean="0">
                          <a:ln>
                            <a:noFill/>
                          </a:ln>
                          <a:solidFill>
                            <a:srgbClr val="CC0000"/>
                          </a:solidFill>
                          <a:effectLst/>
                          <a:latin typeface="Arial" charset="0"/>
                        </a:rPr>
                        <a:t>0.359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0" y="0"/>
            <a:ext cx="9144000" cy="6858000"/>
          </a:xfrm>
          <a:prstGeom prst="rect">
            <a:avLst/>
          </a:prstGeom>
          <a:solidFill>
            <a:schemeClr val="bg1"/>
          </a:solidFill>
          <a:ln w="9525">
            <a:solidFill>
              <a:srgbClr val="000000"/>
            </a:solidFill>
            <a:miter lim="800000"/>
            <a:headEnd/>
            <a:tailEnd/>
          </a:ln>
        </p:spPr>
        <p:txBody>
          <a:bodyPr wrap="none" anchor="ct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endParaRPr lang="en-US" altLang="en-US" sz="2400">
              <a:solidFill>
                <a:srgbClr val="000066"/>
              </a:solidFill>
            </a:endParaRPr>
          </a:p>
        </p:txBody>
      </p:sp>
      <p:graphicFrame>
        <p:nvGraphicFramePr>
          <p:cNvPr id="74755" name="Object 3"/>
          <p:cNvGraphicFramePr>
            <a:graphicFrameLocks noChangeAspect="1"/>
          </p:cNvGraphicFramePr>
          <p:nvPr/>
        </p:nvGraphicFramePr>
        <p:xfrm>
          <a:off x="0" y="0"/>
          <a:ext cx="9042400" cy="6842125"/>
        </p:xfrm>
        <a:graphic>
          <a:graphicData uri="http://schemas.openxmlformats.org/presentationml/2006/ole">
            <mc:AlternateContent xmlns:mc="http://schemas.openxmlformats.org/markup-compatibility/2006">
              <mc:Choice xmlns:v="urn:schemas-microsoft-com:vml" Requires="v">
                <p:oleObj spid="_x0000_s74757" name="Chart" r:id="rId3" imgW="7086600" imgH="5362575" progId="Excel.Chart.8">
                  <p:embed/>
                </p:oleObj>
              </mc:Choice>
              <mc:Fallback>
                <p:oleObj name="Chart" r:id="rId3" imgW="7086600" imgH="5362575" progId="Excel.Char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042400" cy="684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The 2 Components of Risk Management</a:t>
            </a:r>
          </a:p>
        </p:txBody>
      </p:sp>
      <p:sp>
        <p:nvSpPr>
          <p:cNvPr id="11267" name="Rectangle 3"/>
          <p:cNvSpPr>
            <a:spLocks noGrp="1" noChangeArrowheads="1"/>
          </p:cNvSpPr>
          <p:nvPr>
            <p:ph type="body" idx="1"/>
          </p:nvPr>
        </p:nvSpPr>
        <p:spPr>
          <a:xfrm>
            <a:off x="914400" y="2362200"/>
            <a:ext cx="8229600" cy="4267200"/>
          </a:xfrm>
        </p:spPr>
        <p:txBody>
          <a:bodyPr/>
          <a:lstStyle/>
          <a:p>
            <a:pPr eaLnBrk="1" hangingPunct="1"/>
            <a:r>
              <a:rPr lang="en-US" altLang="en-US" u="sng" smtClean="0"/>
              <a:t>Risk Financing</a:t>
            </a:r>
            <a:r>
              <a:rPr lang="en-US" altLang="en-US" smtClean="0"/>
              <a:t> is the process of obtaining funds to pay for or offset losses.  This is traditionally what is thought of as “risk management”.  Generally considered insurance.</a:t>
            </a:r>
          </a:p>
          <a:p>
            <a:pPr eaLnBrk="1" hangingPunct="1"/>
            <a:endParaRPr lang="en-US" altLang="en-US" smtClean="0"/>
          </a:p>
          <a:p>
            <a:pPr eaLnBrk="1" hangingPunct="1"/>
            <a:r>
              <a:rPr lang="en-US" altLang="en-US" u="sng" smtClean="0"/>
              <a:t>Risk Control</a:t>
            </a:r>
            <a:r>
              <a:rPr lang="en-US" altLang="en-US" smtClean="0"/>
              <a:t> is the process to minimize the frequency and/or severity of accidental loss.  This includes the conventional functions of an safety program.</a:t>
            </a: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5778" name="Picture 119" descr="IMG_037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905000"/>
            <a:ext cx="137160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79" name="Picture 118" descr="IMG_038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200400"/>
            <a:ext cx="1358900"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0" name="Picture 117" descr="IMG_03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495800"/>
            <a:ext cx="925513"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81" name="Rectangle 120"/>
          <p:cNvSpPr>
            <a:spLocks noChangeArrowheads="1"/>
          </p:cNvSpPr>
          <p:nvPr/>
        </p:nvSpPr>
        <p:spPr bwMode="auto">
          <a:xfrm>
            <a:off x="0" y="152400"/>
            <a:ext cx="9144000"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algn="ctr" eaLnBrk="1" hangingPunct="1">
              <a:spcBef>
                <a:spcPct val="0"/>
              </a:spcBef>
              <a:buClrTx/>
              <a:buSzTx/>
              <a:buFontTx/>
              <a:buNone/>
            </a:pPr>
            <a:r>
              <a:rPr lang="en-US" altLang="en-US" sz="1600">
                <a:solidFill>
                  <a:srgbClr val="000066"/>
                </a:solidFill>
                <a:cs typeface="Times New Roman" pitchFamily="18" charset="0"/>
              </a:rPr>
              <a:t>Help Avoid the 3 Main Causes of Property Loss at UTHSC-H</a:t>
            </a:r>
          </a:p>
          <a:p>
            <a:pPr algn="ctr" eaLnBrk="1" hangingPunct="1">
              <a:spcBef>
                <a:spcPct val="0"/>
              </a:spcBef>
              <a:buClrTx/>
              <a:buSzTx/>
              <a:buFontTx/>
              <a:buNone/>
            </a:pPr>
            <a:endParaRPr lang="en-US" altLang="en-US" sz="900">
              <a:solidFill>
                <a:srgbClr val="000066"/>
              </a:solidFill>
            </a:endParaRPr>
          </a:p>
          <a:p>
            <a:pPr>
              <a:spcBef>
                <a:spcPct val="0"/>
              </a:spcBef>
              <a:buClrTx/>
              <a:buSzTx/>
              <a:buFontTx/>
              <a:buNone/>
            </a:pPr>
            <a:r>
              <a:rPr lang="en-US" altLang="en-US" sz="1000">
                <a:solidFill>
                  <a:srgbClr val="000066"/>
                </a:solidFill>
                <a:cs typeface="Times New Roman" pitchFamily="18" charset="0"/>
              </a:rPr>
              <a:t>The three main causes of property loss at UTHSC-H in FY06 were water leaks, theft, and electrical power interruption.  These three perils resulted in over $331,000 in direct loss and untold disruption to teaching, research, and service activities.  The deductible for the UTS Comprehensive Property Protection Program is $250,000 per occurrence, in FY06 none of the losses exceeded the per occurrence deductible, however the sum of retained losses exceeded the deductible by $140,000.  In special cases additional insurance can be purchased*. Summarized below are simple steps that can be taken to avoid such losses.</a:t>
            </a:r>
            <a:endParaRPr lang="en-US" altLang="en-US" sz="900">
              <a:solidFill>
                <a:srgbClr val="000066"/>
              </a:solidFill>
            </a:endParaRPr>
          </a:p>
          <a:p>
            <a:pPr>
              <a:spcBef>
                <a:spcPct val="0"/>
              </a:spcBef>
              <a:buClrTx/>
              <a:buSzTx/>
              <a:buFontTx/>
              <a:buNone/>
            </a:pPr>
            <a:endParaRPr lang="en-US" altLang="en-US" sz="2400">
              <a:solidFill>
                <a:srgbClr val="000066"/>
              </a:solidFill>
            </a:endParaRPr>
          </a:p>
        </p:txBody>
      </p:sp>
      <p:sp>
        <p:nvSpPr>
          <p:cNvPr id="75782" name="Rectangle 125"/>
          <p:cNvSpPr>
            <a:spLocks noChangeArrowheads="1"/>
          </p:cNvSpPr>
          <p:nvPr/>
        </p:nvSpPr>
        <p:spPr bwMode="auto">
          <a:xfrm>
            <a:off x="-4430713" y="747713"/>
            <a:ext cx="150812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endParaRPr lang="en-US" altLang="en-US" sz="2400">
              <a:solidFill>
                <a:srgbClr val="000066"/>
              </a:solidFill>
            </a:endParaRPr>
          </a:p>
        </p:txBody>
      </p:sp>
      <p:sp>
        <p:nvSpPr>
          <p:cNvPr id="75783" name="Rectangle 130"/>
          <p:cNvSpPr>
            <a:spLocks noChangeArrowheads="1"/>
          </p:cNvSpPr>
          <p:nvPr/>
        </p:nvSpPr>
        <p:spPr bwMode="auto">
          <a:xfrm>
            <a:off x="-4430713" y="747713"/>
            <a:ext cx="150812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endParaRPr lang="en-US" altLang="en-US" sz="2400">
              <a:solidFill>
                <a:srgbClr val="000066"/>
              </a:solidFill>
            </a:endParaRPr>
          </a:p>
        </p:txBody>
      </p:sp>
      <p:sp>
        <p:nvSpPr>
          <p:cNvPr id="75784" name="Rectangle 135"/>
          <p:cNvSpPr>
            <a:spLocks noChangeArrowheads="1"/>
          </p:cNvSpPr>
          <p:nvPr/>
        </p:nvSpPr>
        <p:spPr bwMode="auto">
          <a:xfrm>
            <a:off x="-4430713" y="747713"/>
            <a:ext cx="150812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endParaRPr lang="en-US" altLang="en-US" sz="2400">
              <a:solidFill>
                <a:srgbClr val="000066"/>
              </a:solidFill>
            </a:endParaRPr>
          </a:p>
        </p:txBody>
      </p:sp>
      <p:graphicFrame>
        <p:nvGraphicFramePr>
          <p:cNvPr id="33020" name="Group 252"/>
          <p:cNvGraphicFramePr>
            <a:graphicFrameLocks noGrp="1"/>
          </p:cNvGraphicFramePr>
          <p:nvPr/>
        </p:nvGraphicFramePr>
        <p:xfrm>
          <a:off x="381000" y="1447800"/>
          <a:ext cx="8366125" cy="4450008"/>
        </p:xfrm>
        <a:graphic>
          <a:graphicData uri="http://schemas.openxmlformats.org/drawingml/2006/table">
            <a:tbl>
              <a:tblPr/>
              <a:tblGrid>
                <a:gridCol w="1508125"/>
                <a:gridCol w="2713038"/>
                <a:gridCol w="2362200"/>
                <a:gridCol w="1782762"/>
              </a:tblGrid>
              <a:tr h="5181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11" marB="45711" horzOverflow="overflow">
                    <a:lnL cap="flat">
                      <a:noFill/>
                    </a:lnL>
                    <a:lnR w="12700" cap="flat" cmpd="sng" algn="ctr">
                      <a:solidFill>
                        <a:schemeClr val="bg2"/>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FF0000"/>
                          </a:solidFill>
                          <a:effectLst/>
                          <a:latin typeface="Times New Roman" pitchFamily="18" charset="0"/>
                          <a:cs typeface="Times New Roman" pitchFamily="18" charset="0"/>
                        </a:rPr>
                        <a:t>Potential For Loss</a:t>
                      </a:r>
                      <a:endParaRPr kumimoji="0" lang="en-US" sz="1800" b="0" i="0" u="none" strike="noStrike" cap="none" normalizeH="0" baseline="0" smtClean="0">
                        <a:ln>
                          <a:noFill/>
                        </a:ln>
                        <a:solidFill>
                          <a:schemeClr val="tx1"/>
                        </a:solidFill>
                        <a:effectLst/>
                        <a:latin typeface="Arial" charset="0"/>
                      </a:endParaRPr>
                    </a:p>
                  </a:txBody>
                  <a:tcPr marT="45711" marB="4571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FF"/>
                          </a:solidFill>
                          <a:effectLst/>
                          <a:latin typeface="Times New Roman" pitchFamily="18" charset="0"/>
                          <a:cs typeface="Times New Roman" pitchFamily="18" charset="0"/>
                        </a:rPr>
                        <a:t>Simple Prevention Measures</a:t>
                      </a:r>
                      <a:endParaRPr kumimoji="0" lang="en-US" sz="1800" b="0" i="0" u="none" strike="noStrike" cap="none" normalizeH="0" baseline="0" smtClean="0">
                        <a:ln>
                          <a:noFill/>
                        </a:ln>
                        <a:solidFill>
                          <a:schemeClr val="tx1"/>
                        </a:solidFill>
                        <a:effectLst/>
                        <a:latin typeface="Arial" charset="0"/>
                      </a:endParaRPr>
                    </a:p>
                  </a:txBody>
                  <a:tcPr marT="45711" marB="4571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FF00"/>
                          </a:solidFill>
                          <a:effectLst/>
                          <a:latin typeface="Times New Roman" pitchFamily="18" charset="0"/>
                          <a:cs typeface="Times New Roman" pitchFamily="18" charset="0"/>
                        </a:rPr>
                        <a:t>For more information and assistance</a:t>
                      </a:r>
                      <a:endParaRPr kumimoji="0" lang="en-US" sz="1800" b="0" i="0" u="none" strike="noStrike" cap="none" normalizeH="0" baseline="0" smtClean="0">
                        <a:ln>
                          <a:noFill/>
                        </a:ln>
                        <a:solidFill>
                          <a:schemeClr val="tx1"/>
                        </a:solidFill>
                        <a:effectLst/>
                        <a:latin typeface="Arial" charset="0"/>
                      </a:endParaRPr>
                    </a:p>
                  </a:txBody>
                  <a:tcPr marT="45711" marB="4571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85337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11" marB="45711" horzOverflow="overflow">
                    <a:lnL cap="flat">
                      <a:noFill/>
                    </a:lnL>
                    <a:lnR w="12700" cap="flat" cmpd="sng" algn="ctr">
                      <a:solidFill>
                        <a:schemeClr val="bg2"/>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sng" strike="noStrike" cap="none" normalizeH="0" baseline="0" smtClean="0">
                          <a:ln>
                            <a:noFill/>
                          </a:ln>
                          <a:solidFill>
                            <a:srgbClr val="FF0000"/>
                          </a:solidFill>
                          <a:effectLst/>
                          <a:latin typeface="Arial" charset="0"/>
                          <a:ea typeface="Times New Roman" pitchFamily="18" charset="0"/>
                          <a:cs typeface="Arial" charset="0"/>
                        </a:rPr>
                        <a:t>Water Damage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rgbClr val="FF0000"/>
                          </a:solidFill>
                          <a:effectLst/>
                          <a:latin typeface="Arial" charset="0"/>
                          <a:ea typeface="Times New Roman" pitchFamily="18" charset="0"/>
                          <a:cs typeface="Arial" charset="0"/>
                        </a:rPr>
                        <a:t>Water damage accounted for $221,000 of loss in FY06.  Water can enter a lab or office from the same floor or from the floor above.</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1" marB="4571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FF"/>
                          </a:solidFill>
                          <a:effectLst/>
                          <a:latin typeface="Arial" charset="0"/>
                          <a:ea typeface="Times New Roman" pitchFamily="18" charset="0"/>
                          <a:cs typeface="Arial" charset="0"/>
                        </a:rPr>
                        <a:t>Move equipment off of the floor and cover when not in use.  Evaluate possible purchase of supplemental insurance for certain types of equipment*</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1" marB="4571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FF00"/>
                          </a:solidFill>
                          <a:effectLst/>
                          <a:latin typeface="Arial" charset="0"/>
                          <a:ea typeface="Times New Roman" pitchFamily="18" charset="0"/>
                          <a:cs typeface="Arial" charset="0"/>
                        </a:rPr>
                        <a:t>Contact Facilities Planning and Engineering for more information, (713)500-3498.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1" marB="4571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16153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11" marB="45711" horzOverflow="overflow">
                    <a:lnL cap="flat">
                      <a:noFill/>
                    </a:lnL>
                    <a:lnR w="12700" cap="flat" cmpd="sng" algn="ctr">
                      <a:solidFill>
                        <a:schemeClr val="bg2"/>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sng" strike="noStrike" cap="none" normalizeH="0" baseline="0" smtClean="0">
                          <a:ln>
                            <a:noFill/>
                          </a:ln>
                          <a:solidFill>
                            <a:srgbClr val="FF0000"/>
                          </a:solidFill>
                          <a:effectLst/>
                          <a:latin typeface="Arial" charset="0"/>
                          <a:ea typeface="Times New Roman" pitchFamily="18" charset="0"/>
                          <a:cs typeface="Arial" charset="0"/>
                        </a:rPr>
                        <a:t>Theft</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rgbClr val="FF0000"/>
                          </a:solidFill>
                          <a:effectLst/>
                          <a:latin typeface="Arial" charset="0"/>
                          <a:ea typeface="Times New Roman" pitchFamily="18" charset="0"/>
                          <a:cs typeface="Arial" charset="0"/>
                        </a:rPr>
                        <a:t>Theft accounted for $90,114 of loss in FY06, the majority of which were theft of laptops, PDAs and cell phones.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1" marB="4571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FF"/>
                          </a:solidFill>
                          <a:effectLst/>
                          <a:latin typeface="Arial" charset="0"/>
                          <a:ea typeface="Times New Roman" pitchFamily="18" charset="0"/>
                          <a:cs typeface="Arial" charset="0"/>
                        </a:rPr>
                        <a:t>Secure laptops, PDA’s, or cellular phones.  Always backup data and keep it in a physically separate location.  For more information about how to lock a PC or laptop: </a:t>
                      </a:r>
                      <a:r>
                        <a:rPr kumimoji="0" lang="en-US" sz="1000" b="0" i="0" u="none" strike="noStrike" cap="none" normalizeH="0" baseline="0" smtClean="0">
                          <a:ln>
                            <a:noFill/>
                          </a:ln>
                          <a:solidFill>
                            <a:srgbClr val="0000FF"/>
                          </a:solidFill>
                          <a:effectLst/>
                          <a:latin typeface="Arial" charset="0"/>
                          <a:ea typeface="Times New Roman" pitchFamily="18" charset="0"/>
                          <a:cs typeface="Arial" charset="0"/>
                          <a:hlinkClick r:id="rId5"/>
                        </a:rPr>
                        <a:t>http://www.uth.tmc.edu/med</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sng" strike="noStrike" cap="none" normalizeH="0" baseline="0" smtClean="0">
                          <a:ln>
                            <a:noFill/>
                          </a:ln>
                          <a:solidFill>
                            <a:srgbClr val="0000FF"/>
                          </a:solidFill>
                          <a:effectLst/>
                          <a:latin typeface="Arial" charset="0"/>
                          <a:ea typeface="Times New Roman" pitchFamily="18" charset="0"/>
                          <a:cs typeface="Arial" charset="0"/>
                          <a:hlinkClick r:id="rId5"/>
                        </a:rPr>
                        <a:t>/msit/howdoi/physical_security.htm</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FF"/>
                          </a:solidFill>
                          <a:effectLst/>
                          <a:latin typeface="Arial" charset="0"/>
                          <a:ea typeface="Times New Roman" pitchFamily="18" charset="0"/>
                          <a:cs typeface="Arial" charset="0"/>
                        </a:rPr>
                        <a:t>Evaluate possible purchase of supplemental insurance for certain types of equipment*</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1" marB="4571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FF00"/>
                          </a:solidFill>
                          <a:effectLst/>
                          <a:latin typeface="Arial" charset="0"/>
                          <a:ea typeface="Times New Roman" pitchFamily="18" charset="0"/>
                          <a:cs typeface="Arial" charset="0"/>
                        </a:rPr>
                        <a:t>Contact University of Texas Police Department for more information, (713)794-4357.</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1" marB="4571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14629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11" marB="45711" horzOverflow="overflow">
                    <a:lnL cap="flat">
                      <a:noFill/>
                    </a:lnL>
                    <a:lnR w="12700" cap="flat" cmpd="sng" algn="ctr">
                      <a:solidFill>
                        <a:schemeClr val="bg2"/>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sng" strike="noStrike" cap="none" normalizeH="0" baseline="0" smtClean="0">
                          <a:ln>
                            <a:noFill/>
                          </a:ln>
                          <a:solidFill>
                            <a:srgbClr val="FF0000"/>
                          </a:solidFill>
                          <a:effectLst/>
                          <a:latin typeface="Arial" charset="0"/>
                          <a:ea typeface="Times New Roman" pitchFamily="18" charset="0"/>
                          <a:cs typeface="Arial" charset="0"/>
                        </a:rPr>
                        <a:t>Electrical Power Interruption</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rgbClr val="FF0000"/>
                          </a:solidFill>
                          <a:effectLst/>
                          <a:latin typeface="Arial" charset="0"/>
                          <a:ea typeface="Times New Roman" pitchFamily="18" charset="0"/>
                          <a:cs typeface="Arial" charset="0"/>
                        </a:rPr>
                        <a:t>Electrical power disruption accounted for $20,000 worth direct losses in FY06.  However this is not reflective of the loss of priceless research specimens.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1" marB="4571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FF"/>
                          </a:solidFill>
                          <a:effectLst/>
                          <a:latin typeface="Arial" charset="0"/>
                          <a:ea typeface="Times New Roman" pitchFamily="18" charset="0"/>
                          <a:cs typeface="Arial" charset="0"/>
                        </a:rPr>
                        <a:t>Ensure that all critical equipment has backup power or has the ability to alert local personnel when power or temperature is disrupted. The production of duplicate or split samples is encouraged.  Finally, some buildings are equipped with the necessary infrastructure to provide monitoring of temperature.  </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1" marB="4571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FF00"/>
                          </a:solidFill>
                          <a:effectLst/>
                          <a:latin typeface="Arial" charset="0"/>
                          <a:ea typeface="Times New Roman" pitchFamily="18" charset="0"/>
                          <a:cs typeface="Arial" charset="0"/>
                        </a:rPr>
                        <a:t>Contact Facilities Planning and Engineering for more information, (713)500-3498.</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11" marB="45711"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bl>
          </a:graphicData>
        </a:graphic>
      </p:graphicFrame>
      <p:sp>
        <p:nvSpPr>
          <p:cNvPr id="75811" name="Text Box 229"/>
          <p:cNvSpPr txBox="1">
            <a:spLocks noChangeArrowheads="1"/>
          </p:cNvSpPr>
          <p:nvPr/>
        </p:nvSpPr>
        <p:spPr bwMode="auto">
          <a:xfrm>
            <a:off x="3048000" y="6477000"/>
            <a:ext cx="60960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50000"/>
              </a:spcBef>
              <a:buClrTx/>
              <a:buSzTx/>
              <a:buFontTx/>
              <a:buNone/>
            </a:pPr>
            <a:r>
              <a:rPr lang="en-US" altLang="en-US" sz="800">
                <a:solidFill>
                  <a:srgbClr val="000066"/>
                </a:solidFill>
              </a:rPr>
              <a:t>*Information about the purchase of additional insurance can be obtained  by contacting Risk Management; 713-500-8100.</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6802" name="Object 2"/>
          <p:cNvGraphicFramePr>
            <a:graphicFrameLocks noGrp="1" noChangeAspect="1"/>
          </p:cNvGraphicFramePr>
          <p:nvPr>
            <p:ph/>
          </p:nvPr>
        </p:nvGraphicFramePr>
        <p:xfrm>
          <a:off x="58738" y="57150"/>
          <a:ext cx="9045575" cy="6581775"/>
        </p:xfrm>
        <a:graphic>
          <a:graphicData uri="http://schemas.openxmlformats.org/presentationml/2006/ole">
            <mc:AlternateContent xmlns:mc="http://schemas.openxmlformats.org/markup-compatibility/2006">
              <mc:Choice xmlns:v="urn:schemas-microsoft-com:vml" Requires="v">
                <p:oleObj spid="_x0000_s76804" name="Chart" r:id="rId3" imgW="8077200" imgH="5876925" progId="Excel.Chart.8">
                  <p:embed/>
                </p:oleObj>
              </mc:Choice>
              <mc:Fallback>
                <p:oleObj name="Chart" r:id="rId3" imgW="8077200" imgH="5876925" progId="Excel.Chart.8">
                  <p:embed/>
                  <p:pic>
                    <p:nvPicPr>
                      <p:cNvPr id="0" name="Object 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738" y="57150"/>
                        <a:ext cx="9045575" cy="658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a:defRPr/>
            </a:pPr>
            <a:r>
              <a:rPr lang="en-US" sz="2700" dirty="0" smtClean="0"/>
              <a:t>Rapid Estimate of Water Damage Clean </a:t>
            </a:r>
            <a:r>
              <a:rPr lang="en-US" sz="2700" smtClean="0"/>
              <a:t>Up Cost Based </a:t>
            </a:r>
            <a:r>
              <a:rPr lang="en-US" sz="2700" dirty="0" smtClean="0"/>
              <a:t>on Area Affected and Type of Water</a:t>
            </a:r>
            <a:r>
              <a:rPr lang="en-US" dirty="0" smtClean="0"/>
              <a:t/>
            </a:r>
            <a:br>
              <a:rPr lang="en-US" dirty="0" smtClean="0"/>
            </a:br>
            <a:endParaRPr lang="en-US" dirty="0"/>
          </a:p>
        </p:txBody>
      </p:sp>
      <p:graphicFrame>
        <p:nvGraphicFramePr>
          <p:cNvPr id="77827" name="Content Placeholder 3"/>
          <p:cNvGraphicFramePr>
            <a:graphicFrameLocks noGrp="1"/>
          </p:cNvGraphicFramePr>
          <p:nvPr>
            <p:ph idx="1"/>
          </p:nvPr>
        </p:nvGraphicFramePr>
        <p:xfrm>
          <a:off x="101600" y="1244600"/>
          <a:ext cx="7721600" cy="4627563"/>
        </p:xfrm>
        <a:graphic>
          <a:graphicData uri="http://schemas.openxmlformats.org/presentationml/2006/ole">
            <mc:AlternateContent xmlns:mc="http://schemas.openxmlformats.org/markup-compatibility/2006">
              <mc:Choice xmlns:v="urn:schemas-microsoft-com:vml" Requires="v">
                <p:oleObj spid="_x0000_s77842" r:id="rId3" imgW="7718205" imgH="4627265" progId="Excel.Chart.8">
                  <p:embed/>
                </p:oleObj>
              </mc:Choice>
              <mc:Fallback>
                <p:oleObj r:id="rId3" imgW="7718205" imgH="4627265" progId="Excel.Chart.8">
                  <p:embed/>
                  <p:pic>
                    <p:nvPicPr>
                      <p:cNvPr id="0" name="Content Placeholder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600" y="1244600"/>
                        <a:ext cx="7721600" cy="46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7828" name="TextBox 4"/>
          <p:cNvSpPr txBox="1">
            <a:spLocks noChangeArrowheads="1"/>
          </p:cNvSpPr>
          <p:nvPr/>
        </p:nvSpPr>
        <p:spPr bwMode="auto">
          <a:xfrm>
            <a:off x="381000" y="5943600"/>
            <a:ext cx="8132763"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0"/>
              </a:spcBef>
              <a:buClrTx/>
              <a:buSzTx/>
              <a:buFontTx/>
              <a:buNone/>
            </a:pPr>
            <a:r>
              <a:rPr lang="en-US" altLang="en-US" sz="900" baseline="30000">
                <a:solidFill>
                  <a:srgbClr val="000066"/>
                </a:solidFill>
                <a:latin typeface="Arial Narrow" pitchFamily="34" charset="0"/>
              </a:rPr>
              <a:t>1</a:t>
            </a:r>
            <a:r>
              <a:rPr lang="en-US" altLang="en-US" sz="900">
                <a:solidFill>
                  <a:srgbClr val="000066"/>
                </a:solidFill>
                <a:latin typeface="Arial Narrow" pitchFamily="34" charset="0"/>
              </a:rPr>
              <a:t> Estimate does not include cost of any damaged electronics, furniture or office materials. Clean water is defined as potable water.</a:t>
            </a:r>
          </a:p>
          <a:p>
            <a:pPr eaLnBrk="1" hangingPunct="1">
              <a:spcBef>
                <a:spcPct val="0"/>
              </a:spcBef>
              <a:buClrTx/>
              <a:buSzTx/>
              <a:buFontTx/>
              <a:buNone/>
            </a:pPr>
            <a:endParaRPr lang="en-US" altLang="en-US" sz="900" baseline="30000">
              <a:solidFill>
                <a:srgbClr val="000066"/>
              </a:solidFill>
              <a:latin typeface="Arial Narrow" pitchFamily="34" charset="0"/>
            </a:endParaRPr>
          </a:p>
          <a:p>
            <a:pPr eaLnBrk="1" hangingPunct="1">
              <a:spcBef>
                <a:spcPct val="0"/>
              </a:spcBef>
              <a:buClrTx/>
              <a:buSzTx/>
              <a:buFontTx/>
              <a:buNone/>
            </a:pPr>
            <a:r>
              <a:rPr lang="en-US" altLang="en-US" sz="900" baseline="30000">
                <a:solidFill>
                  <a:srgbClr val="000066"/>
                </a:solidFill>
                <a:latin typeface="Arial Narrow" pitchFamily="34" charset="0"/>
              </a:rPr>
              <a:t>2</a:t>
            </a:r>
            <a:r>
              <a:rPr lang="en-US" altLang="en-US" sz="900">
                <a:solidFill>
                  <a:srgbClr val="000066"/>
                </a:solidFill>
                <a:latin typeface="Arial Narrow" pitchFamily="34" charset="0"/>
              </a:rPr>
              <a:t>Mitigating multiple rooms or multiple floors, inclusive of drying is more difficult if the affected area is separated by hard walls or floors, such as is  the case of multiple offices or multiple floors.</a:t>
            </a:r>
          </a:p>
          <a:p>
            <a:pPr eaLnBrk="1" hangingPunct="1">
              <a:spcBef>
                <a:spcPct val="0"/>
              </a:spcBef>
              <a:buClrTx/>
              <a:buSzTx/>
              <a:buFontTx/>
              <a:buNone/>
            </a:pPr>
            <a:endParaRPr lang="en-US" altLang="en-US" sz="900" baseline="30000">
              <a:solidFill>
                <a:srgbClr val="000066"/>
              </a:solidFill>
              <a:latin typeface="Arial Narrow" pitchFamily="34" charset="0"/>
            </a:endParaRPr>
          </a:p>
          <a:p>
            <a:pPr eaLnBrk="1" hangingPunct="1">
              <a:spcBef>
                <a:spcPct val="0"/>
              </a:spcBef>
              <a:buClrTx/>
              <a:buSzTx/>
              <a:buFontTx/>
              <a:buNone/>
            </a:pPr>
            <a:r>
              <a:rPr lang="en-US" altLang="en-US" sz="900" baseline="30000">
                <a:solidFill>
                  <a:srgbClr val="000066"/>
                </a:solidFill>
                <a:latin typeface="Arial Narrow" pitchFamily="34" charset="0"/>
              </a:rPr>
              <a:t>3</a:t>
            </a:r>
            <a:r>
              <a:rPr lang="en-US" altLang="en-US" sz="900">
                <a:solidFill>
                  <a:srgbClr val="000066"/>
                </a:solidFill>
                <a:latin typeface="Arial Narrow" pitchFamily="34" charset="0"/>
              </a:rPr>
              <a:t>Estimated cost to clean up a single area affected that is not separate by hard walls.</a:t>
            </a:r>
          </a:p>
          <a:p>
            <a:pPr eaLnBrk="1" hangingPunct="1">
              <a:spcBef>
                <a:spcPct val="0"/>
              </a:spcBef>
              <a:buClrTx/>
              <a:buSzTx/>
              <a:buFontTx/>
              <a:buNone/>
            </a:pPr>
            <a:endParaRPr lang="en-US" altLang="en-US" sz="2400">
              <a:solidFill>
                <a:srgbClr val="000066"/>
              </a:solidFill>
            </a:endParaRPr>
          </a:p>
        </p:txBody>
      </p:sp>
      <p:sp>
        <p:nvSpPr>
          <p:cNvPr id="6" name="Rectangle 5"/>
          <p:cNvSpPr/>
          <p:nvPr/>
        </p:nvSpPr>
        <p:spPr>
          <a:xfrm>
            <a:off x="7543800" y="1828800"/>
            <a:ext cx="914400" cy="646113"/>
          </a:xfrm>
          <a:prstGeom prst="rect">
            <a:avLst/>
          </a:prstGeom>
        </p:spPr>
        <p:txBody>
          <a:bodyPr>
            <a:spAutoFit/>
          </a:bodyPr>
          <a:lstStyle/>
          <a:p>
            <a:pPr>
              <a:defRPr/>
            </a:pPr>
            <a:r>
              <a:rPr lang="en-US" sz="900" dirty="0">
                <a:solidFill>
                  <a:schemeClr val="bg2">
                    <a:lumMod val="25000"/>
                  </a:schemeClr>
                </a:solidFill>
                <a:cs typeface="+mn-cs"/>
              </a:rPr>
              <a:t>If more than one room or one floor is affected </a:t>
            </a:r>
            <a:r>
              <a:rPr lang="en-US" sz="900" baseline="30000" dirty="0">
                <a:solidFill>
                  <a:schemeClr val="bg2">
                    <a:lumMod val="25000"/>
                  </a:schemeClr>
                </a:solidFill>
                <a:cs typeface="+mn-cs"/>
              </a:rPr>
              <a:t>2</a:t>
            </a:r>
          </a:p>
        </p:txBody>
      </p:sp>
      <p:sp>
        <p:nvSpPr>
          <p:cNvPr id="7" name="Rectangle 6"/>
          <p:cNvSpPr/>
          <p:nvPr/>
        </p:nvSpPr>
        <p:spPr>
          <a:xfrm>
            <a:off x="7620000" y="2743200"/>
            <a:ext cx="762000" cy="369888"/>
          </a:xfrm>
          <a:prstGeom prst="rect">
            <a:avLst/>
          </a:prstGeom>
        </p:spPr>
        <p:txBody>
          <a:bodyPr>
            <a:spAutoFit/>
          </a:bodyPr>
          <a:lstStyle/>
          <a:p>
            <a:pPr>
              <a:defRPr/>
            </a:pPr>
            <a:r>
              <a:rPr lang="en-US" sz="900" dirty="0">
                <a:solidFill>
                  <a:schemeClr val="bg2">
                    <a:lumMod val="50000"/>
                  </a:schemeClr>
                </a:solidFill>
                <a:cs typeface="+mn-cs"/>
              </a:rPr>
              <a:t>One area affected </a:t>
            </a:r>
            <a:r>
              <a:rPr lang="en-US" sz="900" baseline="30000" dirty="0">
                <a:solidFill>
                  <a:schemeClr val="bg2">
                    <a:lumMod val="50000"/>
                  </a:schemeClr>
                </a:solidFill>
                <a:cs typeface="+mn-cs"/>
              </a:rPr>
              <a:t>3</a:t>
            </a:r>
          </a:p>
        </p:txBody>
      </p:sp>
      <p:cxnSp>
        <p:nvCxnSpPr>
          <p:cNvPr id="9" name="Straight Connector 8"/>
          <p:cNvCxnSpPr/>
          <p:nvPr/>
        </p:nvCxnSpPr>
        <p:spPr>
          <a:xfrm>
            <a:off x="8001000" y="1600200"/>
            <a:ext cx="45720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7658100" y="2400300"/>
            <a:ext cx="160020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8001000" y="3200400"/>
            <a:ext cx="45720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442325" y="2162175"/>
            <a:ext cx="685800" cy="400050"/>
          </a:xfrm>
          <a:prstGeom prst="rect">
            <a:avLst/>
          </a:prstGeom>
          <a:noFill/>
        </p:spPr>
        <p:txBody>
          <a:bodyPr>
            <a:spAutoFit/>
          </a:bodyPr>
          <a:lstStyle/>
          <a:p>
            <a:pPr>
              <a:defRPr/>
            </a:pPr>
            <a:r>
              <a:rPr lang="en-US" sz="1000" dirty="0">
                <a:solidFill>
                  <a:schemeClr val="bg2">
                    <a:lumMod val="25000"/>
                  </a:schemeClr>
                </a:solidFill>
                <a:cs typeface="+mn-cs"/>
              </a:rPr>
              <a:t>Dirty Water</a:t>
            </a:r>
          </a:p>
        </p:txBody>
      </p:sp>
      <p:sp>
        <p:nvSpPr>
          <p:cNvPr id="15" name="Rectangle 14"/>
          <p:cNvSpPr/>
          <p:nvPr/>
        </p:nvSpPr>
        <p:spPr>
          <a:xfrm>
            <a:off x="7543800" y="3733800"/>
            <a:ext cx="838200" cy="646113"/>
          </a:xfrm>
          <a:prstGeom prst="rect">
            <a:avLst/>
          </a:prstGeom>
        </p:spPr>
        <p:txBody>
          <a:bodyPr>
            <a:spAutoFit/>
          </a:bodyPr>
          <a:lstStyle/>
          <a:p>
            <a:pPr>
              <a:defRPr/>
            </a:pPr>
            <a:r>
              <a:rPr lang="en-US" sz="900" dirty="0">
                <a:solidFill>
                  <a:schemeClr val="tx2">
                    <a:lumMod val="60000"/>
                    <a:lumOff val="40000"/>
                  </a:schemeClr>
                </a:solidFill>
                <a:cs typeface="+mn-cs"/>
              </a:rPr>
              <a:t>If more than one room or one floor is affected </a:t>
            </a:r>
            <a:r>
              <a:rPr lang="en-US" sz="900" baseline="30000" dirty="0">
                <a:solidFill>
                  <a:schemeClr val="tx2">
                    <a:lumMod val="60000"/>
                    <a:lumOff val="40000"/>
                  </a:schemeClr>
                </a:solidFill>
                <a:cs typeface="+mn-cs"/>
              </a:rPr>
              <a:t>2</a:t>
            </a:r>
          </a:p>
        </p:txBody>
      </p:sp>
      <p:sp>
        <p:nvSpPr>
          <p:cNvPr id="16" name="Rectangle 15"/>
          <p:cNvSpPr/>
          <p:nvPr/>
        </p:nvSpPr>
        <p:spPr>
          <a:xfrm>
            <a:off x="7570788" y="4648200"/>
            <a:ext cx="762000" cy="369888"/>
          </a:xfrm>
          <a:prstGeom prst="rect">
            <a:avLst/>
          </a:prstGeom>
        </p:spPr>
        <p:txBody>
          <a:bodyPr>
            <a:spAutoFit/>
          </a:bodyPr>
          <a:lstStyle/>
          <a:p>
            <a:pPr>
              <a:defRPr/>
            </a:pPr>
            <a:r>
              <a:rPr lang="en-US" sz="900" dirty="0">
                <a:solidFill>
                  <a:schemeClr val="tx2">
                    <a:lumMod val="40000"/>
                    <a:lumOff val="60000"/>
                  </a:schemeClr>
                </a:solidFill>
                <a:cs typeface="+mn-cs"/>
              </a:rPr>
              <a:t>One area affected </a:t>
            </a:r>
            <a:r>
              <a:rPr lang="en-US" sz="900" baseline="30000" dirty="0">
                <a:solidFill>
                  <a:schemeClr val="tx2">
                    <a:lumMod val="40000"/>
                    <a:lumOff val="60000"/>
                  </a:schemeClr>
                </a:solidFill>
                <a:cs typeface="+mn-cs"/>
              </a:rPr>
              <a:t>3</a:t>
            </a:r>
          </a:p>
        </p:txBody>
      </p:sp>
      <p:sp>
        <p:nvSpPr>
          <p:cNvPr id="17" name="Rectangle 16"/>
          <p:cNvSpPr/>
          <p:nvPr/>
        </p:nvSpPr>
        <p:spPr>
          <a:xfrm>
            <a:off x="8502650" y="4114800"/>
            <a:ext cx="641350" cy="400050"/>
          </a:xfrm>
          <a:prstGeom prst="rect">
            <a:avLst/>
          </a:prstGeom>
        </p:spPr>
        <p:txBody>
          <a:bodyPr>
            <a:spAutoFit/>
          </a:bodyPr>
          <a:lstStyle/>
          <a:p>
            <a:pPr>
              <a:defRPr/>
            </a:pPr>
            <a:r>
              <a:rPr lang="en-US" sz="1000" dirty="0">
                <a:solidFill>
                  <a:schemeClr val="tx2">
                    <a:lumMod val="60000"/>
                    <a:lumOff val="40000"/>
                  </a:schemeClr>
                </a:solidFill>
                <a:cs typeface="+mn-cs"/>
              </a:rPr>
              <a:t>Clean Water</a:t>
            </a:r>
          </a:p>
        </p:txBody>
      </p:sp>
      <p:cxnSp>
        <p:nvCxnSpPr>
          <p:cNvPr id="19" name="Straight Connector 18"/>
          <p:cNvCxnSpPr/>
          <p:nvPr/>
        </p:nvCxnSpPr>
        <p:spPr>
          <a:xfrm>
            <a:off x="8001000" y="35814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696200" y="43434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0800000">
            <a:off x="8001000" y="5105400"/>
            <a:ext cx="457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r>
              <a:rPr lang="en-US" altLang="en-US" sz="3200" smtClean="0"/>
              <a:t>Typical Steps Taken to Mitigate Water Losses</a:t>
            </a:r>
          </a:p>
        </p:txBody>
      </p:sp>
      <p:sp>
        <p:nvSpPr>
          <p:cNvPr id="3" name="Content Placeholder 2"/>
          <p:cNvSpPr>
            <a:spLocks noGrp="1"/>
          </p:cNvSpPr>
          <p:nvPr>
            <p:ph idx="1"/>
          </p:nvPr>
        </p:nvSpPr>
        <p:spPr/>
        <p:txBody>
          <a:bodyPr>
            <a:normAutofit fontScale="70000" lnSpcReduction="20000"/>
          </a:bodyPr>
          <a:lstStyle/>
          <a:p>
            <a:pPr>
              <a:defRPr/>
            </a:pPr>
            <a:r>
              <a:rPr lang="en-US" sz="2400" u="sng" dirty="0" smtClean="0"/>
              <a:t>Clean Water Loss</a:t>
            </a:r>
          </a:p>
          <a:p>
            <a:pPr lvl="1">
              <a:defRPr/>
            </a:pPr>
            <a:r>
              <a:rPr lang="en-US" sz="2000" dirty="0" smtClean="0"/>
              <a:t>Extract water</a:t>
            </a:r>
          </a:p>
          <a:p>
            <a:pPr lvl="1">
              <a:defRPr/>
            </a:pPr>
            <a:r>
              <a:rPr lang="en-US" sz="2000" dirty="0" smtClean="0"/>
              <a:t>Remove baseboards</a:t>
            </a:r>
          </a:p>
          <a:p>
            <a:pPr lvl="1">
              <a:defRPr/>
            </a:pPr>
            <a:r>
              <a:rPr lang="en-US" sz="2000" dirty="0" smtClean="0"/>
              <a:t>Drill holes in sheetrock</a:t>
            </a:r>
          </a:p>
          <a:p>
            <a:pPr lvl="1">
              <a:defRPr/>
            </a:pPr>
            <a:r>
              <a:rPr lang="en-US" sz="2000" dirty="0" smtClean="0"/>
              <a:t>Spray biocide on affected areas</a:t>
            </a:r>
          </a:p>
          <a:p>
            <a:pPr lvl="1">
              <a:defRPr/>
            </a:pPr>
            <a:r>
              <a:rPr lang="en-US" sz="2000" dirty="0" smtClean="0"/>
              <a:t>Set equipment (fans, dehumidifiers)</a:t>
            </a:r>
          </a:p>
          <a:p>
            <a:pPr lvl="1">
              <a:defRPr/>
            </a:pPr>
            <a:r>
              <a:rPr lang="en-US" sz="2000" dirty="0" smtClean="0"/>
              <a:t>Run equipment 3-5 days</a:t>
            </a:r>
          </a:p>
          <a:p>
            <a:pPr lvl="1">
              <a:buFontTx/>
              <a:buNone/>
              <a:defRPr/>
            </a:pPr>
            <a:r>
              <a:rPr lang="en-US" sz="2000" u="sng" dirty="0" smtClean="0"/>
              <a:t> </a:t>
            </a:r>
            <a:endParaRPr lang="en-US" sz="2000" dirty="0" smtClean="0"/>
          </a:p>
          <a:p>
            <a:pPr>
              <a:buFont typeface="Wingdings" pitchFamily="2" charset="2"/>
              <a:buNone/>
              <a:defRPr/>
            </a:pPr>
            <a:endParaRPr lang="en-US" sz="2400" u="sng" dirty="0" smtClean="0"/>
          </a:p>
          <a:p>
            <a:pPr>
              <a:defRPr/>
            </a:pPr>
            <a:r>
              <a:rPr lang="en-US" sz="2400" u="sng" dirty="0" smtClean="0"/>
              <a:t>Dirty Water Loss</a:t>
            </a:r>
          </a:p>
          <a:p>
            <a:pPr lvl="1">
              <a:defRPr/>
            </a:pPr>
            <a:r>
              <a:rPr lang="en-US" sz="2000" dirty="0" smtClean="0"/>
              <a:t>Extract water</a:t>
            </a:r>
          </a:p>
          <a:p>
            <a:pPr lvl="1">
              <a:defRPr/>
            </a:pPr>
            <a:r>
              <a:rPr lang="en-US" sz="2000" dirty="0" smtClean="0"/>
              <a:t>Remove </a:t>
            </a:r>
            <a:r>
              <a:rPr lang="en-US" sz="2000" u="sng" dirty="0" smtClean="0"/>
              <a:t>all</a:t>
            </a:r>
            <a:r>
              <a:rPr lang="en-US" sz="2000" dirty="0" smtClean="0"/>
              <a:t> affected materials (sheetrock, flooring, ceiling tiles, etc)</a:t>
            </a:r>
          </a:p>
          <a:p>
            <a:pPr lvl="1">
              <a:defRPr/>
            </a:pPr>
            <a:r>
              <a:rPr lang="en-US" sz="2000" dirty="0" smtClean="0"/>
              <a:t>Spray biocide on remaining structure (wall studs, slab, etc)</a:t>
            </a:r>
          </a:p>
          <a:p>
            <a:pPr lvl="1">
              <a:defRPr/>
            </a:pPr>
            <a:r>
              <a:rPr lang="en-US" sz="2000" dirty="0" smtClean="0"/>
              <a:t>Set equipment (air scrubbers, dehumidifiers)</a:t>
            </a:r>
          </a:p>
          <a:p>
            <a:pPr lvl="1">
              <a:defRPr/>
            </a:pPr>
            <a:r>
              <a:rPr lang="en-US" sz="2000" dirty="0" smtClean="0"/>
              <a:t>Run equipment 3-5 days</a:t>
            </a:r>
          </a:p>
          <a:p>
            <a:pPr>
              <a:defRPr/>
            </a:pPr>
            <a:endParaRPr lang="en-US" sz="2400" u="sng" dirty="0" smtClean="0"/>
          </a:p>
          <a:p>
            <a:pPr lvl="1">
              <a:buFontTx/>
              <a:buNone/>
              <a:defRPr/>
            </a:pPr>
            <a:endParaRPr lang="en-US" sz="2000" dirty="0" smtClean="0"/>
          </a:p>
          <a:p>
            <a:pPr lvl="1">
              <a:buFontTx/>
              <a:buNone/>
              <a:defRPr/>
            </a:pPr>
            <a:endParaRPr lang="en-US" sz="2000" dirty="0" smtClean="0"/>
          </a:p>
          <a:p>
            <a:pPr lvl="1">
              <a:buFontTx/>
              <a:buNone/>
              <a:defRPr/>
            </a:pPr>
            <a:endParaRPr lang="en-US" sz="2000" dirty="0" smtClean="0"/>
          </a:p>
          <a:p>
            <a:pPr lvl="1">
              <a:defRPr/>
            </a:pP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Title 1"/>
          <p:cNvSpPr>
            <a:spLocks noGrp="1"/>
          </p:cNvSpPr>
          <p:nvPr>
            <p:ph type="title"/>
          </p:nvPr>
        </p:nvSpPr>
        <p:spPr>
          <a:xfrm>
            <a:off x="304800" y="-304800"/>
            <a:ext cx="8534400" cy="1143000"/>
          </a:xfrm>
        </p:spPr>
        <p:txBody>
          <a:bodyPr/>
          <a:lstStyle/>
          <a:p>
            <a:r>
              <a:rPr lang="en-US" altLang="en-US" smtClean="0">
                <a:latin typeface="Arial Narrow" pitchFamily="34" charset="0"/>
              </a:rPr>
              <a:t>Costs Not Included in this Estimate Tool</a:t>
            </a:r>
          </a:p>
        </p:txBody>
      </p:sp>
      <p:sp>
        <p:nvSpPr>
          <p:cNvPr id="3" name="Content Placeholder 2"/>
          <p:cNvSpPr>
            <a:spLocks noGrp="1"/>
          </p:cNvSpPr>
          <p:nvPr>
            <p:ph idx="1"/>
          </p:nvPr>
        </p:nvSpPr>
        <p:spPr>
          <a:xfrm>
            <a:off x="457200" y="1447800"/>
            <a:ext cx="8229600" cy="5410200"/>
          </a:xfrm>
        </p:spPr>
        <p:txBody>
          <a:bodyPr>
            <a:normAutofit fontScale="47500" lnSpcReduction="20000"/>
          </a:bodyPr>
          <a:lstStyle/>
          <a:p>
            <a:pPr>
              <a:defRPr/>
            </a:pPr>
            <a:r>
              <a:rPr lang="en-US" sz="3800" u="sng" dirty="0" smtClean="0"/>
              <a:t>Content Restoration/Total Out</a:t>
            </a:r>
          </a:p>
          <a:p>
            <a:pPr lvl="1">
              <a:defRPr/>
            </a:pPr>
            <a:r>
              <a:rPr lang="en-US" sz="3800" dirty="0" smtClean="0"/>
              <a:t>Computers, monitors, etc.</a:t>
            </a:r>
          </a:p>
          <a:p>
            <a:pPr lvl="1">
              <a:defRPr/>
            </a:pPr>
            <a:r>
              <a:rPr lang="en-US" sz="3800" dirty="0" smtClean="0"/>
              <a:t>Fax machines, copy machines</a:t>
            </a:r>
          </a:p>
          <a:p>
            <a:pPr lvl="1">
              <a:defRPr/>
            </a:pPr>
            <a:r>
              <a:rPr lang="en-US" sz="3800" dirty="0" smtClean="0"/>
              <a:t>Recovery of damaged paper or computer records </a:t>
            </a:r>
          </a:p>
          <a:p>
            <a:pPr lvl="1">
              <a:defRPr/>
            </a:pPr>
            <a:r>
              <a:rPr lang="en-US" sz="3800" dirty="0" smtClean="0"/>
              <a:t>Furniture</a:t>
            </a:r>
          </a:p>
          <a:p>
            <a:pPr lvl="1">
              <a:defRPr/>
            </a:pPr>
            <a:r>
              <a:rPr lang="en-US" sz="3800" dirty="0" smtClean="0"/>
              <a:t>Personal items</a:t>
            </a:r>
          </a:p>
          <a:p>
            <a:pPr lvl="1">
              <a:defRPr/>
            </a:pPr>
            <a:r>
              <a:rPr lang="en-US" sz="3800" dirty="0" smtClean="0"/>
              <a:t>Art work</a:t>
            </a:r>
          </a:p>
          <a:p>
            <a:pPr lvl="1">
              <a:buFontTx/>
              <a:buNone/>
              <a:defRPr/>
            </a:pPr>
            <a:endParaRPr lang="en-US" sz="3800" dirty="0" smtClean="0"/>
          </a:p>
          <a:p>
            <a:pPr>
              <a:defRPr/>
            </a:pPr>
            <a:r>
              <a:rPr lang="en-US" sz="3800" u="sng" dirty="0" smtClean="0"/>
              <a:t>Build Back</a:t>
            </a:r>
          </a:p>
          <a:p>
            <a:pPr lvl="1">
              <a:defRPr/>
            </a:pPr>
            <a:r>
              <a:rPr lang="en-US" sz="3800" dirty="0" smtClean="0"/>
              <a:t>Sheetrock</a:t>
            </a:r>
          </a:p>
          <a:p>
            <a:pPr lvl="1">
              <a:defRPr/>
            </a:pPr>
            <a:r>
              <a:rPr lang="en-US" sz="3800" dirty="0" smtClean="0"/>
              <a:t>Paint</a:t>
            </a:r>
          </a:p>
          <a:p>
            <a:pPr lvl="1">
              <a:defRPr/>
            </a:pPr>
            <a:r>
              <a:rPr lang="en-US" sz="3800" dirty="0" smtClean="0"/>
              <a:t>Baseboards</a:t>
            </a:r>
          </a:p>
          <a:p>
            <a:pPr lvl="1">
              <a:defRPr/>
            </a:pPr>
            <a:r>
              <a:rPr lang="en-US" sz="3800" dirty="0" smtClean="0"/>
              <a:t>Flooring</a:t>
            </a:r>
          </a:p>
          <a:p>
            <a:pPr lvl="1">
              <a:defRPr/>
            </a:pPr>
            <a:r>
              <a:rPr lang="en-US" sz="3800" dirty="0" smtClean="0"/>
              <a:t>Ceiling tiles</a:t>
            </a:r>
          </a:p>
          <a:p>
            <a:pPr lvl="1">
              <a:defRPr/>
            </a:pPr>
            <a:r>
              <a:rPr lang="en-US" sz="3800" dirty="0" smtClean="0"/>
              <a:t>Labor to install</a:t>
            </a:r>
          </a:p>
          <a:p>
            <a:pPr>
              <a:defRPr/>
            </a:pPr>
            <a:endParaRPr lang="en-US" sz="3800" u="sng" dirty="0" smtClean="0"/>
          </a:p>
          <a:p>
            <a:pPr>
              <a:defRPr/>
            </a:pPr>
            <a:r>
              <a:rPr lang="en-US" sz="3800" u="sng" dirty="0" smtClean="0"/>
              <a:t>Cleaning Labor</a:t>
            </a:r>
          </a:p>
          <a:p>
            <a:pPr lvl="1">
              <a:defRPr/>
            </a:pPr>
            <a:r>
              <a:rPr lang="en-US" sz="3800" dirty="0" smtClean="0"/>
              <a:t>Post-loss</a:t>
            </a:r>
          </a:p>
          <a:p>
            <a:pPr lvl="1">
              <a:defRPr/>
            </a:pPr>
            <a:r>
              <a:rPr lang="en-US" sz="3800" dirty="0" smtClean="0"/>
              <a:t>Post-construction</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0898" name="Object 2"/>
          <p:cNvGraphicFramePr>
            <a:graphicFrameLocks noChangeAspect="1"/>
          </p:cNvGraphicFramePr>
          <p:nvPr/>
        </p:nvGraphicFramePr>
        <p:xfrm>
          <a:off x="38100" y="203200"/>
          <a:ext cx="9004300" cy="4953000"/>
        </p:xfrm>
        <a:graphic>
          <a:graphicData uri="http://schemas.openxmlformats.org/presentationml/2006/ole">
            <mc:AlternateContent xmlns:mc="http://schemas.openxmlformats.org/markup-compatibility/2006">
              <mc:Choice xmlns:v="urn:schemas-microsoft-com:vml" Requires="v">
                <p:oleObj spid="_x0000_s80901" name="Chart" r:id="rId3" imgW="9715500" imgH="5343525" progId="Excel.Chart.8">
                  <p:embed/>
                </p:oleObj>
              </mc:Choice>
              <mc:Fallback>
                <p:oleObj name="Chart" r:id="rId3" imgW="9715500" imgH="5343525" progId="Excel.Char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 y="203200"/>
                        <a:ext cx="90043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0899" name="Text Box 5"/>
          <p:cNvSpPr txBox="1">
            <a:spLocks noChangeArrowheads="1"/>
          </p:cNvSpPr>
          <p:nvPr/>
        </p:nvSpPr>
        <p:spPr bwMode="auto">
          <a:xfrm>
            <a:off x="5562600" y="6337300"/>
            <a:ext cx="35814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50000"/>
              </a:spcBef>
              <a:buClrTx/>
              <a:buSzTx/>
              <a:buFontTx/>
              <a:buNone/>
            </a:pPr>
            <a:r>
              <a:rPr lang="en-US" altLang="en-US" sz="800">
                <a:solidFill>
                  <a:srgbClr val="000066"/>
                </a:solidFill>
              </a:rPr>
              <a:t>*MHH Increase in BI coverage from FY08-FY09, $49MM to $75MM          FY09 Premium reduced by $290K, due to scheduled risk control measures (robust EMP, flood doors, training, etc.) and risk based loss estimates.</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altLang="en-US" smtClean="0"/>
              <a:t>Summary</a:t>
            </a:r>
          </a:p>
        </p:txBody>
      </p:sp>
      <p:sp>
        <p:nvSpPr>
          <p:cNvPr id="81923" name="Rectangle 3"/>
          <p:cNvSpPr>
            <a:spLocks noGrp="1" noChangeArrowheads="1"/>
          </p:cNvSpPr>
          <p:nvPr>
            <p:ph type="body" idx="1"/>
          </p:nvPr>
        </p:nvSpPr>
        <p:spPr>
          <a:xfrm>
            <a:off x="914400" y="2438400"/>
            <a:ext cx="8077200" cy="4114800"/>
          </a:xfrm>
        </p:spPr>
        <p:txBody>
          <a:bodyPr/>
          <a:lstStyle/>
          <a:p>
            <a:pPr eaLnBrk="1" hangingPunct="1">
              <a:lnSpc>
                <a:spcPct val="90000"/>
              </a:lnSpc>
            </a:pPr>
            <a:r>
              <a:rPr lang="en-US" altLang="en-US" sz="2400" smtClean="0"/>
              <a:t>Like it or not, the institutional risk management phenomenon is upon us</a:t>
            </a:r>
          </a:p>
          <a:p>
            <a:pPr eaLnBrk="1" hangingPunct="1">
              <a:lnSpc>
                <a:spcPct val="90000"/>
              </a:lnSpc>
            </a:pPr>
            <a:r>
              <a:rPr lang="en-US" altLang="en-US" sz="2400" smtClean="0"/>
              <a:t>Requires a slightly different approach to the traditional EH&amp;S mindset</a:t>
            </a:r>
          </a:p>
          <a:p>
            <a:pPr eaLnBrk="1" hangingPunct="1">
              <a:lnSpc>
                <a:spcPct val="90000"/>
              </a:lnSpc>
            </a:pPr>
            <a:r>
              <a:rPr lang="en-US" altLang="en-US" sz="2400" smtClean="0"/>
              <a:t>Anticipate programmatic needs in this new environment – what measures are important?</a:t>
            </a:r>
          </a:p>
          <a:p>
            <a:pPr eaLnBrk="1" hangingPunct="1">
              <a:lnSpc>
                <a:spcPct val="90000"/>
              </a:lnSpc>
            </a:pPr>
            <a:r>
              <a:rPr lang="en-US" altLang="en-US" sz="2400" smtClean="0"/>
              <a:t>Anticipate recognized pitfalls as well, and manage accordingly</a:t>
            </a:r>
          </a:p>
          <a:p>
            <a:pPr eaLnBrk="1" hangingPunct="1">
              <a:lnSpc>
                <a:spcPct val="90000"/>
              </a:lnSpc>
            </a:pPr>
            <a:r>
              <a:rPr lang="en-US" altLang="en-US" sz="2400" smtClean="0"/>
              <a:t>Knowledge of trend also affords ability to prepare and respond professionally in new arena</a:t>
            </a:r>
          </a:p>
          <a:p>
            <a:pPr eaLnBrk="1" hangingPunct="1">
              <a:lnSpc>
                <a:spcPct val="90000"/>
              </a:lnSpc>
            </a:pPr>
            <a:r>
              <a:rPr lang="en-US" altLang="en-US" sz="2400" smtClean="0"/>
              <a:t>Seize the opportunity!</a:t>
            </a:r>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altLang="en-US" smtClean="0"/>
              <a:t>References</a:t>
            </a:r>
          </a:p>
        </p:txBody>
      </p:sp>
      <p:sp>
        <p:nvSpPr>
          <p:cNvPr id="82947" name="Rectangle 3"/>
          <p:cNvSpPr>
            <a:spLocks noGrp="1" noChangeArrowheads="1"/>
          </p:cNvSpPr>
          <p:nvPr>
            <p:ph type="body" idx="1"/>
          </p:nvPr>
        </p:nvSpPr>
        <p:spPr/>
        <p:txBody>
          <a:bodyPr/>
          <a:lstStyle/>
          <a:p>
            <a:pPr eaLnBrk="1" hangingPunct="1"/>
            <a:r>
              <a:rPr lang="en-US" altLang="en-US" sz="2000" smtClean="0"/>
              <a:t>Beaver, W.H. Parker, G. </a:t>
            </a:r>
            <a:r>
              <a:rPr lang="en-US" altLang="en-US" sz="2000" u="sng" smtClean="0"/>
              <a:t>Risk Management: Problems and Solutions</a:t>
            </a:r>
            <a:r>
              <a:rPr lang="en-US" altLang="en-US" sz="2000" smtClean="0"/>
              <a:t>, New York: McGraw-Hill, 1995</a:t>
            </a:r>
          </a:p>
          <a:p>
            <a:pPr eaLnBrk="1" hangingPunct="1"/>
            <a:r>
              <a:rPr lang="en-US" altLang="en-US" sz="2000" smtClean="0"/>
              <a:t>Elliott, M.W. </a:t>
            </a:r>
            <a:r>
              <a:rPr lang="en-US" altLang="en-US" sz="2000" u="sng" smtClean="0"/>
              <a:t>Risk Financing</a:t>
            </a:r>
            <a:r>
              <a:rPr lang="en-US" altLang="en-US" sz="2000" smtClean="0"/>
              <a:t>, 1</a:t>
            </a:r>
            <a:r>
              <a:rPr lang="en-US" altLang="en-US" sz="2000" baseline="30000" smtClean="0"/>
              <a:t>st</a:t>
            </a:r>
            <a:r>
              <a:rPr lang="en-US" altLang="en-US" sz="2000" smtClean="0"/>
              <a:t> Ed. Malvern, PA: Insurance Institute of America, 2000.</a:t>
            </a:r>
          </a:p>
          <a:p>
            <a:pPr eaLnBrk="1" hangingPunct="1"/>
            <a:r>
              <a:rPr lang="en-US" altLang="en-US" sz="2000" smtClean="0"/>
              <a:t>Head, G.L, Horn, S. </a:t>
            </a:r>
            <a:r>
              <a:rPr lang="en-US" altLang="en-US" sz="2000" u="sng" smtClean="0"/>
              <a:t>Essentials of Risk Management</a:t>
            </a:r>
            <a:r>
              <a:rPr lang="en-US" altLang="en-US" sz="2000" smtClean="0"/>
              <a:t>, 3</a:t>
            </a:r>
            <a:r>
              <a:rPr lang="en-US" altLang="en-US" sz="2000" baseline="30000" smtClean="0"/>
              <a:t>rd</a:t>
            </a:r>
            <a:r>
              <a:rPr lang="en-US" altLang="en-US" sz="2000" smtClean="0"/>
              <a:t> Ed. Malvern, PA: Insurance Institute of America, 1997.</a:t>
            </a:r>
          </a:p>
          <a:p>
            <a:pPr eaLnBrk="1" hangingPunct="1"/>
            <a:r>
              <a:rPr lang="en-US" altLang="en-US" sz="2000" smtClean="0"/>
              <a:t>Head, G.L. </a:t>
            </a:r>
            <a:r>
              <a:rPr lang="en-US" altLang="en-US" sz="2000" u="sng" smtClean="0"/>
              <a:t>Essentials of Risk Control</a:t>
            </a:r>
            <a:r>
              <a:rPr lang="en-US" altLang="en-US" sz="2000" smtClean="0"/>
              <a:t>, 3</a:t>
            </a:r>
            <a:r>
              <a:rPr lang="en-US" altLang="en-US" sz="2000" baseline="30000" smtClean="0"/>
              <a:t>rd</a:t>
            </a:r>
            <a:r>
              <a:rPr lang="en-US" altLang="en-US" sz="2000" smtClean="0"/>
              <a:t> Ed. Malvern, PA: Insurance Institute of America, 1995.</a:t>
            </a:r>
          </a:p>
          <a:p>
            <a:pPr eaLnBrk="1" hangingPunct="1"/>
            <a:r>
              <a:rPr lang="en-US" altLang="en-US" sz="2000" smtClean="0"/>
              <a:t>Williams, A.C., Smith, M.L., Young, P.C. </a:t>
            </a:r>
            <a:r>
              <a:rPr lang="en-US" altLang="en-US" sz="2000" u="sng" smtClean="0"/>
              <a:t>Risk Management and Insurance</a:t>
            </a:r>
            <a:r>
              <a:rPr lang="en-US" altLang="en-US" sz="2000" smtClean="0"/>
              <a:t>, 8</a:t>
            </a:r>
            <a:r>
              <a:rPr lang="en-US" altLang="en-US" sz="2000" baseline="30000" smtClean="0"/>
              <a:t>th</a:t>
            </a:r>
            <a:r>
              <a:rPr lang="en-US" altLang="en-US" sz="2000" smtClean="0"/>
              <a:t> Ed. Burr Ridge, IL: Irwin/McGraw-Hill, 1998.</a:t>
            </a:r>
          </a:p>
          <a:p>
            <a:pPr eaLnBrk="1" hangingPunct="1"/>
            <a:endParaRPr lang="en-US" altLang="en-US" sz="2000" smtClean="0"/>
          </a:p>
          <a:p>
            <a:pPr eaLnBrk="1" hangingPunct="1"/>
            <a:endParaRPr lang="en-US" altLang="en-US" sz="2000" smtClean="0"/>
          </a:p>
          <a:p>
            <a:pPr eaLnBrk="1" hangingPunct="1"/>
            <a:endParaRPr lang="en-US" altLang="en-US" sz="2000" smtClean="0"/>
          </a:p>
          <a:p>
            <a:pPr eaLnBrk="1" hangingPunct="1"/>
            <a:endParaRPr lang="en-US" altLang="en-US" sz="2000" smtClean="0"/>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3"/>
          <p:cNvSpPr txBox="1">
            <a:spLocks noChangeArrowheads="1"/>
          </p:cNvSpPr>
          <p:nvPr/>
        </p:nvSpPr>
        <p:spPr bwMode="auto">
          <a:xfrm>
            <a:off x="8229600" y="5715000"/>
            <a:ext cx="914400" cy="1004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9pPr>
          </a:lstStyle>
          <a:p>
            <a:pPr eaLnBrk="1" hangingPunct="1">
              <a:spcBef>
                <a:spcPct val="50000"/>
              </a:spcBef>
              <a:buClrTx/>
              <a:buSzTx/>
              <a:buFontTx/>
              <a:buNone/>
            </a:pPr>
            <a:r>
              <a:rPr lang="en-US" altLang="en-US" sz="2400">
                <a:solidFill>
                  <a:schemeClr val="bg1"/>
                </a:solidFill>
              </a:rPr>
              <a:t>UTH</a:t>
            </a:r>
          </a:p>
          <a:p>
            <a:pPr eaLnBrk="1" hangingPunct="1">
              <a:spcBef>
                <a:spcPct val="50000"/>
              </a:spcBef>
              <a:buClrTx/>
              <a:buSzTx/>
              <a:buFontTx/>
              <a:buNone/>
            </a:pPr>
            <a:r>
              <a:rPr lang="en-US" altLang="en-US" sz="2400">
                <a:solidFill>
                  <a:schemeClr val="bg1"/>
                </a:solidFill>
              </a:rPr>
              <a:t>EHS</a:t>
            </a:r>
          </a:p>
        </p:txBody>
      </p:sp>
      <p:pic>
        <p:nvPicPr>
          <p:cNvPr id="83971" name="Picture 3" descr="G:\UT Logo's\UTH_2c+uthsch_ver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598" y="2581275"/>
            <a:ext cx="4150541"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p:txBody>
          <a:bodyPr/>
          <a:lstStyle/>
          <a:p>
            <a:pPr eaLnBrk="1" hangingPunct="1"/>
            <a:r>
              <a:rPr lang="en-US" altLang="en-US" smtClean="0"/>
              <a:t>Important Risk Management Vernacular</a:t>
            </a:r>
          </a:p>
        </p:txBody>
      </p:sp>
      <p:sp>
        <p:nvSpPr>
          <p:cNvPr id="12291" name="Rectangle 1027"/>
          <p:cNvSpPr>
            <a:spLocks noGrp="1" noChangeArrowheads="1"/>
          </p:cNvSpPr>
          <p:nvPr>
            <p:ph type="body" idx="1"/>
          </p:nvPr>
        </p:nvSpPr>
        <p:spPr/>
        <p:txBody>
          <a:bodyPr/>
          <a:lstStyle/>
          <a:p>
            <a:pPr eaLnBrk="1" hangingPunct="1"/>
            <a:r>
              <a:rPr lang="en-US" altLang="en-US" u="sng" smtClean="0"/>
              <a:t>Risk</a:t>
            </a:r>
            <a:r>
              <a:rPr lang="en-US" altLang="en-US" smtClean="0"/>
              <a:t>: a potential variation in outcomes</a:t>
            </a:r>
          </a:p>
          <a:p>
            <a:pPr lvl="1" eaLnBrk="1" hangingPunct="1"/>
            <a:r>
              <a:rPr lang="en-US" altLang="en-US" u="sng" smtClean="0"/>
              <a:t>Pure risk</a:t>
            </a:r>
            <a:r>
              <a:rPr lang="en-US" altLang="en-US" smtClean="0"/>
              <a:t>: outcome only negative (accidental losses)</a:t>
            </a:r>
          </a:p>
          <a:p>
            <a:pPr lvl="1" eaLnBrk="1" hangingPunct="1"/>
            <a:r>
              <a:rPr lang="en-US" altLang="en-US" u="sng" smtClean="0"/>
              <a:t>Speculative risk</a:t>
            </a:r>
            <a:r>
              <a:rPr lang="en-US" altLang="en-US" smtClean="0"/>
              <a:t>: negative or positive outcomes (business losses or gains)</a:t>
            </a:r>
          </a:p>
          <a:p>
            <a:pPr eaLnBrk="1" hangingPunct="1"/>
            <a:r>
              <a:rPr lang="en-US" altLang="en-US" u="sng" smtClean="0"/>
              <a:t>Loss</a:t>
            </a:r>
            <a:r>
              <a:rPr lang="en-US" altLang="en-US" smtClean="0"/>
              <a:t>: an event that reduces an organization's financial value</a:t>
            </a:r>
          </a:p>
          <a:p>
            <a:pPr eaLnBrk="1" hangingPunct="1"/>
            <a:r>
              <a:rPr lang="en-US" altLang="en-US" u="sng" smtClean="0"/>
              <a:t>Loss exposure</a:t>
            </a:r>
            <a:r>
              <a:rPr lang="en-US" altLang="en-US" smtClean="0"/>
              <a:t>: anything that presents the possibility of a loss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a:xfrm>
            <a:off x="914400" y="762000"/>
            <a:ext cx="7315200" cy="1143000"/>
          </a:xfrm>
        </p:spPr>
        <p:txBody>
          <a:bodyPr/>
          <a:lstStyle/>
          <a:p>
            <a:pPr eaLnBrk="1" hangingPunct="1"/>
            <a:r>
              <a:rPr lang="en-US" altLang="en-US" smtClean="0"/>
              <a:t>Typical Risk Management Program Objectives</a:t>
            </a:r>
          </a:p>
        </p:txBody>
      </p:sp>
      <p:sp>
        <p:nvSpPr>
          <p:cNvPr id="13315" name="Rectangle 1027"/>
          <p:cNvSpPr>
            <a:spLocks noGrp="1" noChangeArrowheads="1"/>
          </p:cNvSpPr>
          <p:nvPr>
            <p:ph type="body" idx="1"/>
          </p:nvPr>
        </p:nvSpPr>
        <p:spPr>
          <a:xfrm>
            <a:off x="914400" y="2362200"/>
            <a:ext cx="8001000" cy="3962400"/>
          </a:xfrm>
        </p:spPr>
        <p:txBody>
          <a:bodyPr/>
          <a:lstStyle/>
          <a:p>
            <a:pPr eaLnBrk="1" hangingPunct="1"/>
            <a:r>
              <a:rPr lang="en-US" altLang="en-US" smtClean="0"/>
              <a:t>Minimize exposure to financial loss</a:t>
            </a:r>
          </a:p>
          <a:p>
            <a:pPr eaLnBrk="1" hangingPunct="1"/>
            <a:r>
              <a:rPr lang="en-US" altLang="en-US" smtClean="0"/>
              <a:t>Protect physical assets</a:t>
            </a:r>
          </a:p>
          <a:p>
            <a:pPr eaLnBrk="1" hangingPunct="1"/>
            <a:r>
              <a:rPr lang="en-US" altLang="en-US" smtClean="0"/>
              <a:t>Reduce frequency and severity of accidents</a:t>
            </a:r>
          </a:p>
          <a:p>
            <a:pPr eaLnBrk="1" hangingPunct="1"/>
            <a:r>
              <a:rPr lang="en-US" altLang="en-US" smtClean="0"/>
              <a:t>Provide for a safe environment</a:t>
            </a:r>
          </a:p>
          <a:p>
            <a:pPr eaLnBrk="1" hangingPunct="1"/>
            <a:r>
              <a:rPr lang="en-US" altLang="en-US" smtClean="0"/>
              <a:t>Minimize interruptions of service provided to clients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apsules">
  <a:themeElements>
    <a:clrScheme name="Capsules 9">
      <a:dk1>
        <a:srgbClr val="000066"/>
      </a:dk1>
      <a:lt1>
        <a:srgbClr val="FFFFFF"/>
      </a:lt1>
      <a:dk2>
        <a:srgbClr val="000066"/>
      </a:dk2>
      <a:lt2>
        <a:srgbClr val="969696"/>
      </a:lt2>
      <a:accent1>
        <a:srgbClr val="BE4D00"/>
      </a:accent1>
      <a:accent2>
        <a:srgbClr val="969696"/>
      </a:accent2>
      <a:accent3>
        <a:srgbClr val="FFFFFF"/>
      </a:accent3>
      <a:accent4>
        <a:srgbClr val="000056"/>
      </a:accent4>
      <a:accent5>
        <a:srgbClr val="DBB2AA"/>
      </a:accent5>
      <a:accent6>
        <a:srgbClr val="878787"/>
      </a:accent6>
      <a:hlink>
        <a:srgbClr val="666699"/>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66"/>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66"/>
            </a:solidFill>
            <a:effectLst/>
            <a:latin typeface="Arial"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000066"/>
        </a:dk2>
        <a:lt2>
          <a:srgbClr val="969696"/>
        </a:lt2>
        <a:accent1>
          <a:srgbClr val="E05B00"/>
        </a:accent1>
        <a:accent2>
          <a:srgbClr val="969696"/>
        </a:accent2>
        <a:accent3>
          <a:srgbClr val="FFFFFF"/>
        </a:accent3>
        <a:accent4>
          <a:srgbClr val="000056"/>
        </a:accent4>
        <a:accent5>
          <a:srgbClr val="EDB5AA"/>
        </a:accent5>
        <a:accent6>
          <a:srgbClr val="878787"/>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6">
        <a:dk1>
          <a:srgbClr val="000066"/>
        </a:dk1>
        <a:lt1>
          <a:srgbClr val="FFFFFF"/>
        </a:lt1>
        <a:dk2>
          <a:srgbClr val="000066"/>
        </a:dk2>
        <a:lt2>
          <a:srgbClr val="969696"/>
        </a:lt2>
        <a:accent1>
          <a:srgbClr val="FF7233"/>
        </a:accent1>
        <a:accent2>
          <a:srgbClr val="969696"/>
        </a:accent2>
        <a:accent3>
          <a:srgbClr val="FFFFFF"/>
        </a:accent3>
        <a:accent4>
          <a:srgbClr val="000056"/>
        </a:accent4>
        <a:accent5>
          <a:srgbClr val="FFBCAD"/>
        </a:accent5>
        <a:accent6>
          <a:srgbClr val="878787"/>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7">
        <a:dk1>
          <a:srgbClr val="000066"/>
        </a:dk1>
        <a:lt1>
          <a:srgbClr val="FFFFFF"/>
        </a:lt1>
        <a:dk2>
          <a:srgbClr val="000066"/>
        </a:dk2>
        <a:lt2>
          <a:srgbClr val="969696"/>
        </a:lt2>
        <a:accent1>
          <a:srgbClr val="EA4512"/>
        </a:accent1>
        <a:accent2>
          <a:srgbClr val="969696"/>
        </a:accent2>
        <a:accent3>
          <a:srgbClr val="FFFFFF"/>
        </a:accent3>
        <a:accent4>
          <a:srgbClr val="000056"/>
        </a:accent4>
        <a:accent5>
          <a:srgbClr val="F3B0AA"/>
        </a:accent5>
        <a:accent6>
          <a:srgbClr val="878787"/>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8">
        <a:dk1>
          <a:srgbClr val="000066"/>
        </a:dk1>
        <a:lt1>
          <a:srgbClr val="FFFFFF"/>
        </a:lt1>
        <a:dk2>
          <a:srgbClr val="000066"/>
        </a:dk2>
        <a:lt2>
          <a:srgbClr val="969696"/>
        </a:lt2>
        <a:accent1>
          <a:srgbClr val="CA5200"/>
        </a:accent1>
        <a:accent2>
          <a:srgbClr val="969696"/>
        </a:accent2>
        <a:accent3>
          <a:srgbClr val="FFFFFF"/>
        </a:accent3>
        <a:accent4>
          <a:srgbClr val="000056"/>
        </a:accent4>
        <a:accent5>
          <a:srgbClr val="E1B3AA"/>
        </a:accent5>
        <a:accent6>
          <a:srgbClr val="878787"/>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9">
        <a:dk1>
          <a:srgbClr val="000066"/>
        </a:dk1>
        <a:lt1>
          <a:srgbClr val="FFFFFF"/>
        </a:lt1>
        <a:dk2>
          <a:srgbClr val="000066"/>
        </a:dk2>
        <a:lt2>
          <a:srgbClr val="969696"/>
        </a:lt2>
        <a:accent1>
          <a:srgbClr val="BE4D00"/>
        </a:accent1>
        <a:accent2>
          <a:srgbClr val="969696"/>
        </a:accent2>
        <a:accent3>
          <a:srgbClr val="FFFFFF"/>
        </a:accent3>
        <a:accent4>
          <a:srgbClr val="000056"/>
        </a:accent4>
        <a:accent5>
          <a:srgbClr val="DBB2AA"/>
        </a:accent5>
        <a:accent6>
          <a:srgbClr val="878787"/>
        </a:accent6>
        <a:hlink>
          <a:srgbClr val="666699"/>
        </a:hlink>
        <a:folHlink>
          <a:srgbClr val="CC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Designs\Capsules.pot</Template>
  <TotalTime>2465</TotalTime>
  <Words>4424</Words>
  <Application>Microsoft Office PowerPoint</Application>
  <PresentationFormat>On-screen Show (4:3)</PresentationFormat>
  <Paragraphs>698</Paragraphs>
  <Slides>78</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78</vt:i4>
      </vt:variant>
    </vt:vector>
  </HeadingPairs>
  <TitlesOfParts>
    <vt:vector size="87" baseType="lpstr">
      <vt:lpstr>Arial</vt:lpstr>
      <vt:lpstr>Wingdings</vt:lpstr>
      <vt:lpstr>Calibri</vt:lpstr>
      <vt:lpstr>Times New Roman</vt:lpstr>
      <vt:lpstr>Arial Narrow</vt:lpstr>
      <vt:lpstr>Capsules</vt:lpstr>
      <vt:lpstr>Slide</vt:lpstr>
      <vt:lpstr>Chart</vt:lpstr>
      <vt:lpstr>Microsoft Excel Chart</vt:lpstr>
      <vt:lpstr>Integrating Risk Management and Environmental Health &amp; Safety</vt:lpstr>
      <vt:lpstr>A Changing Environment</vt:lpstr>
      <vt:lpstr>Perhaps the Question is Moot </vt:lpstr>
      <vt:lpstr>What Should We Do?</vt:lpstr>
      <vt:lpstr>Voluntary Disclosure</vt:lpstr>
      <vt:lpstr>What is “Risk Management”?</vt:lpstr>
      <vt:lpstr>The 2 Components of Risk Management</vt:lpstr>
      <vt:lpstr>Important Risk Management Vernacular</vt:lpstr>
      <vt:lpstr>Typical Risk Management Program Objectives</vt:lpstr>
      <vt:lpstr>Risk Management Involves a 5 Step Process</vt:lpstr>
      <vt:lpstr>Exercise: Risk Identification</vt:lpstr>
      <vt:lpstr>What is the greatest risk here?</vt:lpstr>
      <vt:lpstr>Typical Risks Might Include…. (not an all-inclusive list)</vt:lpstr>
      <vt:lpstr>1. Identifying Exposure to Loss</vt:lpstr>
      <vt:lpstr>Identifying Exposure to Loss (con’t)</vt:lpstr>
      <vt:lpstr>Three Dimensions of a Loss Exposure</vt:lpstr>
      <vt:lpstr>Three Dimensions of a Loss Exposure</vt:lpstr>
      <vt:lpstr>Three Dimensions of a Loss Exposure</vt:lpstr>
      <vt:lpstr>2. Risk Management Alternatives</vt:lpstr>
      <vt:lpstr>Example: Need a Car?  Risk Control Options</vt:lpstr>
      <vt:lpstr>Example: Need a Car?  Risk Financing Options</vt:lpstr>
      <vt:lpstr>Example: Need a Car?  Risk Financing Options (con’t)</vt:lpstr>
      <vt:lpstr>General Types of Insurance</vt:lpstr>
      <vt:lpstr>General Types of Private Insurance </vt:lpstr>
      <vt:lpstr>Risk Transfer Financing: Types of Insurance and Coverages</vt:lpstr>
      <vt:lpstr>Reviewing a Policy:  Important (and Insightful) Questions</vt:lpstr>
      <vt:lpstr>PowerPoint Presentation</vt:lpstr>
      <vt:lpstr>Cautionary Note: Moral Hazard and Deductibles</vt:lpstr>
      <vt:lpstr>Cautionary Note: Moral Hazard and Deductibles</vt:lpstr>
      <vt:lpstr>3. Selecting Best Alternative(s)</vt:lpstr>
      <vt:lpstr>Exercise #4: Cash Flow Example</vt:lpstr>
      <vt:lpstr>Cash Flow Example (con’t)</vt:lpstr>
      <vt:lpstr>Present Value Factor Concept</vt:lpstr>
      <vt:lpstr>Cash Flow Example (con’t)</vt:lpstr>
      <vt:lpstr>The Bottom Line: Risk Control Expenses</vt:lpstr>
      <vt:lpstr>The Bottom Line: Risk Control Expenses</vt:lpstr>
      <vt:lpstr>4. Implement Selected Technique(s)</vt:lpstr>
      <vt:lpstr>Putting a Program in Place</vt:lpstr>
      <vt:lpstr>5. Monitor Implementation</vt:lpstr>
      <vt:lpstr>What to Monitor?</vt:lpstr>
      <vt:lpstr>Exercise #5: Business Continuity Issues</vt:lpstr>
      <vt:lpstr>Common Risk Management Critiques of EH&amp;S Programs</vt:lpstr>
      <vt:lpstr>Common EH&amp;S Critiques of Risk Management Programs</vt:lpstr>
      <vt:lpstr>Consider an IAQ Scenario </vt:lpstr>
      <vt:lpstr>Survey of Leadership of University Risk Management Function</vt:lpstr>
      <vt:lpstr>Background</vt:lpstr>
      <vt:lpstr>Experience</vt:lpstr>
      <vt:lpstr>Ranking of Issues Important to Risk Managers</vt:lpstr>
      <vt:lpstr>So How EH&amp;S Might Mesh into the Risk Management Environment?</vt:lpstr>
      <vt:lpstr>The Risk Management Profession</vt:lpstr>
      <vt:lpstr>The Risk Management Profession</vt:lpstr>
      <vt:lpstr>ARM Designation</vt:lpstr>
      <vt:lpstr>ARM 54 Essentials of Risk Management Content</vt:lpstr>
      <vt:lpstr>ARM 55 Essentials of Risk Control Content</vt:lpstr>
      <vt:lpstr>ARM 56 Essentials of Risk Financing Content</vt:lpstr>
      <vt:lpstr>Current Issues</vt:lpstr>
      <vt:lpstr>Current Issues</vt:lpstr>
      <vt:lpstr>Current Risk Management Issues – Sept. 11 Impact</vt:lpstr>
      <vt:lpstr>Current Risk Management Issues – Sept. 11 Impact</vt:lpstr>
      <vt:lpstr>Commentary</vt:lpstr>
      <vt:lpstr>Current Issue: “Informed Risk”</vt:lpstr>
      <vt:lpstr>                                                         Gauge Your Level of “Informed Risk”   In an attempt to gauge the level of informed risk across campus, an online survey was circulated to manager and supervisory-level personnel via various institutional e-mail list servs for the period August 24 to September 9, 2009.   Summarized below are the collective responses by percent from 19 respondents. The results indicate that certain opportunities to enhance community education and awareness exist, and will be pursed in FY10 to help further reduce the amount of retained losses experienced by the institution.    </vt:lpstr>
      <vt:lpstr>PowerPoint Presentation</vt:lpstr>
      <vt:lpstr>PowerPoint Presentation</vt:lpstr>
      <vt:lpstr>UTHSC-H Employee Injury Reports and  Workers’ Compensation Insurance Premium Trends, FY01 to 09 Note: insurance premium influenced predominantly by market conditions, employee census, employee payroll, and injury frequency and severity</vt:lpstr>
      <vt:lpstr>Workers’ Compensation Insurance Premium Adjustment for  UTS Health Components Fiscal Years 2002 to 2007 (discount premium rating as compared to a baseline of 1, three year rolling average adjusts rates for subsequent year)</vt:lpstr>
      <vt:lpstr>Projected Workers’ Compensation Insurance Premium Adjustment for  UTS Health Components for Fiscal Year 2011 (discount premium rating as compared to a baseline of 1, three year rolling average adjusts rates for subsequent year)</vt:lpstr>
      <vt:lpstr>Assuming no change in population, possible range of annual WCI Premium</vt:lpstr>
      <vt:lpstr>PowerPoint Presentation</vt:lpstr>
      <vt:lpstr>PowerPoint Presentation</vt:lpstr>
      <vt:lpstr>PowerPoint Presentation</vt:lpstr>
      <vt:lpstr>Rapid Estimate of Water Damage Clean Up Cost Based on Area Affected and Type of Water </vt:lpstr>
      <vt:lpstr>Typical Steps Taken to Mitigate Water Losses</vt:lpstr>
      <vt:lpstr>Costs Not Included in this Estimate Tool</vt:lpstr>
      <vt:lpstr>PowerPoint Presentation</vt:lpstr>
      <vt:lpstr>Summary</vt:lpstr>
      <vt:lpstr>References</vt:lpstr>
      <vt:lpstr>PowerPoint Presentation</vt:lpstr>
    </vt:vector>
  </TitlesOfParts>
  <Company>UTHSCH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2001 CSHEMA  Emerging Issues Roundtable</dc:title>
  <dc:creator>Valued Gateway Client</dc:creator>
  <cp:lastModifiedBy>Berenie Torres</cp:lastModifiedBy>
  <cp:revision>103</cp:revision>
  <cp:lastPrinted>1601-01-01T00:00:00Z</cp:lastPrinted>
  <dcterms:created xsi:type="dcterms:W3CDTF">2001-05-08T14:26:13Z</dcterms:created>
  <dcterms:modified xsi:type="dcterms:W3CDTF">2016-04-07T16:00:49Z</dcterms:modified>
</cp:coreProperties>
</file>