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57" r:id="rId2"/>
    <p:sldId id="313" r:id="rId3"/>
    <p:sldId id="284" r:id="rId4"/>
    <p:sldId id="314" r:id="rId5"/>
    <p:sldId id="315" r:id="rId6"/>
    <p:sldId id="316" r:id="rId7"/>
    <p:sldId id="281" r:id="rId8"/>
    <p:sldId id="325" r:id="rId9"/>
    <p:sldId id="287" r:id="rId10"/>
    <p:sldId id="282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8" r:id="rId22"/>
    <p:sldId id="259" r:id="rId23"/>
    <p:sldId id="330" r:id="rId24"/>
    <p:sldId id="266" r:id="rId25"/>
    <p:sldId id="265" r:id="rId26"/>
    <p:sldId id="271" r:id="rId27"/>
    <p:sldId id="308" r:id="rId28"/>
    <p:sldId id="283" r:id="rId29"/>
    <p:sldId id="288" r:id="rId30"/>
    <p:sldId id="312" r:id="rId31"/>
    <p:sldId id="289" r:id="rId32"/>
    <p:sldId id="298" r:id="rId33"/>
    <p:sldId id="301" r:id="rId34"/>
    <p:sldId id="302" r:id="rId35"/>
    <p:sldId id="303" r:id="rId36"/>
    <p:sldId id="309" r:id="rId37"/>
    <p:sldId id="311" r:id="rId38"/>
    <p:sldId id="334" r:id="rId39"/>
    <p:sldId id="335" r:id="rId40"/>
    <p:sldId id="344" r:id="rId41"/>
    <p:sldId id="345" r:id="rId42"/>
    <p:sldId id="354" r:id="rId43"/>
    <p:sldId id="355" r:id="rId44"/>
    <p:sldId id="356" r:id="rId45"/>
    <p:sldId id="346" r:id="rId46"/>
    <p:sldId id="347" r:id="rId47"/>
    <p:sldId id="348" r:id="rId48"/>
    <p:sldId id="349" r:id="rId49"/>
    <p:sldId id="290" r:id="rId50"/>
    <p:sldId id="291" r:id="rId51"/>
    <p:sldId id="299" r:id="rId52"/>
    <p:sldId id="300" r:id="rId53"/>
    <p:sldId id="350" r:id="rId54"/>
    <p:sldId id="351" r:id="rId55"/>
    <p:sldId id="352" r:id="rId56"/>
    <p:sldId id="353" r:id="rId57"/>
    <p:sldId id="336" r:id="rId58"/>
    <p:sldId id="337" r:id="rId59"/>
    <p:sldId id="339" r:id="rId60"/>
    <p:sldId id="340" r:id="rId61"/>
    <p:sldId id="341" r:id="rId62"/>
    <p:sldId id="363" r:id="rId63"/>
    <p:sldId id="364" r:id="rId64"/>
    <p:sldId id="358" r:id="rId65"/>
    <p:sldId id="342" r:id="rId66"/>
    <p:sldId id="365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3366FF"/>
    <a:srgbClr val="000099"/>
    <a:srgbClr val="990033"/>
    <a:srgbClr val="4D4D4D"/>
    <a:srgbClr val="CC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C94F3F-E42F-4091-94D9-8F27313D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4A6D39-3E69-494A-A9AE-1DF811336BB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20D437-9318-4231-9F0D-F7F85005C2D4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90A4E4-B2A6-49DD-AF28-2885580B4BD4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963F13-7D7A-4D5E-9F02-93D6293AE1B5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EB7593-E5BE-47E3-9081-A50F5CDC0326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741104-027F-42C5-B329-890A995834CB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ED4DB-3812-4476-9B68-9D438D685688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6DD94-0DA6-4E63-97D4-EC3EE0E0A68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02F25F-FDD4-4875-83D4-69332AC63D5E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ED0E81-A127-4406-85BC-40C0E9B24624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979B36-B86C-4431-B78E-12F60448D92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7B2C83-D2AB-4421-B19F-4308EC72EAD4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4B285D-F357-4B78-B22F-3C01439F0F93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4F29B-9E32-434A-8233-56D7F6F5F599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E3A31B-AC13-4239-A0E0-1F38854C8A60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ED92C-EA50-471B-9E67-BE02B80938DD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1161FC-84EA-4179-BBAF-5F3A87606744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C38FBB-4EB6-4A63-A222-F4C6968AD82C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CBACF-9A01-4B3B-8B74-7DBD03131814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D8D616-0B46-40A0-AA2F-51E67B4C235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29FF24-CB50-49DA-80E5-517BF95B4F2B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67CBEB-597B-47B5-B1A8-80EF067DDEB4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182F3D-9C22-4DF5-B6F5-030D3E3B3388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C8B015-7F76-4108-BEC9-7BB97289036A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27B078-12A7-42C9-A33E-7BA0A9BDB051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9A6982-D58B-4E6D-ADE6-6B08D7B2416D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D0D482-A81D-44A1-9C94-7D89967CAB25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2BBF4-5630-4B0C-9D20-A4CE42FDD808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9751F1-66F2-4594-8AC5-6918BB87D8E1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7DB89-79D7-42FE-8B7E-472470DA73FD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AF18A1-B469-4F43-9A90-3B0BEA16DEF9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A4EE7-5F3F-4E84-BEE8-D0C7AFA9E4F1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852267-C2D4-4CDF-81B0-2020FB88E876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8960F-697D-4D77-90C3-1E5BE5C92E80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BCA3A-CD88-4B28-B562-72A5875675C3}" type="slidenum">
              <a:rPr lang="en-US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AC65EC-2F2B-47F1-8867-B5971546F22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31CD1-7766-465E-9D31-1F76097A318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4C46E2-6EDE-4C62-91A1-B8267CD4938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378FF-0692-49B3-A685-266D50B3446C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23DFC3-9E00-4396-97DC-5AFE77F2B27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D356-1310-4838-9E4B-EDB2B88E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EED5-3FCD-437B-8863-9199B3CC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9244-355B-40CF-9AE0-690B3401F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D1A9-4E58-4487-94D5-E83C63F5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EEAE-17C4-4A7B-B644-57D07FEA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613A-0DE5-4A5E-BD67-CCF59426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041F-535A-41E5-8E72-E11EC099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86A9-E973-410A-975E-A0537BEE1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B9F-13C9-4ADB-8425-E5BF59F8D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CE41-E146-4F64-ABC7-B5917A34B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F083-CC33-4DC4-9A06-52000EFAD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7A64-DBBA-4DF2-B46D-D6936F1BE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FBD8-633B-401D-96FA-2D81B66D2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AB26-4621-4C7E-8B55-16D46225A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4C80-5E78-4821-B580-C7E84535C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5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F108C0-4DC2-45B2-9665-575102F08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Improving Communications Through the Compelling Display of EH&amp;S Data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077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Robert Emery, DrPH, CHP, CIH, CSP, RBP, CHMM, CPP, ARM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rgbClr val="4D4D4D"/>
                </a:solidFill>
              </a:rPr>
              <a:t>Vice President for Safety, Health, Environment &amp; Risk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rgbClr val="4D4D4D"/>
                </a:solidFill>
              </a:rPr>
              <a:t>The University of Texas Health Science Center at Houston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rgbClr val="4D4D4D"/>
                </a:solidFill>
              </a:rPr>
              <a:t>Professor of Occupational Health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>
                <a:solidFill>
                  <a:srgbClr val="4D4D4D"/>
                </a:solidFill>
              </a:rPr>
              <a:t>The University of Texas School of Public Health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smtClean="0">
              <a:solidFill>
                <a:srgbClr val="4D4D4D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78300"/>
            <a:ext cx="20415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C3300"/>
                </a:solidFill>
                <a:latin typeface="Eras Bold ITC" pitchFamily="34" charset="0"/>
              </a:rPr>
              <a:t>Sample Recommendations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Display the variation of data, not a variation of design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Maximize the data to ink ratio – put most of the ink to work telling about the data!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When possible, use horizontal graphics: 50% wider than tall is usually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Compelling Tufte Remark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Visual reasoning occurs more effectively when relevant information is shown adjacent in the space within our eye-span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is especially true for statistical data where </a:t>
            </a:r>
            <a:r>
              <a:rPr lang="en-US" altLang="en-US" smtClean="0">
                <a:solidFill>
                  <a:srgbClr val="CC3300"/>
                </a:solidFill>
              </a:rPr>
              <a:t>the fundamental analytical act is to make comparisons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key point: “compared to what?”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C3300"/>
                </a:solidFill>
                <a:latin typeface="Eras Bold ITC" pitchFamily="34" charset="0"/>
              </a:rPr>
              <a:t>Three UTHSC-H “Make Over” 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Data we accumulated and displayed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Nuisance Fire Alarms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Workers compensation experience modifiers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Corridor clearance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But first, 2 quick notes: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forum to be used: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The “big screen” versus the “small screen”?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In what setting are most important decisions made?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Like fashion, there are likely no right answers – individual tastes apply, but some universal rules will become apparent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7411" name="Object 1027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8435" name="Object 1027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19459" name="Object 1027"/>
          <p:cNvGraphicFramePr>
            <a:graphicFrameLocks noChangeAspect="1"/>
          </p:cNvGraphicFramePr>
          <p:nvPr>
            <p:ph idx="1"/>
          </p:nvPr>
        </p:nvGraphicFramePr>
        <p:xfrm>
          <a:off x="762000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20483" name="Object 1027"/>
          <p:cNvGraphicFramePr>
            <a:graphicFrameLocks noChangeAspect="1"/>
          </p:cNvGraphicFramePr>
          <p:nvPr>
            <p:ph idx="1"/>
          </p:nvPr>
        </p:nvGraphicFramePr>
        <p:xfrm>
          <a:off x="228600" y="1295400"/>
          <a:ext cx="8915400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915400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Why Training on Measures?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An interesting dilemma: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Operational programs thrive on data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Virtually every important decision is based on data to some extent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Formal training in the area of </a:t>
            </a:r>
            <a:r>
              <a:rPr lang="en-US" altLang="en-US" sz="2400" smtClean="0">
                <a:solidFill>
                  <a:srgbClr val="CC3300"/>
                </a:solidFill>
              </a:rPr>
              <a:t>compelling</a:t>
            </a:r>
            <a:r>
              <a:rPr lang="en-US" altLang="en-US" sz="2400" smtClean="0"/>
              <a:t> data presentations is somewhat rare for emergency preparedness professionals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 ability to </a:t>
            </a:r>
            <a:r>
              <a:rPr lang="en-US" altLang="en-US" sz="2400" smtClean="0">
                <a:solidFill>
                  <a:srgbClr val="CC3300"/>
                </a:solidFill>
              </a:rPr>
              <a:t>compellingly display data is the key to desired decision making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Results of the Great </a:t>
            </a:r>
            <a:br>
              <a:rPr lang="en-US" altLang="en-US" sz="2400" smtClean="0"/>
            </a:br>
            <a:r>
              <a:rPr lang="en-US" altLang="en-US" sz="2400" smtClean="0"/>
              <a:t>UTHSC-H Nuisance Fire Alarm Challenge (FY04)</a:t>
            </a:r>
          </a:p>
        </p:txBody>
      </p:sp>
      <p:graphicFrame>
        <p:nvGraphicFramePr>
          <p:cNvPr id="21507" name="Object 1027"/>
          <p:cNvGraphicFramePr>
            <a:graphicFrameLocks noChangeAspect="1"/>
          </p:cNvGraphicFramePr>
          <p:nvPr>
            <p:ph idx="1"/>
          </p:nvPr>
        </p:nvGraphicFramePr>
        <p:xfrm>
          <a:off x="228600" y="1295400"/>
          <a:ext cx="8915400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915400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3657600" y="5918200"/>
            <a:ext cx="131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Fiscal Year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53400" cy="9937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Results of the Great UTHSC-H Nuisance Fire Alarm Challenge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idx="1"/>
          </p:nvPr>
        </p:nvGraphicFramePr>
        <p:xfrm>
          <a:off x="776288" y="914400"/>
          <a:ext cx="8048625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hart" r:id="rId4" imgW="6791249" imgH="4467149" progId="MSGraph.Chart.8">
                  <p:embed followColorScheme="full"/>
                </p:oleObj>
              </mc:Choice>
              <mc:Fallback>
                <p:oleObj name="Chart" r:id="rId4" imgW="6791249" imgH="44671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14400"/>
                        <a:ext cx="8048625" cy="529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 anchor="b"/>
          <a:lstStyle/>
          <a:p>
            <a:pPr eaLnBrk="1" hangingPunct="1"/>
            <a:r>
              <a:rPr lang="en-US" altLang="en-US" sz="3200" smtClean="0"/>
              <a:t>Employee Worker’s Comp Experience Modifier</a:t>
            </a:r>
            <a:br>
              <a:rPr lang="en-US" altLang="en-US" sz="3200" smtClean="0"/>
            </a:br>
            <a:r>
              <a:rPr lang="en-US" altLang="en-US" sz="2400" smtClean="0">
                <a:solidFill>
                  <a:srgbClr val="000000"/>
                </a:solidFill>
              </a:rPr>
              <a:t>compared to other UT health components, FY 98-FY 04</a:t>
            </a:r>
            <a:r>
              <a:rPr lang="en-US" altLang="en-US" sz="2400" b="1" smtClean="0">
                <a:solidFill>
                  <a:srgbClr val="000066"/>
                </a:solidFill>
              </a:rPr>
              <a:t/>
            </a:r>
            <a:br>
              <a:rPr lang="en-US" altLang="en-US" sz="2400" b="1" smtClean="0">
                <a:solidFill>
                  <a:srgbClr val="000066"/>
                </a:solidFill>
              </a:rPr>
            </a:br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3200" b="1" smtClean="0">
              <a:solidFill>
                <a:srgbClr val="000066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57200" y="1600200"/>
            <a:ext cx="8229600" cy="4846638"/>
            <a:chOff x="288" y="1008"/>
            <a:chExt cx="5184" cy="3053"/>
          </a:xfrm>
        </p:grpSpPr>
        <p:graphicFrame>
          <p:nvGraphicFramePr>
            <p:cNvPr id="23558" name="Object 0"/>
            <p:cNvGraphicFramePr>
              <a:graphicFrameLocks noChangeAspect="1"/>
            </p:cNvGraphicFramePr>
            <p:nvPr/>
          </p:nvGraphicFramePr>
          <p:xfrm>
            <a:off x="288" y="1008"/>
            <a:ext cx="5184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1" name="Chart" r:id="rId4" imgW="8001000" imgH="3733800" progId="MSGraph.Chart.8">
                    <p:embed followColorScheme="full"/>
                  </p:oleObj>
                </mc:Choice>
                <mc:Fallback>
                  <p:oleObj name="Chart" r:id="rId4" imgW="8001000" imgH="3733800" progId="MSGraph.Chart.8">
                    <p:embed followColorScheme="full"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08"/>
                          <a:ext cx="5184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231" y="3906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1999" y="3906"/>
              <a:ext cx="144" cy="14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2719" y="3906"/>
              <a:ext cx="144" cy="14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3391" y="3906"/>
              <a:ext cx="144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4063" y="3906"/>
              <a:ext cx="144" cy="14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1335" y="3888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UT-Tyler</a:t>
              </a:r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2106" y="3888"/>
              <a:ext cx="3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UTMB</a:t>
              </a:r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2827" y="3888"/>
              <a:ext cx="4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UT-SA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3499" y="3888"/>
              <a:ext cx="3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MDA</a:t>
              </a: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4177" y="3888"/>
              <a:ext cx="3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UT-H</a:t>
              </a:r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4735" y="3906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4849" y="3888"/>
              <a:ext cx="4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66"/>
                  </a:solidFill>
                </a:rPr>
                <a:t>UT-SW</a:t>
              </a:r>
            </a:p>
          </p:txBody>
        </p:sp>
      </p:grp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2270125" y="2554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66"/>
              </a:solidFill>
            </a:endParaRPr>
          </a:p>
        </p:txBody>
      </p: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4343400" y="2362200"/>
            <a:ext cx="4065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  <a:latin typeface="Times New Roman" pitchFamily="18" charset="0"/>
              </a:rPr>
              <a:t>Rate of "1" industry average, representing $1 premium per $100</a:t>
            </a:r>
            <a:endParaRPr lang="en-US" altLang="en-US" sz="12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Worker’s Compensation Insurance Premium Adjustment for </a:t>
            </a:r>
            <a:br>
              <a:rPr lang="en-US" altLang="en-US" sz="1800" smtClean="0"/>
            </a:br>
            <a:r>
              <a:rPr lang="en-US" altLang="en-US" sz="1800" smtClean="0"/>
              <a:t>UTS Health Components Fiscal Years 2002 to 2007</a:t>
            </a:r>
            <a:br>
              <a:rPr lang="en-US" altLang="en-US" sz="1800" smtClean="0"/>
            </a:br>
            <a:r>
              <a:rPr lang="en-US" altLang="en-US" sz="1200" smtClean="0"/>
              <a:t>(discount premium rating as compared to a baseline of 1, three year rolling average adjusts rates for subsequent year)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28600" y="1452563"/>
          <a:ext cx="80010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hart" r:id="rId4" imgW="8248802" imgH="4524451" progId="MSGraph.Chart.8">
                  <p:embed followColorScheme="full"/>
                </p:oleObj>
              </mc:Choice>
              <mc:Fallback>
                <p:oleObj name="Chart" r:id="rId4" imgW="8248802" imgH="45244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52563"/>
                        <a:ext cx="8001000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89700" y="3594100"/>
            <a:ext cx="1914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6600"/>
                </a:solidFill>
              </a:rPr>
              <a:t>UT Health Center Tyler (0.45)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02400" y="3971925"/>
            <a:ext cx="241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CC33"/>
                </a:solidFill>
              </a:rPr>
              <a:t>UT Medical Branch Galveston (0.35)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08750" y="4340225"/>
            <a:ext cx="180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CC99"/>
                </a:solidFill>
              </a:rPr>
              <a:t>UT HSC San Antonio (0.25)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15100" y="4521200"/>
            <a:ext cx="1998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8080"/>
                </a:solidFill>
              </a:rPr>
              <a:t>UT Southwestern Dallas (0.20)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15100" y="4692650"/>
            <a:ext cx="1573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3300"/>
                </a:solidFill>
              </a:rPr>
              <a:t>UT HSC Houston (0.16)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521450" y="4864100"/>
            <a:ext cx="2479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accent2"/>
                </a:solidFill>
              </a:rPr>
              <a:t>UT MD Anderson Cancer Center (0.11)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886075" y="5365750"/>
            <a:ext cx="0" cy="685800"/>
          </a:xfrm>
          <a:prstGeom prst="line">
            <a:avLst/>
          </a:prstGeom>
          <a:noFill/>
          <a:ln w="28575">
            <a:solidFill>
              <a:srgbClr val="DDDDD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010275" y="5368925"/>
            <a:ext cx="0" cy="685800"/>
          </a:xfrm>
          <a:prstGeom prst="line">
            <a:avLst/>
          </a:prstGeom>
          <a:noFill/>
          <a:ln w="28575">
            <a:solidFill>
              <a:srgbClr val="DDDDD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175000" y="57785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B2B2B2"/>
                </a:solidFill>
              </a:rPr>
              <a:t>3 year period upon which premium is calculated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638800" y="5943600"/>
            <a:ext cx="3810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2895600" y="5943600"/>
            <a:ext cx="4572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-152400" y="-152400"/>
          <a:ext cx="94488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hart" r:id="rId4" imgW="4667402" imgH="2409749" progId="Excel.Chart.8">
                  <p:embed/>
                </p:oleObj>
              </mc:Choice>
              <mc:Fallback>
                <p:oleObj name="Chart" r:id="rId4" imgW="4667402" imgH="240974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-152400"/>
                        <a:ext cx="94488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MSB Corridor Blockage in Cumulative Occluded Linear Feet, </a:t>
            </a:r>
            <a:br>
              <a:rPr lang="en-US" altLang="en-US" sz="1800" smtClean="0"/>
            </a:br>
            <a:r>
              <a:rPr lang="en-US" altLang="en-US" sz="1800" smtClean="0"/>
              <a:t>by Month and Floor</a:t>
            </a:r>
            <a:br>
              <a:rPr lang="en-US" altLang="en-US" sz="1800" smtClean="0"/>
            </a:br>
            <a:r>
              <a:rPr lang="en-US" altLang="en-US" sz="1800" smtClean="0"/>
              <a:t>(building floor indicated at origin of each line)</a:t>
            </a:r>
          </a:p>
        </p:txBody>
      </p:sp>
      <p:graphicFrame>
        <p:nvGraphicFramePr>
          <p:cNvPr id="26627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Chart" r:id="rId4" imgW="8229600" imgH="4543349" progId="MSGraph.Chart.8">
                  <p:embed followColorScheme="full"/>
                </p:oleObj>
              </mc:Choice>
              <mc:Fallback>
                <p:oleObj name="Chart" r:id="rId4" imgW="8229600" imgH="454334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67056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810000" y="6019800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2004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086600" y="5943600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2005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193800" y="18827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7</a:t>
            </a:r>
            <a:r>
              <a:rPr lang="en-US" altLang="en-US" sz="1400" baseline="30000">
                <a:solidFill>
                  <a:schemeClr val="bg2"/>
                </a:solidFill>
              </a:rPr>
              <a:t>th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181100" y="26670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6</a:t>
            </a:r>
            <a:r>
              <a:rPr lang="en-US" altLang="en-US" sz="1400" baseline="30000">
                <a:solidFill>
                  <a:schemeClr val="bg2"/>
                </a:solidFill>
              </a:rPr>
              <a:t>th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1193800" y="33274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5</a:t>
            </a:r>
            <a:r>
              <a:rPr lang="en-US" altLang="en-US" sz="1400" baseline="30000">
                <a:solidFill>
                  <a:schemeClr val="bg2"/>
                </a:solidFill>
              </a:rPr>
              <a:t>th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193800" y="39116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4</a:t>
            </a:r>
            <a:r>
              <a:rPr lang="en-US" altLang="en-US" sz="1400" baseline="30000">
                <a:solidFill>
                  <a:schemeClr val="bg2"/>
                </a:solidFill>
              </a:rPr>
              <a:t>th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1193800" y="4457700"/>
            <a:ext cx="38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3</a:t>
            </a:r>
            <a:r>
              <a:rPr lang="en-US" altLang="en-US" sz="1400" baseline="30000">
                <a:solidFill>
                  <a:schemeClr val="bg2"/>
                </a:solidFill>
              </a:rPr>
              <a:t>rd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1193800" y="4826000"/>
            <a:ext cx="409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2</a:t>
            </a:r>
            <a:r>
              <a:rPr lang="en-US" altLang="en-US" sz="1400" baseline="30000">
                <a:solidFill>
                  <a:schemeClr val="bg2"/>
                </a:solidFill>
              </a:rPr>
              <a:t>nd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1193800" y="50165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1</a:t>
            </a:r>
            <a:r>
              <a:rPr lang="en-US" altLang="en-US" sz="1400" baseline="30000">
                <a:solidFill>
                  <a:schemeClr val="bg2"/>
                </a:solidFill>
              </a:rPr>
              <a:t>st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1219200" y="5461000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Important Caveats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715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Although the techniques displayed here are powerful, there are some downsides to this approach</a:t>
            </a:r>
          </a:p>
          <a:p>
            <a:pPr lvl="1" eaLnBrk="1" hangingPunct="1"/>
            <a:r>
              <a:rPr lang="en-US" altLang="en-US" sz="2400" smtClean="0"/>
              <a:t>Time involved to create assemble data and create non-standard graphs may not mesh with work demands</a:t>
            </a:r>
          </a:p>
          <a:p>
            <a:pPr lvl="1" eaLnBrk="1" hangingPunct="1"/>
            <a:r>
              <a:rPr lang="en-US" altLang="en-US" sz="2400" smtClean="0"/>
              <a:t>Relentless tinkering and artistic judgment</a:t>
            </a:r>
          </a:p>
          <a:p>
            <a:pPr eaLnBrk="1" hangingPunct="1"/>
            <a:r>
              <a:rPr lang="en-US" altLang="en-US" sz="2800" smtClean="0"/>
              <a:t>Suggested sources for regular observations to develop an intuitive feel for the process</a:t>
            </a:r>
          </a:p>
          <a:p>
            <a:pPr lvl="1" eaLnBrk="1" hangingPunct="1"/>
            <a:r>
              <a:rPr lang="en-US" altLang="en-US" sz="2400" smtClean="0"/>
              <a:t>Suggested consistent source of good examples: </a:t>
            </a:r>
          </a:p>
          <a:p>
            <a:pPr lvl="2" eaLnBrk="1" hangingPunct="1"/>
            <a:r>
              <a:rPr lang="en-US" altLang="en-US" sz="2000" smtClean="0"/>
              <a:t>Wall Street Journal</a:t>
            </a:r>
          </a:p>
          <a:p>
            <a:pPr lvl="1" eaLnBrk="1" hangingPunct="1"/>
            <a:r>
              <a:rPr lang="en-US" altLang="en-US" sz="2400" smtClean="0"/>
              <a:t>Suggested consistent source of not-so-good examples: </a:t>
            </a:r>
          </a:p>
          <a:p>
            <a:pPr lvl="2" eaLnBrk="1" hangingPunct="1"/>
            <a:r>
              <a:rPr lang="en-US" altLang="en-US" sz="2000" smtClean="0"/>
              <a:t>USA Today “char-toons”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ability to display data compellingly is the key to desired decision making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Always anticipate “compared to what?”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Maximize the data-to-ink ratio – e.g. eliminate the unnecessary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Think about what it is you’re trying to say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Show to others unfamiliar with the topic without speaking – does this tell the story we’re trying to tell?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C3300"/>
                </a:solidFill>
                <a:latin typeface="Eras Bold ITC" pitchFamily="34" charset="0"/>
              </a:rPr>
              <a:t>Your Questions at This Point?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42975" y="4419600"/>
            <a:ext cx="7138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6600"/>
                </a:solidFill>
                <a:latin typeface="Eras Bold ITC" pitchFamily="34" charset="0"/>
              </a:rPr>
              <a:t>Now Let’s Look 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6600"/>
                </a:solidFill>
                <a:latin typeface="Eras Bold ITC" pitchFamily="34" charset="0"/>
              </a:rPr>
              <a:t>Some Other Real World Examples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38400"/>
            <a:ext cx="282733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1800" b="1" u="sng" smtClean="0"/>
              <a:t>COLLABORATIVE LABORATORY INSPECTION PROGRAM (CLIP)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2857500"/>
          <a:ext cx="8229600" cy="2547938"/>
        </p:xfrm>
        <a:graphic>
          <a:graphicData uri="http://schemas.openxmlformats.org/drawingml/2006/table">
            <a:tbl>
              <a:tblPr/>
              <a:tblGrid>
                <a:gridCol w="1612900"/>
                <a:gridCol w="1130300"/>
                <a:gridCol w="1371600"/>
                <a:gridCol w="1371600"/>
                <a:gridCol w="1371600"/>
                <a:gridCol w="13716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PI’s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#Without Lab Violations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With Lab Violations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%Without Lab Violations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%With Lab Violations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838200" y="1600200"/>
            <a:ext cx="7620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During October 2005, 80 Principle Investigators for a total of 316 laboratory rooms were inspected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A total of 30 CLIP inspections were performed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746125" y="2552700"/>
            <a:ext cx="165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PI Inspections: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Why Training on Data Presentation (cont.)?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Some professions are awash in bad examples of data presentations!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We’ve all endured them at some point in our careers!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i="1" smtClean="0"/>
              <a:t>Commentary:</a:t>
            </a:r>
            <a:r>
              <a:rPr lang="en-US" altLang="en-US" smtClean="0"/>
              <a:t> This may be the reason for repeated encounters with management who do not understand what their emergency preparedness programs do.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Comprehensive Laboratory Inspection Program (CLIP) Activities and Outcomes, 2005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3820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 sz="1600"/>
              <a:t>Month in 	  Number of Principle                    Inspections               Inspections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Year 2005 	Investigators Inspected	Without Violations 	    With Violations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May                                     94                                      53 (56 %)                   41 (44%)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June                                    78                                      40 (51%)                    38 (49%)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July                                      84                                      54 (64%)                   30 (36%)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August                                 74                                      54 (73%)                   20 (27%)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September                           69                                      39 (56%)                   30 (44%)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October                                80                                      50 (62%)                   30 (38%)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95300" y="28321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08000" y="5892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95300" y="20447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2005 Collaborative Laboratory Inspection Program (CLIP) </a:t>
            </a:r>
            <a:br>
              <a:rPr lang="en-US" altLang="en-US" sz="2000" b="1" smtClean="0"/>
            </a:br>
            <a:r>
              <a:rPr lang="en-US" altLang="en-US" sz="2000" smtClean="0"/>
              <a:t>Inspection Activities and Compliance Findings</a:t>
            </a:r>
          </a:p>
        </p:txBody>
      </p:sp>
      <p:graphicFrame>
        <p:nvGraphicFramePr>
          <p:cNvPr id="32771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638925" y="3086100"/>
            <a:ext cx="2281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3300"/>
                </a:solidFill>
              </a:rPr>
              <a:t>Number </a:t>
            </a:r>
            <a:r>
              <a:rPr lang="en-US" altLang="en-US" sz="1400" b="1">
                <a:solidFill>
                  <a:srgbClr val="003300"/>
                </a:solidFill>
              </a:rPr>
              <a:t>without</a:t>
            </a:r>
            <a:r>
              <a:rPr lang="en-US" altLang="en-US" sz="1400">
                <a:solidFill>
                  <a:srgbClr val="003300"/>
                </a:solidFill>
              </a:rPr>
              <a:t> violations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623050" y="41973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0000"/>
                </a:solidFill>
              </a:rPr>
              <a:t>Number </a:t>
            </a:r>
            <a:r>
              <a:rPr lang="en-US" altLang="en-US" sz="1400" b="1">
                <a:solidFill>
                  <a:srgbClr val="CC0000"/>
                </a:solidFill>
              </a:rPr>
              <a:t>with </a:t>
            </a:r>
            <a:r>
              <a:rPr lang="en-US" altLang="en-US" sz="1400">
                <a:solidFill>
                  <a:srgbClr val="CC0000"/>
                </a:solidFill>
              </a:rPr>
              <a:t>violations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2005 Collaborative Laboratory Inspection Program (CLIP) </a:t>
            </a:r>
            <a:br>
              <a:rPr lang="en-US" altLang="en-US" sz="2000" b="1" smtClean="0"/>
            </a:br>
            <a:r>
              <a:rPr lang="en-US" altLang="en-US" sz="2000" smtClean="0"/>
              <a:t>Inspection Activities and Compliance Findings</a:t>
            </a:r>
          </a:p>
        </p:txBody>
      </p:sp>
      <p:graphicFrame>
        <p:nvGraphicFramePr>
          <p:cNvPr id="33795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638925" y="3086100"/>
            <a:ext cx="2281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Number </a:t>
            </a:r>
            <a:r>
              <a:rPr lang="en-US" altLang="en-US" sz="1400" b="1">
                <a:solidFill>
                  <a:schemeClr val="bg2"/>
                </a:solidFill>
              </a:rPr>
              <a:t>without</a:t>
            </a:r>
            <a:r>
              <a:rPr lang="en-US" altLang="en-US" sz="1400">
                <a:solidFill>
                  <a:schemeClr val="bg2"/>
                </a:solidFill>
              </a:rPr>
              <a:t> violations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623050" y="41973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Number </a:t>
            </a:r>
            <a:r>
              <a:rPr lang="en-US" altLang="en-US" sz="1400" b="1">
                <a:solidFill>
                  <a:srgbClr val="333333"/>
                </a:solidFill>
              </a:rPr>
              <a:t>with </a:t>
            </a:r>
            <a:r>
              <a:rPr lang="en-US" altLang="en-US" sz="1400">
                <a:solidFill>
                  <a:srgbClr val="333333"/>
                </a:solidFill>
              </a:rPr>
              <a:t>violations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944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Fig. 3.  Receipts of Radioactive Materials</a:t>
            </a:r>
          </a:p>
        </p:txBody>
      </p:sp>
      <p:graphicFrame>
        <p:nvGraphicFramePr>
          <p:cNvPr id="35843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465138" y="1600200"/>
          <a:ext cx="8212137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Chart" r:id="rId4" imgW="8229600" imgH="4533900" progId="MSGraph.Chart.8">
                  <p:embed followColorScheme="full"/>
                </p:oleObj>
              </mc:Choice>
              <mc:Fallback>
                <p:oleObj name="Chart" r:id="rId4" imgW="8229600" imgH="4533900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600200"/>
                        <a:ext cx="8212137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400800" y="426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990099"/>
                </a:solidFill>
              </a:rPr>
              <a:t>Number of </a:t>
            </a:r>
            <a:r>
              <a:rPr lang="en-US" altLang="en-US" sz="1200" b="1">
                <a:solidFill>
                  <a:srgbClr val="990099"/>
                </a:solidFill>
              </a:rPr>
              <a:t>medical</a:t>
            </a:r>
            <a:r>
              <a:rPr lang="en-US" altLang="en-US" sz="1200">
                <a:solidFill>
                  <a:srgbClr val="990099"/>
                </a:solidFill>
              </a:rPr>
              <a:t> use radioactive material receipts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477000" y="3124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CC00FF"/>
                </a:solidFill>
              </a:rPr>
              <a:t>Number of </a:t>
            </a:r>
            <a:r>
              <a:rPr lang="en-US" altLang="en-US" sz="1200" b="1">
                <a:solidFill>
                  <a:srgbClr val="CC00FF"/>
                </a:solidFill>
              </a:rPr>
              <a:t>non-medical</a:t>
            </a:r>
            <a:r>
              <a:rPr lang="en-US" altLang="en-US" sz="1200">
                <a:solidFill>
                  <a:srgbClr val="CC00FF"/>
                </a:solidFill>
              </a:rPr>
              <a:t> use radioactive material receipts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Fig. 3.  Receipts of Radioactive Materials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5138" y="1600200"/>
          <a:ext cx="8212137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Chart" r:id="rId4" imgW="8229600" imgH="4533900" progId="MSGraph.Chart.8">
                  <p:embed followColorScheme="full"/>
                </p:oleObj>
              </mc:Choice>
              <mc:Fallback>
                <p:oleObj name="Chart" r:id="rId4" imgW="8229600" imgH="4533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600200"/>
                        <a:ext cx="8212137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400800" y="4267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4D4D4D"/>
                </a:solidFill>
              </a:rPr>
              <a:t>Number of </a:t>
            </a:r>
            <a:r>
              <a:rPr lang="en-US" altLang="en-US" sz="1200" b="1">
                <a:solidFill>
                  <a:srgbClr val="4D4D4D"/>
                </a:solidFill>
              </a:rPr>
              <a:t>medical</a:t>
            </a:r>
            <a:r>
              <a:rPr lang="en-US" altLang="en-US" sz="1200">
                <a:solidFill>
                  <a:srgbClr val="4D4D4D"/>
                </a:solidFill>
              </a:rPr>
              <a:t> use radioactive material receipts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477000" y="3124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5F5F5F"/>
                </a:solidFill>
              </a:rPr>
              <a:t>Number of </a:t>
            </a:r>
            <a:r>
              <a:rPr lang="en-US" altLang="en-US" sz="1200" b="1">
                <a:solidFill>
                  <a:srgbClr val="5F5F5F"/>
                </a:solidFill>
              </a:rPr>
              <a:t>non-medical</a:t>
            </a:r>
            <a:r>
              <a:rPr lang="en-US" altLang="en-US" sz="1200">
                <a:solidFill>
                  <a:srgbClr val="5F5F5F"/>
                </a:solidFill>
              </a:rPr>
              <a:t> use radioactive material receipts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447800" y="393700"/>
          <a:ext cx="6372225" cy="615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Chart" r:id="rId4" imgW="5229149" imgH="5048402" progId="Excel.Chart.8">
                  <p:embed/>
                </p:oleObj>
              </mc:Choice>
              <mc:Fallback>
                <p:oleObj name="Chart" r:id="rId4" imgW="5229149" imgH="504840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3700"/>
                        <a:ext cx="6372225" cy="615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Results of Routine Lab Inspection Program, 2003 to 2005</a:t>
            </a:r>
          </a:p>
        </p:txBody>
      </p:sp>
      <p:graphicFrame>
        <p:nvGraphicFramePr>
          <p:cNvPr id="38915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Chart" r:id="rId4" imgW="7772471" imgH="4115014" progId="MSGraph.Chart.8">
                  <p:embed followColorScheme="full"/>
                </p:oleObj>
              </mc:Choice>
              <mc:Fallback>
                <p:oleObj name="Chart" r:id="rId4" imgW="7772471" imgH="4115014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96050" y="3362325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Number of labs inspected and no violations detected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477000" y="2200275"/>
            <a:ext cx="1997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Number of labs inspected and one or more violation detected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77000" y="1674813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Number of labs existing but not inspected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5486400" y="3505200"/>
            <a:ext cx="8382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5486400" y="2362200"/>
            <a:ext cx="8382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895600" y="1828800"/>
            <a:ext cx="34290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038600" y="2971800"/>
            <a:ext cx="2286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667000" y="4038600"/>
            <a:ext cx="2286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629400" y="4419600"/>
            <a:ext cx="199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Note: 33 labs added to campus in 2005, increasing total from 269 to 302.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4267200" y="1828800"/>
            <a:ext cx="0" cy="11430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2895600" y="1828800"/>
            <a:ext cx="0" cy="2209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3400" y="762000"/>
          <a:ext cx="80772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hart" r:id="rId3" imgW="5638800" imgH="3162300" progId="Excel.Chart.8">
                  <p:embed/>
                </p:oleObj>
              </mc:Choice>
              <mc:Fallback>
                <p:oleObj name="Chart" r:id="rId3" imgW="5638800" imgH="31623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80772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ph/>
          </p:nvPr>
        </p:nvGraphicFramePr>
        <p:xfrm>
          <a:off x="152400" y="914400"/>
          <a:ext cx="64008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Chart" r:id="rId3" imgW="8229600" imgH="5848502" progId="MSGraph.Chart.8">
                  <p:embed followColorScheme="full"/>
                </p:oleObj>
              </mc:Choice>
              <mc:Fallback>
                <p:oleObj name="Chart" r:id="rId3" imgW="8229600" imgH="584850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64008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705600" y="1981200"/>
            <a:ext cx="21859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Slips, trips, falls – inside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Cumulative trauma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Overextension, twisting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Slips, trips, falls – outside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Lifting/handling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Uncontrolled object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07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Average Cost of Workers Compensation Claims, by Cause, for Period FY01 - FY06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1600200" y="2133600"/>
            <a:ext cx="5029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2228850" y="2590800"/>
            <a:ext cx="44196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235200" y="2590800"/>
            <a:ext cx="0" cy="2362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4076700" y="3429000"/>
            <a:ext cx="25527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5016500" y="3848100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5943600" y="4267200"/>
            <a:ext cx="685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 flipV="1">
            <a:off x="3136900" y="29972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143250" y="2997200"/>
            <a:ext cx="0" cy="2438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4083050" y="3429000"/>
            <a:ext cx="0" cy="2209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5029200" y="3851275"/>
            <a:ext cx="0" cy="19272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943600" y="4267200"/>
            <a:ext cx="0" cy="1524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927100" y="5930900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3 events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721100" y="596582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3 events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622800" y="5965825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4 events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562600" y="5965825"/>
            <a:ext cx="78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4 events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854200" y="5940425"/>
            <a:ext cx="73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10 events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806700" y="5953125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Average cost from total of  4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Program Measures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 smtClean="0"/>
              <a:t>Step 1. Actual field measurements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Radiation exposure levels, rates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Radiation dose levels, rates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Amounts of radioactivity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Other aspects – distance, mass, area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0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 smtClean="0"/>
              <a:t>Step 2. Programmatic measures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Indicators of workload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smtClean="0"/>
              <a:t>Number of principle investigators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smtClean="0"/>
              <a:t>Number of authorized labs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smtClean="0"/>
              <a:t>Lab inspections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Indicators of program outcomes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smtClean="0"/>
              <a:t>Regulatory inspection outcomes?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altLang="en-US" sz="1600" smtClean="0"/>
              <a:t>Actual doses received? In excess of ALARA limits?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ph/>
          </p:nvPr>
        </p:nvGraphicFramePr>
        <p:xfrm>
          <a:off x="0" y="134938"/>
          <a:ext cx="9144000" cy="649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Chart" r:id="rId3" imgW="8229529" imgH="5848231" progId="MSGraph.Chart.8">
                  <p:embed followColorScheme="full"/>
                </p:oleObj>
              </mc:Choice>
              <mc:Fallback>
                <p:oleObj name="Chart" r:id="rId3" imgW="8229529" imgH="584823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938"/>
                        <a:ext cx="9144000" cy="649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69696"/>
                </a:solidFill>
              </a:rPr>
              <a:t>Number caused by non-needle sharps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667000" y="19558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969696"/>
                </a:solidFill>
              </a:rPr>
              <a:t>Number caused by hollow-bore needles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057400" y="3733800"/>
            <a:ext cx="190500" cy="127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2514600" y="2108200"/>
            <a:ext cx="1524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514600" y="2133600"/>
            <a:ext cx="0" cy="30480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2019300" y="5181600"/>
            <a:ext cx="4953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2286000" y="1231900"/>
            <a:ext cx="0" cy="25019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286000" y="1231900"/>
            <a:ext cx="457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44525" y="6121400"/>
            <a:ext cx="104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969696"/>
                </a:solidFill>
              </a:rPr>
              <a:t>Start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969696"/>
                </a:solidFill>
              </a:rPr>
              <a:t>Academic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09713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96"/>
          <p:cNvGrpSpPr>
            <a:grpSpLocks/>
          </p:cNvGrpSpPr>
          <p:nvPr/>
        </p:nvGrpSpPr>
        <p:grpSpPr bwMode="auto">
          <a:xfrm>
            <a:off x="228600" y="4800600"/>
            <a:ext cx="8458200" cy="1752600"/>
            <a:chOff x="-3" y="-3"/>
            <a:chExt cx="4381" cy="2312"/>
          </a:xfrm>
        </p:grpSpPr>
        <p:grpSp>
          <p:nvGrpSpPr>
            <p:cNvPr id="44037" name="Group 94"/>
            <p:cNvGrpSpPr>
              <a:grpSpLocks/>
            </p:cNvGrpSpPr>
            <p:nvPr/>
          </p:nvGrpSpPr>
          <p:grpSpPr bwMode="auto">
            <a:xfrm>
              <a:off x="0" y="0"/>
              <a:ext cx="4375" cy="2306"/>
              <a:chOff x="0" y="0"/>
              <a:chExt cx="4375" cy="2306"/>
            </a:xfrm>
          </p:grpSpPr>
          <p:grpSp>
            <p:nvGrpSpPr>
              <p:cNvPr id="44039" name="Group 35"/>
              <p:cNvGrpSpPr>
                <a:grpSpLocks/>
              </p:cNvGrpSpPr>
              <p:nvPr/>
            </p:nvGrpSpPr>
            <p:grpSpPr bwMode="auto">
              <a:xfrm>
                <a:off x="0" y="0"/>
                <a:ext cx="875" cy="576"/>
                <a:chOff x="0" y="0"/>
                <a:chExt cx="875" cy="576"/>
              </a:xfrm>
            </p:grpSpPr>
            <p:sp>
              <p:nvSpPr>
                <p:cNvPr id="44127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8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28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0" name="Group 37"/>
              <p:cNvGrpSpPr>
                <a:grpSpLocks/>
              </p:cNvGrpSpPr>
              <p:nvPr/>
            </p:nvGrpSpPr>
            <p:grpSpPr bwMode="auto">
              <a:xfrm>
                <a:off x="875" y="0"/>
                <a:ext cx="875" cy="576"/>
                <a:chOff x="875" y="0"/>
                <a:chExt cx="875" cy="576"/>
              </a:xfrm>
            </p:grpSpPr>
            <p:sp>
              <p:nvSpPr>
                <p:cNvPr id="44125" name="Rectangle 5"/>
                <p:cNvSpPr>
                  <a:spLocks noChangeArrowheads="1"/>
                </p:cNvSpPr>
                <p:nvPr/>
              </p:nvSpPr>
              <p:spPr bwMode="auto">
                <a:xfrm>
                  <a:off x="918" y="0"/>
                  <a:ext cx="78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Fire Extinguisher Systems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26" name="Rectangle 36"/>
                <p:cNvSpPr>
                  <a:spLocks noChangeArrowheads="1"/>
                </p:cNvSpPr>
                <p:nvPr/>
              </p:nvSpPr>
              <p:spPr bwMode="auto">
                <a:xfrm>
                  <a:off x="875" y="0"/>
                  <a:ext cx="87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1" name="Group 39"/>
              <p:cNvGrpSpPr>
                <a:grpSpLocks/>
              </p:cNvGrpSpPr>
              <p:nvPr/>
            </p:nvGrpSpPr>
            <p:grpSpPr bwMode="auto">
              <a:xfrm>
                <a:off x="1750" y="0"/>
                <a:ext cx="875" cy="576"/>
                <a:chOff x="1750" y="0"/>
                <a:chExt cx="875" cy="576"/>
              </a:xfrm>
            </p:grpSpPr>
            <p:sp>
              <p:nvSpPr>
                <p:cNvPr id="44123" name="Rectangle 6"/>
                <p:cNvSpPr>
                  <a:spLocks noChangeArrowheads="1"/>
                </p:cNvSpPr>
                <p:nvPr/>
              </p:nvSpPr>
              <p:spPr bwMode="auto">
                <a:xfrm>
                  <a:off x="1793" y="0"/>
                  <a:ext cx="78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Fire Extinguishers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24" name="Rectangle 38"/>
                <p:cNvSpPr>
                  <a:spLocks noChangeArrowheads="1"/>
                </p:cNvSpPr>
                <p:nvPr/>
              </p:nvSpPr>
              <p:spPr bwMode="auto">
                <a:xfrm>
                  <a:off x="1750" y="0"/>
                  <a:ext cx="87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2" name="Group 41"/>
              <p:cNvGrpSpPr>
                <a:grpSpLocks/>
              </p:cNvGrpSpPr>
              <p:nvPr/>
            </p:nvGrpSpPr>
            <p:grpSpPr bwMode="auto">
              <a:xfrm>
                <a:off x="2625" y="0"/>
                <a:ext cx="875" cy="576"/>
                <a:chOff x="2625" y="0"/>
                <a:chExt cx="875" cy="576"/>
              </a:xfrm>
            </p:grpSpPr>
            <p:sp>
              <p:nvSpPr>
                <p:cNvPr id="44121" name="Rectangle 7"/>
                <p:cNvSpPr>
                  <a:spLocks noChangeArrowheads="1"/>
                </p:cNvSpPr>
                <p:nvPr/>
              </p:nvSpPr>
              <p:spPr bwMode="auto">
                <a:xfrm>
                  <a:off x="2668" y="0"/>
                  <a:ext cx="78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Fire Related Incidents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22" name="Rectangle 40"/>
                <p:cNvSpPr>
                  <a:spLocks noChangeArrowheads="1"/>
                </p:cNvSpPr>
                <p:nvPr/>
              </p:nvSpPr>
              <p:spPr bwMode="auto">
                <a:xfrm>
                  <a:off x="2625" y="0"/>
                  <a:ext cx="87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3" name="Group 43"/>
              <p:cNvGrpSpPr>
                <a:grpSpLocks/>
              </p:cNvGrpSpPr>
              <p:nvPr/>
            </p:nvGrpSpPr>
            <p:grpSpPr bwMode="auto">
              <a:xfrm>
                <a:off x="3500" y="0"/>
                <a:ext cx="875" cy="576"/>
                <a:chOff x="3500" y="0"/>
                <a:chExt cx="875" cy="576"/>
              </a:xfrm>
            </p:grpSpPr>
            <p:sp>
              <p:nvSpPr>
                <p:cNvPr id="44119" name="Rectangle 8"/>
                <p:cNvSpPr>
                  <a:spLocks noChangeArrowheads="1"/>
                </p:cNvSpPr>
                <p:nvPr/>
              </p:nvSpPr>
              <p:spPr bwMode="auto">
                <a:xfrm>
                  <a:off x="3543" y="0"/>
                  <a:ext cx="78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Asbestos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 Projects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20" name="Rectangle 42"/>
                <p:cNvSpPr>
                  <a:spLocks noChangeArrowheads="1"/>
                </p:cNvSpPr>
                <p:nvPr/>
              </p:nvSpPr>
              <p:spPr bwMode="auto">
                <a:xfrm>
                  <a:off x="3500" y="0"/>
                  <a:ext cx="875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4" name="Group 45"/>
              <p:cNvGrpSpPr>
                <a:grpSpLocks/>
              </p:cNvGrpSpPr>
              <p:nvPr/>
            </p:nvGrpSpPr>
            <p:grpSpPr bwMode="auto">
              <a:xfrm>
                <a:off x="0" y="576"/>
                <a:ext cx="875" cy="346"/>
                <a:chOff x="0" y="576"/>
                <a:chExt cx="875" cy="346"/>
              </a:xfrm>
            </p:grpSpPr>
            <p:sp>
              <p:nvSpPr>
                <p:cNvPr id="44117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576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18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5" name="Group 47"/>
              <p:cNvGrpSpPr>
                <a:grpSpLocks/>
              </p:cNvGrpSpPr>
              <p:nvPr/>
            </p:nvGrpSpPr>
            <p:grpSpPr bwMode="auto">
              <a:xfrm>
                <a:off x="875" y="576"/>
                <a:ext cx="875" cy="346"/>
                <a:chOff x="875" y="576"/>
                <a:chExt cx="875" cy="346"/>
              </a:xfrm>
            </p:grpSpPr>
            <p:sp>
              <p:nvSpPr>
                <p:cNvPr id="44115" name="Rectangle 10"/>
                <p:cNvSpPr>
                  <a:spLocks noChangeArrowheads="1"/>
                </p:cNvSpPr>
                <p:nvPr/>
              </p:nvSpPr>
              <p:spPr bwMode="auto">
                <a:xfrm>
                  <a:off x="918" y="576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16" name="Rectangle 46"/>
                <p:cNvSpPr>
                  <a:spLocks noChangeArrowheads="1"/>
                </p:cNvSpPr>
                <p:nvPr/>
              </p:nvSpPr>
              <p:spPr bwMode="auto">
                <a:xfrm>
                  <a:off x="875" y="576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6" name="Group 49"/>
              <p:cNvGrpSpPr>
                <a:grpSpLocks/>
              </p:cNvGrpSpPr>
              <p:nvPr/>
            </p:nvGrpSpPr>
            <p:grpSpPr bwMode="auto">
              <a:xfrm>
                <a:off x="1750" y="576"/>
                <a:ext cx="875" cy="346"/>
                <a:chOff x="1750" y="576"/>
                <a:chExt cx="875" cy="346"/>
              </a:xfrm>
            </p:grpSpPr>
            <p:sp>
              <p:nvSpPr>
                <p:cNvPr id="44113" name="Rectangle 11"/>
                <p:cNvSpPr>
                  <a:spLocks noChangeArrowheads="1"/>
                </p:cNvSpPr>
                <p:nvPr/>
              </p:nvSpPr>
              <p:spPr bwMode="auto">
                <a:xfrm>
                  <a:off x="1793" y="576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14" name="Rectangle 48"/>
                <p:cNvSpPr>
                  <a:spLocks noChangeArrowheads="1"/>
                </p:cNvSpPr>
                <p:nvPr/>
              </p:nvSpPr>
              <p:spPr bwMode="auto">
                <a:xfrm>
                  <a:off x="1750" y="576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7" name="Group 51"/>
              <p:cNvGrpSpPr>
                <a:grpSpLocks/>
              </p:cNvGrpSpPr>
              <p:nvPr/>
            </p:nvGrpSpPr>
            <p:grpSpPr bwMode="auto">
              <a:xfrm>
                <a:off x="2625" y="576"/>
                <a:ext cx="875" cy="346"/>
                <a:chOff x="2625" y="576"/>
                <a:chExt cx="875" cy="346"/>
              </a:xfrm>
            </p:grpSpPr>
            <p:sp>
              <p:nvSpPr>
                <p:cNvPr id="44111" name="Rectangle 12"/>
                <p:cNvSpPr>
                  <a:spLocks noChangeArrowheads="1"/>
                </p:cNvSpPr>
                <p:nvPr/>
              </p:nvSpPr>
              <p:spPr bwMode="auto">
                <a:xfrm>
                  <a:off x="2668" y="576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12" name="Rectangle 50"/>
                <p:cNvSpPr>
                  <a:spLocks noChangeArrowheads="1"/>
                </p:cNvSpPr>
                <p:nvPr/>
              </p:nvSpPr>
              <p:spPr bwMode="auto">
                <a:xfrm>
                  <a:off x="2625" y="576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8" name="Group 53"/>
              <p:cNvGrpSpPr>
                <a:grpSpLocks/>
              </p:cNvGrpSpPr>
              <p:nvPr/>
            </p:nvGrpSpPr>
            <p:grpSpPr bwMode="auto">
              <a:xfrm>
                <a:off x="3500" y="576"/>
                <a:ext cx="875" cy="346"/>
                <a:chOff x="3500" y="576"/>
                <a:chExt cx="875" cy="346"/>
              </a:xfrm>
            </p:grpSpPr>
            <p:sp>
              <p:nvSpPr>
                <p:cNvPr id="4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543" y="576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10" name="Rectangle 52"/>
                <p:cNvSpPr>
                  <a:spLocks noChangeArrowheads="1"/>
                </p:cNvSpPr>
                <p:nvPr/>
              </p:nvSpPr>
              <p:spPr bwMode="auto">
                <a:xfrm>
                  <a:off x="3500" y="576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49" name="Group 55"/>
              <p:cNvGrpSpPr>
                <a:grpSpLocks/>
              </p:cNvGrpSpPr>
              <p:nvPr/>
            </p:nvGrpSpPr>
            <p:grpSpPr bwMode="auto">
              <a:xfrm>
                <a:off x="0" y="922"/>
                <a:ext cx="875" cy="346"/>
                <a:chOff x="0" y="922"/>
                <a:chExt cx="875" cy="346"/>
              </a:xfrm>
            </p:grpSpPr>
            <p:sp>
              <p:nvSpPr>
                <p:cNvPr id="44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922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1986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08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922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0" name="Group 57"/>
              <p:cNvGrpSpPr>
                <a:grpSpLocks/>
              </p:cNvGrpSpPr>
              <p:nvPr/>
            </p:nvGrpSpPr>
            <p:grpSpPr bwMode="auto">
              <a:xfrm>
                <a:off x="875" y="922"/>
                <a:ext cx="875" cy="346"/>
                <a:chOff x="875" y="922"/>
                <a:chExt cx="875" cy="346"/>
              </a:xfrm>
            </p:grpSpPr>
            <p:sp>
              <p:nvSpPr>
                <p:cNvPr id="44105" name="Rectangle 15"/>
                <p:cNvSpPr>
                  <a:spLocks noChangeArrowheads="1"/>
                </p:cNvSpPr>
                <p:nvPr/>
              </p:nvSpPr>
              <p:spPr bwMode="auto">
                <a:xfrm>
                  <a:off x="918" y="922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06" name="Rectangle 56"/>
                <p:cNvSpPr>
                  <a:spLocks noChangeArrowheads="1"/>
                </p:cNvSpPr>
                <p:nvPr/>
              </p:nvSpPr>
              <p:spPr bwMode="auto">
                <a:xfrm>
                  <a:off x="875" y="922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1" name="Group 59"/>
              <p:cNvGrpSpPr>
                <a:grpSpLocks/>
              </p:cNvGrpSpPr>
              <p:nvPr/>
            </p:nvGrpSpPr>
            <p:grpSpPr bwMode="auto">
              <a:xfrm>
                <a:off x="1750" y="922"/>
                <a:ext cx="875" cy="346"/>
                <a:chOff x="1750" y="922"/>
                <a:chExt cx="875" cy="346"/>
              </a:xfrm>
            </p:grpSpPr>
            <p:sp>
              <p:nvSpPr>
                <p:cNvPr id="44103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3" y="922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04" name="Rectangle 58"/>
                <p:cNvSpPr>
                  <a:spLocks noChangeArrowheads="1"/>
                </p:cNvSpPr>
                <p:nvPr/>
              </p:nvSpPr>
              <p:spPr bwMode="auto">
                <a:xfrm>
                  <a:off x="1750" y="922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2" name="Group 61"/>
              <p:cNvGrpSpPr>
                <a:grpSpLocks/>
              </p:cNvGrpSpPr>
              <p:nvPr/>
            </p:nvGrpSpPr>
            <p:grpSpPr bwMode="auto">
              <a:xfrm>
                <a:off x="2625" y="922"/>
                <a:ext cx="875" cy="346"/>
                <a:chOff x="2625" y="922"/>
                <a:chExt cx="875" cy="346"/>
              </a:xfrm>
            </p:grpSpPr>
            <p:sp>
              <p:nvSpPr>
                <p:cNvPr id="44101" name="Rectangle 17"/>
                <p:cNvSpPr>
                  <a:spLocks noChangeArrowheads="1"/>
                </p:cNvSpPr>
                <p:nvPr/>
              </p:nvSpPr>
              <p:spPr bwMode="auto">
                <a:xfrm>
                  <a:off x="2668" y="922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02" name="Rectangle 60"/>
                <p:cNvSpPr>
                  <a:spLocks noChangeArrowheads="1"/>
                </p:cNvSpPr>
                <p:nvPr/>
              </p:nvSpPr>
              <p:spPr bwMode="auto">
                <a:xfrm>
                  <a:off x="2625" y="922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3" name="Group 63"/>
              <p:cNvGrpSpPr>
                <a:grpSpLocks/>
              </p:cNvGrpSpPr>
              <p:nvPr/>
            </p:nvGrpSpPr>
            <p:grpSpPr bwMode="auto">
              <a:xfrm>
                <a:off x="3500" y="922"/>
                <a:ext cx="875" cy="346"/>
                <a:chOff x="3500" y="922"/>
                <a:chExt cx="875" cy="346"/>
              </a:xfrm>
            </p:grpSpPr>
            <p:sp>
              <p:nvSpPr>
                <p:cNvPr id="4409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43" y="922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0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100" name="Rectangle 62"/>
                <p:cNvSpPr>
                  <a:spLocks noChangeArrowheads="1"/>
                </p:cNvSpPr>
                <p:nvPr/>
              </p:nvSpPr>
              <p:spPr bwMode="auto">
                <a:xfrm>
                  <a:off x="3500" y="922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4" name="Group 65"/>
              <p:cNvGrpSpPr>
                <a:grpSpLocks/>
              </p:cNvGrpSpPr>
              <p:nvPr/>
            </p:nvGrpSpPr>
            <p:grpSpPr bwMode="auto">
              <a:xfrm>
                <a:off x="0" y="1268"/>
                <a:ext cx="875" cy="346"/>
                <a:chOff x="0" y="1268"/>
                <a:chExt cx="875" cy="346"/>
              </a:xfrm>
            </p:grpSpPr>
            <p:sp>
              <p:nvSpPr>
                <p:cNvPr id="4409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268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1996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98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1268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5" name="Group 67"/>
              <p:cNvGrpSpPr>
                <a:grpSpLocks/>
              </p:cNvGrpSpPr>
              <p:nvPr/>
            </p:nvGrpSpPr>
            <p:grpSpPr bwMode="auto">
              <a:xfrm>
                <a:off x="875" y="1268"/>
                <a:ext cx="875" cy="346"/>
                <a:chOff x="875" y="1268"/>
                <a:chExt cx="875" cy="346"/>
              </a:xfrm>
            </p:grpSpPr>
            <p:sp>
              <p:nvSpPr>
                <p:cNvPr id="44095" name="Rectangle 20"/>
                <p:cNvSpPr>
                  <a:spLocks noChangeArrowheads="1"/>
                </p:cNvSpPr>
                <p:nvPr/>
              </p:nvSpPr>
              <p:spPr bwMode="auto">
                <a:xfrm>
                  <a:off x="918" y="1268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203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96" name="Rectangle 66"/>
                <p:cNvSpPr>
                  <a:spLocks noChangeArrowheads="1"/>
                </p:cNvSpPr>
                <p:nvPr/>
              </p:nvSpPr>
              <p:spPr bwMode="auto">
                <a:xfrm>
                  <a:off x="875" y="1268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6" name="Group 69"/>
              <p:cNvGrpSpPr>
                <a:grpSpLocks/>
              </p:cNvGrpSpPr>
              <p:nvPr/>
            </p:nvGrpSpPr>
            <p:grpSpPr bwMode="auto">
              <a:xfrm>
                <a:off x="1750" y="1268"/>
                <a:ext cx="875" cy="346"/>
                <a:chOff x="1750" y="1268"/>
                <a:chExt cx="875" cy="346"/>
              </a:xfrm>
            </p:grpSpPr>
            <p:sp>
              <p:nvSpPr>
                <p:cNvPr id="44093" name="Rectangle 21"/>
                <p:cNvSpPr>
                  <a:spLocks noChangeArrowheads="1"/>
                </p:cNvSpPr>
                <p:nvPr/>
              </p:nvSpPr>
              <p:spPr bwMode="auto">
                <a:xfrm>
                  <a:off x="1793" y="1268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94" name="Rectangle 68"/>
                <p:cNvSpPr>
                  <a:spLocks noChangeArrowheads="1"/>
                </p:cNvSpPr>
                <p:nvPr/>
              </p:nvSpPr>
              <p:spPr bwMode="auto">
                <a:xfrm>
                  <a:off x="1750" y="1268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7" name="Group 71"/>
              <p:cNvGrpSpPr>
                <a:grpSpLocks/>
              </p:cNvGrpSpPr>
              <p:nvPr/>
            </p:nvGrpSpPr>
            <p:grpSpPr bwMode="auto">
              <a:xfrm>
                <a:off x="2625" y="1268"/>
                <a:ext cx="875" cy="346"/>
                <a:chOff x="2625" y="1268"/>
                <a:chExt cx="875" cy="346"/>
              </a:xfrm>
            </p:grpSpPr>
            <p:sp>
              <p:nvSpPr>
                <p:cNvPr id="44091" name="Rectangle 22"/>
                <p:cNvSpPr>
                  <a:spLocks noChangeArrowheads="1"/>
                </p:cNvSpPr>
                <p:nvPr/>
              </p:nvSpPr>
              <p:spPr bwMode="auto">
                <a:xfrm>
                  <a:off x="2668" y="1268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91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92" name="Rectangle 70"/>
                <p:cNvSpPr>
                  <a:spLocks noChangeArrowheads="1"/>
                </p:cNvSpPr>
                <p:nvPr/>
              </p:nvSpPr>
              <p:spPr bwMode="auto">
                <a:xfrm>
                  <a:off x="2625" y="1268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8" name="Group 73"/>
              <p:cNvGrpSpPr>
                <a:grpSpLocks/>
              </p:cNvGrpSpPr>
              <p:nvPr/>
            </p:nvGrpSpPr>
            <p:grpSpPr bwMode="auto">
              <a:xfrm>
                <a:off x="3500" y="1268"/>
                <a:ext cx="875" cy="346"/>
                <a:chOff x="3500" y="1268"/>
                <a:chExt cx="875" cy="346"/>
              </a:xfrm>
            </p:grpSpPr>
            <p:sp>
              <p:nvSpPr>
                <p:cNvPr id="4408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3" y="1268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55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90" name="Rectangle 72"/>
                <p:cNvSpPr>
                  <a:spLocks noChangeArrowheads="1"/>
                </p:cNvSpPr>
                <p:nvPr/>
              </p:nvSpPr>
              <p:spPr bwMode="auto">
                <a:xfrm>
                  <a:off x="3500" y="1268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59" name="Group 75"/>
              <p:cNvGrpSpPr>
                <a:grpSpLocks/>
              </p:cNvGrpSpPr>
              <p:nvPr/>
            </p:nvGrpSpPr>
            <p:grpSpPr bwMode="auto">
              <a:xfrm>
                <a:off x="0" y="1614"/>
                <a:ext cx="875" cy="346"/>
                <a:chOff x="0" y="1614"/>
                <a:chExt cx="875" cy="346"/>
              </a:xfrm>
            </p:grpSpPr>
            <p:sp>
              <p:nvSpPr>
                <p:cNvPr id="4408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614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1998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88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614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0" name="Group 77"/>
              <p:cNvGrpSpPr>
                <a:grpSpLocks/>
              </p:cNvGrpSpPr>
              <p:nvPr/>
            </p:nvGrpSpPr>
            <p:grpSpPr bwMode="auto">
              <a:xfrm>
                <a:off x="875" y="1614"/>
                <a:ext cx="875" cy="346"/>
                <a:chOff x="875" y="1614"/>
                <a:chExt cx="875" cy="346"/>
              </a:xfrm>
            </p:grpSpPr>
            <p:sp>
              <p:nvSpPr>
                <p:cNvPr id="44085" name="Rectangle 25"/>
                <p:cNvSpPr>
                  <a:spLocks noChangeArrowheads="1"/>
                </p:cNvSpPr>
                <p:nvPr/>
              </p:nvSpPr>
              <p:spPr bwMode="auto">
                <a:xfrm>
                  <a:off x="918" y="1614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208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86" name="Rectangle 76"/>
                <p:cNvSpPr>
                  <a:spLocks noChangeArrowheads="1"/>
                </p:cNvSpPr>
                <p:nvPr/>
              </p:nvSpPr>
              <p:spPr bwMode="auto">
                <a:xfrm>
                  <a:off x="875" y="1614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1" name="Group 79"/>
              <p:cNvGrpSpPr>
                <a:grpSpLocks/>
              </p:cNvGrpSpPr>
              <p:nvPr/>
            </p:nvGrpSpPr>
            <p:grpSpPr bwMode="auto">
              <a:xfrm>
                <a:off x="1750" y="1614"/>
                <a:ext cx="875" cy="346"/>
                <a:chOff x="1750" y="1614"/>
                <a:chExt cx="875" cy="346"/>
              </a:xfrm>
            </p:grpSpPr>
            <p:sp>
              <p:nvSpPr>
                <p:cNvPr id="44083" name="Rectangle 26"/>
                <p:cNvSpPr>
                  <a:spLocks noChangeArrowheads="1"/>
                </p:cNvSpPr>
                <p:nvPr/>
              </p:nvSpPr>
              <p:spPr bwMode="auto">
                <a:xfrm>
                  <a:off x="1793" y="1614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25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84" name="Rectangle 78"/>
                <p:cNvSpPr>
                  <a:spLocks noChangeArrowheads="1"/>
                </p:cNvSpPr>
                <p:nvPr/>
              </p:nvSpPr>
              <p:spPr bwMode="auto">
                <a:xfrm>
                  <a:off x="1750" y="1614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2" name="Group 81"/>
              <p:cNvGrpSpPr>
                <a:grpSpLocks/>
              </p:cNvGrpSpPr>
              <p:nvPr/>
            </p:nvGrpSpPr>
            <p:grpSpPr bwMode="auto">
              <a:xfrm>
                <a:off x="2625" y="1614"/>
                <a:ext cx="875" cy="346"/>
                <a:chOff x="2625" y="1614"/>
                <a:chExt cx="875" cy="346"/>
              </a:xfrm>
            </p:grpSpPr>
            <p:sp>
              <p:nvSpPr>
                <p:cNvPr id="44081" name="Rectangle 27"/>
                <p:cNvSpPr>
                  <a:spLocks noChangeArrowheads="1"/>
                </p:cNvSpPr>
                <p:nvPr/>
              </p:nvSpPr>
              <p:spPr bwMode="auto">
                <a:xfrm>
                  <a:off x="2668" y="1614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82" name="Rectangle 80"/>
                <p:cNvSpPr>
                  <a:spLocks noChangeArrowheads="1"/>
                </p:cNvSpPr>
                <p:nvPr/>
              </p:nvSpPr>
              <p:spPr bwMode="auto">
                <a:xfrm>
                  <a:off x="2625" y="1614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3" name="Group 83"/>
              <p:cNvGrpSpPr>
                <a:grpSpLocks/>
              </p:cNvGrpSpPr>
              <p:nvPr/>
            </p:nvGrpSpPr>
            <p:grpSpPr bwMode="auto">
              <a:xfrm>
                <a:off x="3500" y="1614"/>
                <a:ext cx="875" cy="346"/>
                <a:chOff x="3500" y="1614"/>
                <a:chExt cx="875" cy="346"/>
              </a:xfrm>
            </p:grpSpPr>
            <p:sp>
              <p:nvSpPr>
                <p:cNvPr id="44079" name="Rectangle 28"/>
                <p:cNvSpPr>
                  <a:spLocks noChangeArrowheads="1"/>
                </p:cNvSpPr>
                <p:nvPr/>
              </p:nvSpPr>
              <p:spPr bwMode="auto">
                <a:xfrm>
                  <a:off x="3543" y="1614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68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80" name="Rectangle 82"/>
                <p:cNvSpPr>
                  <a:spLocks noChangeArrowheads="1"/>
                </p:cNvSpPr>
                <p:nvPr/>
              </p:nvSpPr>
              <p:spPr bwMode="auto">
                <a:xfrm>
                  <a:off x="3500" y="1614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4" name="Group 85"/>
              <p:cNvGrpSpPr>
                <a:grpSpLocks/>
              </p:cNvGrpSpPr>
              <p:nvPr/>
            </p:nvGrpSpPr>
            <p:grpSpPr bwMode="auto">
              <a:xfrm>
                <a:off x="0" y="1960"/>
                <a:ext cx="875" cy="346"/>
                <a:chOff x="0" y="1960"/>
                <a:chExt cx="875" cy="346"/>
              </a:xfrm>
            </p:grpSpPr>
            <p:sp>
              <p:nvSpPr>
                <p:cNvPr id="4407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960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2003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78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1960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5" name="Group 87"/>
              <p:cNvGrpSpPr>
                <a:grpSpLocks/>
              </p:cNvGrpSpPr>
              <p:nvPr/>
            </p:nvGrpSpPr>
            <p:grpSpPr bwMode="auto">
              <a:xfrm>
                <a:off x="875" y="1960"/>
                <a:ext cx="875" cy="346"/>
                <a:chOff x="875" y="1960"/>
                <a:chExt cx="875" cy="346"/>
              </a:xfrm>
            </p:grpSpPr>
            <p:sp>
              <p:nvSpPr>
                <p:cNvPr id="44075" name="Rectangle 30"/>
                <p:cNvSpPr>
                  <a:spLocks noChangeArrowheads="1"/>
                </p:cNvSpPr>
                <p:nvPr/>
              </p:nvSpPr>
              <p:spPr bwMode="auto">
                <a:xfrm>
                  <a:off x="918" y="1960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437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76" name="Rectangle 86"/>
                <p:cNvSpPr>
                  <a:spLocks noChangeArrowheads="1"/>
                </p:cNvSpPr>
                <p:nvPr/>
              </p:nvSpPr>
              <p:spPr bwMode="auto">
                <a:xfrm>
                  <a:off x="875" y="1960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6" name="Group 89"/>
              <p:cNvGrpSpPr>
                <a:grpSpLocks/>
              </p:cNvGrpSpPr>
              <p:nvPr/>
            </p:nvGrpSpPr>
            <p:grpSpPr bwMode="auto">
              <a:xfrm>
                <a:off x="1750" y="1960"/>
                <a:ext cx="875" cy="346"/>
                <a:chOff x="1750" y="1960"/>
                <a:chExt cx="875" cy="346"/>
              </a:xfrm>
            </p:grpSpPr>
            <p:sp>
              <p:nvSpPr>
                <p:cNvPr id="44073" name="Rectangle 31"/>
                <p:cNvSpPr>
                  <a:spLocks noChangeArrowheads="1"/>
                </p:cNvSpPr>
                <p:nvPr/>
              </p:nvSpPr>
              <p:spPr bwMode="auto">
                <a:xfrm>
                  <a:off x="1793" y="1960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46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74" name="Rectangle 88"/>
                <p:cNvSpPr>
                  <a:spLocks noChangeArrowheads="1"/>
                </p:cNvSpPr>
                <p:nvPr/>
              </p:nvSpPr>
              <p:spPr bwMode="auto">
                <a:xfrm>
                  <a:off x="1750" y="1960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7" name="Group 91"/>
              <p:cNvGrpSpPr>
                <a:grpSpLocks/>
              </p:cNvGrpSpPr>
              <p:nvPr/>
            </p:nvGrpSpPr>
            <p:grpSpPr bwMode="auto">
              <a:xfrm>
                <a:off x="2625" y="1960"/>
                <a:ext cx="875" cy="346"/>
                <a:chOff x="2625" y="1960"/>
                <a:chExt cx="875" cy="346"/>
              </a:xfrm>
            </p:grpSpPr>
            <p:sp>
              <p:nvSpPr>
                <p:cNvPr id="44071" name="Rectangle 32"/>
                <p:cNvSpPr>
                  <a:spLocks noChangeArrowheads="1"/>
                </p:cNvSpPr>
                <p:nvPr/>
              </p:nvSpPr>
              <p:spPr bwMode="auto">
                <a:xfrm>
                  <a:off x="2668" y="1960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-18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72" name="Rectangle 90"/>
                <p:cNvSpPr>
                  <a:spLocks noChangeArrowheads="1"/>
                </p:cNvSpPr>
                <p:nvPr/>
              </p:nvSpPr>
              <p:spPr bwMode="auto">
                <a:xfrm>
                  <a:off x="2625" y="1960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44068" name="Group 93"/>
              <p:cNvGrpSpPr>
                <a:grpSpLocks/>
              </p:cNvGrpSpPr>
              <p:nvPr/>
            </p:nvGrpSpPr>
            <p:grpSpPr bwMode="auto">
              <a:xfrm>
                <a:off x="3500" y="1960"/>
                <a:ext cx="875" cy="346"/>
                <a:chOff x="3500" y="1960"/>
                <a:chExt cx="875" cy="346"/>
              </a:xfrm>
            </p:grpSpPr>
            <p:sp>
              <p:nvSpPr>
                <p:cNvPr id="44069" name="Rectangle 33"/>
                <p:cNvSpPr>
                  <a:spLocks noChangeArrowheads="1"/>
                </p:cNvSpPr>
                <p:nvPr/>
              </p:nvSpPr>
              <p:spPr bwMode="auto">
                <a:xfrm>
                  <a:off x="3543" y="1960"/>
                  <a:ext cx="78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cs typeface="Times New Roman" pitchFamily="18" charset="0"/>
                    </a:rPr>
                    <a:t>191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070" name="Rectangle 92"/>
                <p:cNvSpPr>
                  <a:spLocks noChangeArrowheads="1"/>
                </p:cNvSpPr>
                <p:nvPr/>
              </p:nvSpPr>
              <p:spPr bwMode="auto">
                <a:xfrm>
                  <a:off x="3500" y="1960"/>
                  <a:ext cx="87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44038" name="Rectangle 95"/>
            <p:cNvSpPr>
              <a:spLocks noChangeArrowheads="1"/>
            </p:cNvSpPr>
            <p:nvPr/>
          </p:nvSpPr>
          <p:spPr bwMode="auto">
            <a:xfrm>
              <a:off x="-3" y="-3"/>
              <a:ext cx="4381" cy="231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Growth in Occupational Safety Responsibilities 1986 to 2003</a:t>
            </a:r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Chart" r:id="rId3" imgW="4038505" imgH="2181273" progId="MSGraph.Chart.8">
                  <p:embed followColorScheme="full"/>
                </p:oleObj>
              </mc:Choice>
              <mc:Fallback>
                <p:oleObj name="Chart" r:id="rId3" imgW="4038505" imgH="218127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hart" r:id="rId5" imgW="4038505" imgH="2181273" progId="MSGraph.Chart.8">
                  <p:embed followColorScheme="full"/>
                </p:oleObj>
              </mc:Choice>
              <mc:Fallback>
                <p:oleObj name="Chart" r:id="rId5" imgW="4038505" imgH="218127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191000"/>
          <a:ext cx="404177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Chart" r:id="rId7" imgW="4048006" imgH="2200275" progId="MSGraph.Chart.8">
                  <p:embed followColorScheme="full"/>
                </p:oleObj>
              </mc:Choice>
              <mc:Fallback>
                <p:oleObj name="Chart" r:id="rId7" imgW="4048006" imgH="2200275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4041775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533400" y="4038600"/>
          <a:ext cx="40147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Chart" r:id="rId9" imgW="4038505" imgH="2200275" progId="MSGraph.Chart.8">
                  <p:embed followColorScheme="full"/>
                </p:oleObj>
              </mc:Choice>
              <mc:Fallback>
                <p:oleObj name="Chart" r:id="rId9" imgW="4038505" imgH="220027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01478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Growth in Occupational Safety Responsibilities 1986 to 2003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Chart" r:id="rId3" imgW="4038505" imgH="2181273" progId="MSGraph.Chart.8">
                  <p:embed followColorScheme="full"/>
                </p:oleObj>
              </mc:Choice>
              <mc:Fallback>
                <p:oleObj name="Chart" r:id="rId3" imgW="4038505" imgH="218127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Chart" r:id="rId5" imgW="4038505" imgH="2181273" progId="MSGraph.Chart.8">
                  <p:embed followColorScheme="full"/>
                </p:oleObj>
              </mc:Choice>
              <mc:Fallback>
                <p:oleObj name="Chart" r:id="rId5" imgW="4038505" imgH="218127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191000"/>
          <a:ext cx="404177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Chart" r:id="rId7" imgW="4048006" imgH="2200275" progId="MSGraph.Chart.8">
                  <p:embed followColorScheme="full"/>
                </p:oleObj>
              </mc:Choice>
              <mc:Fallback>
                <p:oleObj name="Chart" r:id="rId7" imgW="4048006" imgH="220027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4041775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533400" y="4038600"/>
          <a:ext cx="40147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Chart" r:id="rId9" imgW="4038505" imgH="2200275" progId="MSGraph.Chart.8">
                  <p:embed followColorScheme="full"/>
                </p:oleObj>
              </mc:Choice>
              <mc:Fallback>
                <p:oleObj name="Chart" r:id="rId9" imgW="4038505" imgH="220027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401478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219200" y="2209800"/>
            <a:ext cx="2895600" cy="8382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5562600" y="2133600"/>
            <a:ext cx="2743200" cy="3048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V="1">
            <a:off x="1219200" y="4648200"/>
            <a:ext cx="2971800" cy="5334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5486400" y="4724400"/>
            <a:ext cx="1600200" cy="4572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7162800" y="4800600"/>
            <a:ext cx="838200" cy="3810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30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52400" y="914400"/>
          <a:ext cx="8610600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Chart" r:id="rId3" imgW="6867525" imgH="4257853" progId="MSGraph.Chart.8">
                  <p:embed/>
                </p:oleObj>
              </mc:Choice>
              <mc:Fallback>
                <p:oleObj name="Chart" r:id="rId3" imgW="6867525" imgH="4257853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610600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65125" y="341313"/>
            <a:ext cx="617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Figure 1:  Laboratory Waste verses Total Waste Generated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30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-228600" y="1066800"/>
          <a:ext cx="89154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Chart" r:id="rId3" imgW="6867449" imgH="4257751" progId="MSGraph.Chart.8">
                  <p:embed/>
                </p:oleObj>
              </mc:Choice>
              <mc:Fallback>
                <p:oleObj name="Chart" r:id="rId3" imgW="6867449" imgH="425775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066800"/>
                        <a:ext cx="8915400" cy="553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181725" y="4491038"/>
            <a:ext cx="207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FF"/>
                </a:solidFill>
              </a:rPr>
              <a:t>Amount from administrative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FF"/>
                </a:solidFill>
              </a:rPr>
              <a:t>departments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159500" y="3949700"/>
            <a:ext cx="2381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66CC"/>
                </a:solidFill>
              </a:rPr>
              <a:t>Amount from renovation projects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181725" y="1303338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Total  hazardous waste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generation in pounds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94425" y="297973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Amount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laboratory operations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381000"/>
            <a:ext cx="843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Figure 1:  Hazardous Waste Generation in Pounds by Type of Institutional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0" y="838200"/>
          <a:ext cx="91440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hart" r:id="rId3" imgW="6867525" imgH="4076598" progId="MSGraph.Chart.8">
                  <p:embed/>
                </p:oleObj>
              </mc:Choice>
              <mc:Fallback>
                <p:oleObj name="Chart" r:id="rId3" imgW="6867525" imgH="407659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440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2325" y="341313"/>
            <a:ext cx="624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Figure 1:  Laboratory Waste verses Total Waste Generated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914400"/>
          <a:ext cx="91440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Chart" r:id="rId3" imgW="6867449" imgH="4076700" progId="MSGraph.Chart.8">
                  <p:embed/>
                </p:oleObj>
              </mc:Choice>
              <mc:Fallback>
                <p:oleObj name="Chart" r:id="rId3" imgW="6867449" imgH="4076700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1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Figure 2:  Annual Hazardous Waste Disposal Cost by Type of Institutional Activity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664325" y="1468438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Total cost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638925" y="2217738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Cost of waste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from lab operations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600825" y="4554538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FF"/>
                </a:solidFill>
              </a:rPr>
              <a:t>Cost of waste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FF"/>
                </a:solidFill>
              </a:rPr>
              <a:t>administrative departments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613525" y="4160838"/>
            <a:ext cx="1497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66FF"/>
                </a:solidFill>
              </a:rPr>
              <a:t>Cost of waste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66FF"/>
                </a:solidFill>
              </a:rPr>
              <a:t>renovation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Program Measures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Step 3: Programmatic metrics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Comparing data to major organizational drivers, such as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Institutional extramural research expenditures?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Patient revenues?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Institutional square footage?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smtClean="0"/>
          </a:p>
          <a:p>
            <a:pPr lvl="2" eaLnBrk="1" hangingPunct="1">
              <a:lnSpc>
                <a:spcPct val="80000"/>
              </a:lnSpc>
            </a:pPr>
            <a:endParaRPr lang="en-US" altLang="en-US" sz="20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Example of the power of metrics: What does the license/registration cost versus what is it worth?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609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2005 Total Number of Monthly Workers Compensation Claims </a:t>
            </a:r>
            <a:br>
              <a:rPr lang="en-US" altLang="en-US" sz="2400" smtClean="0"/>
            </a:br>
            <a:r>
              <a:rPr lang="en-US" altLang="en-US" sz="2000" smtClean="0"/>
              <a:t>inclusive of the three most frequent identifiable classes of injuries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073900" y="321627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53263" y="454183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</a:rPr>
              <a:t>Fall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34213" y="4708525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333333"/>
                </a:solidFill>
              </a:rPr>
              <a:t>Strain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023100" y="4884738"/>
            <a:ext cx="1184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3300"/>
                </a:solidFill>
              </a:rPr>
              <a:t>Cut, Puncture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8004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257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862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UCR Campus Growth Indicators </a:t>
            </a:r>
            <a:br>
              <a:rPr lang="en-US" altLang="en-US" sz="2400" smtClean="0"/>
            </a:br>
            <a:r>
              <a:rPr lang="en-US" altLang="en-US" sz="2400" smtClean="0"/>
              <a:t>Compared to EH&amp;S Staffing</a:t>
            </a:r>
          </a:p>
        </p:txBody>
      </p:sp>
      <p:graphicFrame>
        <p:nvGraphicFramePr>
          <p:cNvPr id="54275" name="Object 0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Chart" r:id="rId4" imgW="4038600" imgH="2181149" progId="MSGraph.Chart.8">
                  <p:embed followColorScheme="full"/>
                </p:oleObj>
              </mc:Choice>
              <mc:Fallback>
                <p:oleObj name="Chart" r:id="rId4" imgW="4038600" imgH="218114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01788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Chart" r:id="rId6" imgW="4038600" imgH="2181149" progId="MSGraph.Chart.8">
                  <p:embed followColorScheme="full"/>
                </p:oleObj>
              </mc:Choice>
              <mc:Fallback>
                <p:oleObj name="Chart" r:id="rId6" imgW="4038600" imgH="2181149" progId="MSGraph.Chart.8">
                  <p:embed followColorScheme="full"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1788"/>
                        <a:ext cx="4038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3938588"/>
          <a:ext cx="40147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Chart" r:id="rId8" imgW="4038600" imgH="2200351" progId="MSGraph.Chart.8">
                  <p:embed followColorScheme="full"/>
                </p:oleObj>
              </mc:Choice>
              <mc:Fallback>
                <p:oleObj name="Chart" r:id="rId8" imgW="4038600" imgH="220035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38588"/>
                        <a:ext cx="40147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3"/>
          <p:cNvGraphicFramePr>
            <a:graphicFrameLocks noChangeAspect="1"/>
          </p:cNvGraphicFramePr>
          <p:nvPr>
            <p:ph sz="quarter" idx="4"/>
          </p:nvPr>
        </p:nvGraphicFramePr>
        <p:xfrm>
          <a:off x="4659313" y="3938588"/>
          <a:ext cx="40147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Chart" r:id="rId10" imgW="4038600" imgH="2200351" progId="MSGraph.Chart.8">
                  <p:embed followColorScheme="full"/>
                </p:oleObj>
              </mc:Choice>
              <mc:Fallback>
                <p:oleObj name="Chart" r:id="rId10" imgW="4038600" imgH="22003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3938588"/>
                        <a:ext cx="40147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1752600" y="2133600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5791200" y="2209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828800" y="44196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5486400" y="4724400"/>
            <a:ext cx="2057400" cy="28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4275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5334000"/>
            <a:ext cx="2987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Journal of Environmental Health</a:t>
            </a:r>
            <a:r>
              <a:rPr lang="en-US" altLang="en-US" sz="1800" dirty="0"/>
              <a:t>, September 2006, page 49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590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8229600" y="20574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62000"/>
            <a:ext cx="857726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>
            <a:off x="8229600" y="20574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62000"/>
            <a:ext cx="857726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810000" y="12192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Quat-Safe and Cotton </a:t>
            </a:r>
            <a:br>
              <a:rPr lang="en-US" altLang="en-US" sz="2000" smtClean="0"/>
            </a:br>
            <a:r>
              <a:rPr lang="en-US" altLang="en-US" sz="2000" smtClean="0"/>
              <a:t>Food Service Towel Quanternary Ammonium Chloride Solution Concentration Compared Over Time*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00075" y="2257425"/>
          <a:ext cx="360521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hart" r:id="rId3" imgW="3590949" imgH="4067008" progId="MSGraph.Chart.8">
                  <p:embed followColorScheme="full"/>
                </p:oleObj>
              </mc:Choice>
              <mc:Fallback>
                <p:oleObj name="Chart" r:id="rId3" imgW="3590949" imgH="406700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257425"/>
                        <a:ext cx="3605213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724400" y="2286000"/>
          <a:ext cx="360521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Chart" r:id="rId5" imgW="3590949" imgH="4067008" progId="MSGraph.Chart.8">
                  <p:embed followColorScheme="full"/>
                </p:oleObj>
              </mc:Choice>
              <mc:Fallback>
                <p:oleObj name="Chart" r:id="rId5" imgW="3590949" imgH="4067008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6000"/>
                        <a:ext cx="3605213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1414463" y="4267200"/>
            <a:ext cx="2624137" cy="14288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562600" y="4300538"/>
            <a:ext cx="2590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008438" y="4144963"/>
            <a:ext cx="739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EPA Limit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139113" y="4171950"/>
            <a:ext cx="739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EPA Limit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009900" y="6381750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*Towels removed and rinsed at each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152400"/>
            <a:ext cx="3657600" cy="647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85448"/>
              </p:ext>
            </p:extLst>
          </p:nvPr>
        </p:nvGraphicFramePr>
        <p:xfrm>
          <a:off x="3886200" y="228600"/>
          <a:ext cx="2819400" cy="6386274"/>
        </p:xfrm>
        <a:graphic>
          <a:graphicData uri="http://schemas.openxmlformats.org/drawingml/2006/table">
            <a:tbl>
              <a:tblPr/>
              <a:tblGrid>
                <a:gridCol w="1295400"/>
                <a:gridCol w="1524000"/>
              </a:tblGrid>
              <a:tr h="22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Offshore Benzene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Sample Taken (Hours)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Sampling Result in ppm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9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09600"/>
            <a:ext cx="24384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 of oil spill worker benzene exposure monitoring data posted on OSHA website by BP industrial hygiene program prior to the availability of any independent OSHA sampling results (June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44463" y="381000"/>
          <a:ext cx="8747125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Prism 5" r:id="rId3" imgW="5422320" imgH="3825360" progId="">
                  <p:embed/>
                </p:oleObj>
              </mc:Choice>
              <mc:Fallback>
                <p:oleObj name="Prism 5" r:id="rId3" imgW="5422320" imgH="3825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81000"/>
                        <a:ext cx="8747125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47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Eras Bold ITC" pitchFamily="34" charset="0"/>
              </a:rPr>
              <a:t>Program Measures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Step 4: Actually presenting or communicating the data to others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Some key questions: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To whom might we be presenting your data to?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Will these different stakeholders understand or comprehend what you’re trying to say?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How long do you typically have to tell your 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05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8008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boredpanda.com/blog/wp-content/plugins/copyrightWrapper/watermark.php?display=true&amp;image=http://lh4.ggpht.com/_gKQKwLZ8XUs/S9im8dvGPWI/AAAAAAAACik/FWG6xQTB3Kc/s800/Graphjam-Left-Ha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0"/>
            <a:ext cx="900271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2.bp.blogspot.com/-6Bx9WpkGjBA/UqecSCww55I/AAAAAAABcfU/uiBbV7SoZ38/s1600/maps_change_world_photos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71600"/>
            <a:ext cx="9040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469900" y="300038"/>
            <a:ext cx="8186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Highest Paid Public Employee by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392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725"/>
            <a:ext cx="714375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44711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C3300"/>
                </a:solidFill>
                <a:latin typeface="Eras Bold ITC" pitchFamily="34" charset="0"/>
              </a:rPr>
              <a:t>How Do We Achieve Data </a:t>
            </a:r>
            <a:br>
              <a:rPr lang="en-US" altLang="en-US" sz="4000" smtClean="0">
                <a:solidFill>
                  <a:srgbClr val="CC3300"/>
                </a:solidFill>
                <a:latin typeface="Eras Bold ITC" pitchFamily="34" charset="0"/>
              </a:rPr>
            </a:br>
            <a:r>
              <a:rPr lang="en-US" altLang="en-US" sz="4000" smtClean="0">
                <a:solidFill>
                  <a:srgbClr val="CC3300"/>
                </a:solidFill>
                <a:latin typeface="Eras Bold ITC" pitchFamily="34" charset="0"/>
              </a:rPr>
              <a:t>Display Excellence?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goal is to present complex ideas and concepts in ways that are</a:t>
            </a:r>
          </a:p>
          <a:p>
            <a:pPr lvl="1" eaLnBrk="1" hangingPunct="1"/>
            <a:r>
              <a:rPr lang="en-US" altLang="en-US" smtClean="0"/>
              <a:t>Clear</a:t>
            </a:r>
          </a:p>
          <a:p>
            <a:pPr lvl="1" eaLnBrk="1" hangingPunct="1"/>
            <a:r>
              <a:rPr lang="en-US" altLang="en-US" smtClean="0"/>
              <a:t>Precise</a:t>
            </a:r>
          </a:p>
          <a:p>
            <a:pPr lvl="1" eaLnBrk="1" hangingPunct="1"/>
            <a:r>
              <a:rPr lang="en-US" altLang="en-US" smtClean="0"/>
              <a:t>Efficient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How do we go about achieving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C3300"/>
                </a:solidFill>
                <a:latin typeface="Eras Bold ITC" pitchFamily="34" charset="0"/>
              </a:rPr>
              <a:t>Go to The Experts On Information Display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Tukey, JW, </a:t>
            </a:r>
            <a:r>
              <a:rPr lang="en-US" altLang="en-US" sz="2000" i="1" smtClean="0"/>
              <a:t>Exploratory Data Analysis</a:t>
            </a:r>
            <a:r>
              <a:rPr lang="en-US" altLang="en-US" sz="2000" smtClean="0"/>
              <a:t>, Reading, MA 1977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Tukey, PA, Tukey, JW Summarization: smoothing; supplemented views, in Vic Barnett ed. </a:t>
            </a:r>
            <a:r>
              <a:rPr lang="en-US" altLang="en-US" sz="2000" i="1" smtClean="0"/>
              <a:t>Interpreting Multivariate Data</a:t>
            </a:r>
            <a:r>
              <a:rPr lang="en-US" altLang="en-US" sz="2000" smtClean="0"/>
              <a:t>, Chichester, England, 1982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Tufte, ER, </a:t>
            </a:r>
            <a:r>
              <a:rPr lang="en-US" altLang="en-US" sz="2000" i="1" smtClean="0"/>
              <a:t>The Visual Display of Quantitative Information</a:t>
            </a:r>
            <a:r>
              <a:rPr lang="en-US" altLang="en-US" sz="2000" smtClean="0"/>
              <a:t>, Cheshire, CT, 2001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Tufte, ER, </a:t>
            </a:r>
            <a:r>
              <a:rPr lang="en-US" altLang="en-US" sz="2000" i="1" smtClean="0"/>
              <a:t>Envisioning Information</a:t>
            </a:r>
            <a:r>
              <a:rPr lang="en-US" altLang="en-US" sz="2000" smtClean="0"/>
              <a:t>, Cheshire, CT, 1990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Tufte, ER, </a:t>
            </a:r>
            <a:r>
              <a:rPr lang="en-US" altLang="en-US" sz="2000" i="1" smtClean="0"/>
              <a:t>Visual Explanations</a:t>
            </a:r>
            <a:r>
              <a:rPr lang="en-US" altLang="en-US" sz="2000" smtClean="0"/>
              <a:t>, Cheshire, CT, 1997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C3300"/>
                </a:solidFill>
                <a:latin typeface="Eras Bold ITC" pitchFamily="34" charset="0"/>
              </a:rPr>
              <a:t>Sample Recommendations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Don’t blindly rely on the automatic graphic formatting provided by Excel or Powerpoint!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Strive to make large data sets coherent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Encourage the eye to compare different data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Representations of numbers should be directly proportional to their numerical quantities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Use clear, detailed, and thorough labeling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1635</Words>
  <Application>Microsoft Office PowerPoint</Application>
  <PresentationFormat>On-screen Show (4:3)</PresentationFormat>
  <Paragraphs>430</Paragraphs>
  <Slides>66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Eras Bold ITC</vt:lpstr>
      <vt:lpstr>Times New Roman</vt:lpstr>
      <vt:lpstr>Calibri</vt:lpstr>
      <vt:lpstr>Default Design</vt:lpstr>
      <vt:lpstr>Microsoft Graph Chart</vt:lpstr>
      <vt:lpstr>Microsoft Office Excel Chart</vt:lpstr>
      <vt:lpstr>Microsoft Graph 2000 Chart</vt:lpstr>
      <vt:lpstr>Prism 5</vt:lpstr>
      <vt:lpstr>Improving Communications Through the Compelling Display of EH&amp;S Data</vt:lpstr>
      <vt:lpstr>Why Training on Measures?</vt:lpstr>
      <vt:lpstr>Why Training on Data Presentation (cont.)?</vt:lpstr>
      <vt:lpstr>Program Measures</vt:lpstr>
      <vt:lpstr>Program Measures</vt:lpstr>
      <vt:lpstr>Program Measures</vt:lpstr>
      <vt:lpstr>How Do We Achieve Data  Display Excellence?</vt:lpstr>
      <vt:lpstr>Go to The Experts On Information Display</vt:lpstr>
      <vt:lpstr>Sample Recommendations</vt:lpstr>
      <vt:lpstr>Sample Recommendations (cont.)</vt:lpstr>
      <vt:lpstr>Compelling Tufte Remark</vt:lpstr>
      <vt:lpstr>Three UTHSC-H “Make Over” Examples</vt:lpstr>
      <vt:lpstr>Results of the Great UTHSC-H Nuisance Fire Alarm Challenge</vt:lpstr>
      <vt:lpstr>Results of the Great UTHSC-H Nuisance Fire Alarm Challenge</vt:lpstr>
      <vt:lpstr>Results of the Great UTHSC-H Nuisance Fire Alarm Challenge</vt:lpstr>
      <vt:lpstr>Results of the Great UTHSC-H Nuisance Fire Alarm Challenge</vt:lpstr>
      <vt:lpstr>Results of the Great UTHSC-H Nuisance Fire Alarm Challenge</vt:lpstr>
      <vt:lpstr>Results of the Great UTHSC-H Nuisance Fire Alarm Challenge</vt:lpstr>
      <vt:lpstr>Results of the Great UTHSC-H Nuisance Fire Alarm Challenge</vt:lpstr>
      <vt:lpstr>Results of the Great  UTHSC-H Nuisance Fire Alarm Challenge (FY04)</vt:lpstr>
      <vt:lpstr>Results of the Great UTHSC-H Nuisance Fire Alarm Challenge</vt:lpstr>
      <vt:lpstr>Employee Worker’s Comp Experience Modifier compared to other UT health components, FY 98-FY 04  </vt:lpstr>
      <vt:lpstr>Worker’s Compensation Insurance Premium Adjustment for  UTS Health Components Fiscal Years 2002 to 2007 (discount premium rating as compared to a baseline of 1, three year rolling average adjusts rates for subsequent year)</vt:lpstr>
      <vt:lpstr>PowerPoint Presentation</vt:lpstr>
      <vt:lpstr>MSB Corridor Blockage in Cumulative Occluded Linear Feet,  by Month and Floor (building floor indicated at origin of each line)</vt:lpstr>
      <vt:lpstr>Important Caveats</vt:lpstr>
      <vt:lpstr>Summary</vt:lpstr>
      <vt:lpstr>Your Questions at This Point?</vt:lpstr>
      <vt:lpstr>COLLABORATIVE LABORATORY INSPECTION PROGRAM (CLIP)</vt:lpstr>
      <vt:lpstr>Comprehensive Laboratory Inspection Program (CLIP) Activities and Outcomes, 2005</vt:lpstr>
      <vt:lpstr>2005 Collaborative Laboratory Inspection Program (CLIP)  Inspection Activities and Compliance Findings</vt:lpstr>
      <vt:lpstr>2005 Collaborative Laboratory Inspection Program (CLIP)  Inspection Activities and Compliance Findings</vt:lpstr>
      <vt:lpstr>PowerPoint Presentation</vt:lpstr>
      <vt:lpstr>Fig. 3.  Receipts of Radioactive Materials</vt:lpstr>
      <vt:lpstr>Fig. 3.  Receipts of Radioactive Materials</vt:lpstr>
      <vt:lpstr>PowerPoint Presentation</vt:lpstr>
      <vt:lpstr>Results of Routine Lab Inspection Program, 2003 to 2005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in Occupational Safety Responsibilities 1986 to 2003</vt:lpstr>
      <vt:lpstr>Growth in Occupational Safety Responsibilities 1986 to 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2005 Total Number of Monthly Workers Compensation Claims  inclusive of the three most frequent identifiable classes of injuries</vt:lpstr>
      <vt:lpstr>PowerPoint Presentation</vt:lpstr>
      <vt:lpstr>UCR Campus Growth Indicators  Compared to EH&amp;S Staffing</vt:lpstr>
      <vt:lpstr>PowerPoint Presentation</vt:lpstr>
      <vt:lpstr>PowerPoint Presentation</vt:lpstr>
      <vt:lpstr>PowerPoint Presentation</vt:lpstr>
      <vt:lpstr>Quat-Safe and Cotton  Food Service Towel Quanternary Ammonium Chloride Solution Concentration Compared Over Time*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J. Emery</dc:creator>
  <cp:lastModifiedBy>Berenie Torres</cp:lastModifiedBy>
  <cp:revision>89</cp:revision>
  <dcterms:created xsi:type="dcterms:W3CDTF">2003-12-15T14:22:44Z</dcterms:created>
  <dcterms:modified xsi:type="dcterms:W3CDTF">2016-04-08T15:29:35Z</dcterms:modified>
</cp:coreProperties>
</file>