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charts/chart2.xml" ContentType="application/vnd.openxmlformats-officedocument.drawingml.chart+xml"/>
  <Override PartName="/ppt/tags/tag2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86" r:id="rId3"/>
    <p:sldMasterId id="2147483698" r:id="rId4"/>
    <p:sldMasterId id="2147483710" r:id="rId5"/>
    <p:sldMasterId id="2147483723" r:id="rId6"/>
    <p:sldMasterId id="2147483749" r:id="rId7"/>
  </p:sldMasterIdLst>
  <p:notesMasterIdLst>
    <p:notesMasterId r:id="rId71"/>
  </p:notesMasterIdLst>
  <p:sldIdLst>
    <p:sldId id="257" r:id="rId8"/>
    <p:sldId id="356" r:id="rId9"/>
    <p:sldId id="344" r:id="rId10"/>
    <p:sldId id="362" r:id="rId11"/>
    <p:sldId id="390" r:id="rId12"/>
    <p:sldId id="379" r:id="rId13"/>
    <p:sldId id="291" r:id="rId14"/>
    <p:sldId id="292" r:id="rId15"/>
    <p:sldId id="331" r:id="rId16"/>
    <p:sldId id="340" r:id="rId17"/>
    <p:sldId id="332" r:id="rId18"/>
    <p:sldId id="333" r:id="rId19"/>
    <p:sldId id="358" r:id="rId20"/>
    <p:sldId id="391" r:id="rId21"/>
    <p:sldId id="359" r:id="rId22"/>
    <p:sldId id="334" r:id="rId23"/>
    <p:sldId id="335" r:id="rId24"/>
    <p:sldId id="341" r:id="rId25"/>
    <p:sldId id="395" r:id="rId26"/>
    <p:sldId id="385" r:id="rId27"/>
    <p:sldId id="386" r:id="rId28"/>
    <p:sldId id="336" r:id="rId29"/>
    <p:sldId id="342" r:id="rId30"/>
    <p:sldId id="337" r:id="rId31"/>
    <p:sldId id="338" r:id="rId32"/>
    <p:sldId id="339" r:id="rId33"/>
    <p:sldId id="261" r:id="rId34"/>
    <p:sldId id="364" r:id="rId35"/>
    <p:sldId id="365" r:id="rId36"/>
    <p:sldId id="366" r:id="rId37"/>
    <p:sldId id="367" r:id="rId38"/>
    <p:sldId id="368" r:id="rId39"/>
    <p:sldId id="369" r:id="rId40"/>
    <p:sldId id="370" r:id="rId41"/>
    <p:sldId id="371" r:id="rId42"/>
    <p:sldId id="372" r:id="rId43"/>
    <p:sldId id="373" r:id="rId44"/>
    <p:sldId id="374" r:id="rId45"/>
    <p:sldId id="345" r:id="rId46"/>
    <p:sldId id="346" r:id="rId47"/>
    <p:sldId id="299" r:id="rId48"/>
    <p:sldId id="348" r:id="rId49"/>
    <p:sldId id="349" r:id="rId50"/>
    <p:sldId id="350" r:id="rId51"/>
    <p:sldId id="351" r:id="rId52"/>
    <p:sldId id="352" r:id="rId53"/>
    <p:sldId id="353" r:id="rId54"/>
    <p:sldId id="354" r:id="rId55"/>
    <p:sldId id="387" r:id="rId56"/>
    <p:sldId id="396" r:id="rId57"/>
    <p:sldId id="397" r:id="rId58"/>
    <p:sldId id="398" r:id="rId59"/>
    <p:sldId id="399" r:id="rId60"/>
    <p:sldId id="400" r:id="rId61"/>
    <p:sldId id="401" r:id="rId62"/>
    <p:sldId id="360" r:id="rId63"/>
    <p:sldId id="392" r:id="rId64"/>
    <p:sldId id="393" r:id="rId65"/>
    <p:sldId id="380" r:id="rId66"/>
    <p:sldId id="381" r:id="rId67"/>
    <p:sldId id="382" r:id="rId68"/>
    <p:sldId id="383" r:id="rId69"/>
    <p:sldId id="388"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5" autoAdjust="0"/>
    <p:restoredTop sz="92597" autoAdjust="0"/>
  </p:normalViewPr>
  <p:slideViewPr>
    <p:cSldViewPr>
      <p:cViewPr varScale="1">
        <p:scale>
          <a:sx n="60" d="100"/>
          <a:sy n="60" d="100"/>
        </p:scale>
        <p:origin x="139" y="38"/>
      </p:cViewPr>
      <p:guideLst>
        <p:guide orient="horz" pos="2160"/>
        <p:guide pos="2880"/>
      </p:guideLst>
    </p:cSldViewPr>
  </p:slideViewPr>
  <p:outlineViewPr>
    <p:cViewPr>
      <p:scale>
        <a:sx n="33" d="100"/>
        <a:sy n="33" d="100"/>
      </p:scale>
      <p:origin x="0" y="2394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oleObject" Target="file:///D:\MYFILES\EXCEL\STATS\National%20CHART%20v.%20CA%20receipts%20by%20type%20FY%202014.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National EEOC</a:t>
            </a:r>
            <a:r>
              <a:rPr lang="en-US" sz="2400" baseline="0" dirty="0"/>
              <a:t> Charge Receipts by Type</a:t>
            </a:r>
          </a:p>
          <a:p>
            <a:pPr>
              <a:defRPr/>
            </a:pPr>
            <a:r>
              <a:rPr lang="en-US" sz="2400" dirty="0"/>
              <a:t>FY 2017</a:t>
            </a:r>
          </a:p>
        </c:rich>
      </c:tx>
      <c:overlay val="0"/>
    </c:title>
    <c:autoTitleDeleted val="0"/>
    <c:view3D>
      <c:rotX val="15"/>
      <c:rotY val="20"/>
      <c:depthPercent val="100"/>
      <c:rAngAx val="1"/>
    </c:view3D>
    <c:floor>
      <c:thickness val="0"/>
    </c:floor>
    <c:sideWall>
      <c:thickness val="0"/>
      <c:spPr>
        <a:gradFill>
          <a:gsLst>
            <a:gs pos="0">
              <a:srgbClr val="FFEFD1"/>
            </a:gs>
            <a:gs pos="64999">
              <a:srgbClr val="F0EBD5"/>
            </a:gs>
            <a:gs pos="100000">
              <a:srgbClr val="D1C39F"/>
            </a:gs>
          </a:gsLst>
          <a:lin ang="5400000" scaled="0"/>
        </a:gradFill>
      </c:spPr>
    </c:sideWall>
    <c:backWall>
      <c:thickness val="0"/>
      <c:spPr>
        <a:gradFill>
          <a:gsLst>
            <a:gs pos="0">
              <a:srgbClr val="FFEFD1"/>
            </a:gs>
            <a:gs pos="64999">
              <a:srgbClr val="F0EBD5"/>
            </a:gs>
            <a:gs pos="100000">
              <a:srgbClr val="D1C39F"/>
            </a:gs>
          </a:gsLst>
          <a:lin ang="5400000" scaled="0"/>
        </a:gradFill>
      </c:spPr>
    </c:backWall>
    <c:plotArea>
      <c:layout/>
      <c:bar3DChart>
        <c:barDir val="col"/>
        <c:grouping val="clustered"/>
        <c:varyColors val="1"/>
        <c:ser>
          <c:idx val="0"/>
          <c:order val="0"/>
          <c:tx>
            <c:strRef>
              <c:f>Sheet1!$B$3</c:f>
              <c:strCache>
                <c:ptCount val="1"/>
                <c:pt idx="0">
                  <c:v>FY 2014</c:v>
                </c:pt>
              </c:strCache>
            </c:strRef>
          </c:tx>
          <c:invertIfNegative val="0"/>
          <c:cat>
            <c:strRef>
              <c:f>Sheet1!$A$4:$A$11</c:f>
              <c:strCache>
                <c:ptCount val="8"/>
                <c:pt idx="0">
                  <c:v>Retaliation</c:v>
                </c:pt>
                <c:pt idx="1">
                  <c:v>Race</c:v>
                </c:pt>
                <c:pt idx="2">
                  <c:v>Sex</c:v>
                </c:pt>
                <c:pt idx="3">
                  <c:v>Disability</c:v>
                </c:pt>
                <c:pt idx="4">
                  <c:v>Age</c:v>
                </c:pt>
                <c:pt idx="5">
                  <c:v>National Origin</c:v>
                </c:pt>
                <c:pt idx="6">
                  <c:v>Religion</c:v>
                </c:pt>
                <c:pt idx="7">
                  <c:v>GINA</c:v>
                </c:pt>
              </c:strCache>
            </c:strRef>
          </c:cat>
          <c:val>
            <c:numRef>
              <c:f>Sheet1!$B$4:$B$11</c:f>
              <c:numCache>
                <c:formatCode>0%</c:formatCode>
                <c:ptCount val="8"/>
                <c:pt idx="0">
                  <c:v>0.43000000000000038</c:v>
                </c:pt>
                <c:pt idx="1">
                  <c:v>0.35000000000000031</c:v>
                </c:pt>
                <c:pt idx="2">
                  <c:v>0.29000000000000031</c:v>
                </c:pt>
                <c:pt idx="3">
                  <c:v>0.27</c:v>
                </c:pt>
                <c:pt idx="4">
                  <c:v>0.23</c:v>
                </c:pt>
                <c:pt idx="5">
                  <c:v>0.11</c:v>
                </c:pt>
                <c:pt idx="6">
                  <c:v>4.0000000000000022E-2</c:v>
                </c:pt>
                <c:pt idx="7" formatCode="0.0%">
                  <c:v>4.0000000000000114E-3</c:v>
                </c:pt>
              </c:numCache>
            </c:numRef>
          </c:val>
          <c:extLst>
            <c:ext xmlns:c16="http://schemas.microsoft.com/office/drawing/2014/chart" uri="{C3380CC4-5D6E-409C-BE32-E72D297353CC}">
              <c16:uniqueId val="{00000000-A87F-4C21-B679-BDBE3DDF7F61}"/>
            </c:ext>
          </c:extLst>
        </c:ser>
        <c:dLbls>
          <c:showLegendKey val="0"/>
          <c:showVal val="0"/>
          <c:showCatName val="0"/>
          <c:showSerName val="0"/>
          <c:showPercent val="0"/>
          <c:showBubbleSize val="0"/>
        </c:dLbls>
        <c:gapWidth val="150"/>
        <c:shape val="box"/>
        <c:axId val="87556864"/>
        <c:axId val="119519104"/>
        <c:axId val="0"/>
      </c:bar3DChart>
      <c:catAx>
        <c:axId val="87556864"/>
        <c:scaling>
          <c:orientation val="minMax"/>
        </c:scaling>
        <c:delete val="0"/>
        <c:axPos val="b"/>
        <c:numFmt formatCode="General" sourceLinked="1"/>
        <c:majorTickMark val="out"/>
        <c:minorTickMark val="none"/>
        <c:tickLblPos val="nextTo"/>
        <c:txPr>
          <a:bodyPr/>
          <a:lstStyle/>
          <a:p>
            <a:pPr>
              <a:defRPr sz="1200"/>
            </a:pPr>
            <a:endParaRPr lang="en-US"/>
          </a:p>
        </c:txPr>
        <c:crossAx val="119519104"/>
        <c:crosses val="autoZero"/>
        <c:auto val="1"/>
        <c:lblAlgn val="ctr"/>
        <c:lblOffset val="100"/>
        <c:noMultiLvlLbl val="0"/>
      </c:catAx>
      <c:valAx>
        <c:axId val="119519104"/>
        <c:scaling>
          <c:orientation val="minMax"/>
        </c:scaling>
        <c:delete val="0"/>
        <c:axPos val="l"/>
        <c:majorGridlines>
          <c:spPr>
            <a:effectLst>
              <a:innerShdw blurRad="63500" dist="50800" dir="5400000">
                <a:prstClr val="black">
                  <a:alpha val="50000"/>
                </a:prstClr>
              </a:innerShdw>
            </a:effectLst>
          </c:spPr>
        </c:majorGridlines>
        <c:numFmt formatCode="0%" sourceLinked="1"/>
        <c:majorTickMark val="out"/>
        <c:minorTickMark val="none"/>
        <c:tickLblPos val="nextTo"/>
        <c:txPr>
          <a:bodyPr/>
          <a:lstStyle/>
          <a:p>
            <a:pPr>
              <a:defRPr sz="1200"/>
            </a:pPr>
            <a:endParaRPr lang="en-US"/>
          </a:p>
        </c:txPr>
        <c:crossAx val="87556864"/>
        <c:crosses val="autoZero"/>
        <c:crossBetween val="between"/>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Accomodation Cost</c:v>
                </c:pt>
              </c:strCache>
            </c:strRef>
          </c:tx>
          <c:dLbls>
            <c:dLbl>
              <c:idx val="5"/>
              <c:layout>
                <c:manualLayout>
                  <c:x val="0.34194850643669561"/>
                  <c:y val="5.40540540540540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F8B-43DD-80E2-FF161093B8BD}"/>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No Cost</c:v>
                </c:pt>
                <c:pt idx="1">
                  <c:v>$1 to $50</c:v>
                </c:pt>
                <c:pt idx="2">
                  <c:v>$51 to $500</c:v>
                </c:pt>
                <c:pt idx="3">
                  <c:v>$501 to $1000</c:v>
                </c:pt>
                <c:pt idx="4">
                  <c:v>$1001 to $5000</c:v>
                </c:pt>
                <c:pt idx="5">
                  <c:v>More than $5000</c:v>
                </c:pt>
              </c:strCache>
            </c:strRef>
          </c:cat>
          <c:val>
            <c:numRef>
              <c:f>Sheet1!$B$2:$B$7</c:f>
              <c:numCache>
                <c:formatCode>General</c:formatCode>
                <c:ptCount val="6"/>
                <c:pt idx="0">
                  <c:v>31</c:v>
                </c:pt>
                <c:pt idx="1">
                  <c:v>19</c:v>
                </c:pt>
                <c:pt idx="2">
                  <c:v>19</c:v>
                </c:pt>
                <c:pt idx="3">
                  <c:v>19</c:v>
                </c:pt>
                <c:pt idx="4">
                  <c:v>11</c:v>
                </c:pt>
                <c:pt idx="5">
                  <c:v>1</c:v>
                </c:pt>
              </c:numCache>
            </c:numRef>
          </c:val>
          <c:extLst>
            <c:ext xmlns:c16="http://schemas.microsoft.com/office/drawing/2014/chart" uri="{C3380CC4-5D6E-409C-BE32-E72D297353CC}">
              <c16:uniqueId val="{00000001-8F8B-43DD-80E2-FF161093B8BD}"/>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FD719B5-A2E9-49A3-9277-6A258ED778DB}" type="datetimeFigureOut">
              <a:rPr lang="en-US" smtClean="0"/>
              <a:pPr/>
              <a:t>10/20/2018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022A22-4903-4152-9EF5-C78942E0E14C}" type="slidenum">
              <a:rPr lang="en-US" smtClean="0"/>
              <a:pPr/>
              <a:t>‹#›</a:t>
            </a:fld>
            <a:endParaRPr lang="en-US"/>
          </a:p>
        </p:txBody>
      </p:sp>
    </p:spTree>
    <p:extLst>
      <p:ext uri="{BB962C8B-B14F-4D97-AF65-F5344CB8AC3E}">
        <p14:creationId xmlns:p14="http://schemas.microsoft.com/office/powerpoint/2010/main" val="159630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 Id="rId4" Type="http://schemas.openxmlformats.org/officeDocument/2006/relationships/hyperlink" Target="https://en.wikipedia.org/wiki/Ugly_la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28 Years of the ADA (Joe Bontke, Outreach and Education Manager, EEOC, Houston District) Joe gives a unique perspective on his 28 years of service to people with disabilities and his efforts to educate employers about the law. How far have we come in 28 years and how much further do we need to go? </a:t>
            </a:r>
          </a:p>
        </p:txBody>
      </p:sp>
      <p:sp>
        <p:nvSpPr>
          <p:cNvPr id="4" name="Slide Number Placeholder 3"/>
          <p:cNvSpPr>
            <a:spLocks noGrp="1"/>
          </p:cNvSpPr>
          <p:nvPr>
            <p:ph type="sldNum" sz="quarter" idx="10"/>
          </p:nvPr>
        </p:nvSpPr>
        <p:spPr/>
        <p:txBody>
          <a:bodyPr/>
          <a:lstStyle/>
          <a:p>
            <a:fld id="{16022A22-4903-4152-9EF5-C78942E0E1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normAutofit fontScale="40000" lnSpcReduction="20000"/>
          </a:bodyPr>
          <a:lstStyle/>
          <a:p>
            <a:r>
              <a:rPr lang="en-US" sz="3300" dirty="0"/>
              <a:t>1972 Rehabilitation Act was passed by congress </a:t>
            </a:r>
          </a:p>
          <a:p>
            <a:pPr>
              <a:buFontTx/>
              <a:buChar char="-"/>
            </a:pPr>
            <a:r>
              <a:rPr lang="en-US" sz="3300" dirty="0"/>
              <a:t>Vetoed by Richard Nixon</a:t>
            </a:r>
          </a:p>
          <a:p>
            <a:pPr>
              <a:buFontTx/>
              <a:buChar char="-"/>
            </a:pPr>
            <a:r>
              <a:rPr lang="en-US" sz="3300" dirty="0"/>
              <a:t>Disabled in Action protested in New York</a:t>
            </a:r>
          </a:p>
          <a:p>
            <a:pPr>
              <a:buFontTx/>
              <a:buChar char="-"/>
            </a:pPr>
            <a:endParaRPr lang="en-US" sz="3300" dirty="0"/>
          </a:p>
          <a:p>
            <a:pPr>
              <a:buFontTx/>
              <a:buChar char="-"/>
            </a:pPr>
            <a:r>
              <a:rPr lang="en-US" dirty="0"/>
              <a:t>Disabled in Action staged a sit-in against Nixon’s veto of the Rehabilitation Act, in New York City. This protest was lead by Judy </a:t>
            </a:r>
            <a:r>
              <a:rPr lang="en-US" dirty="0" err="1"/>
              <a:t>Heumann</a:t>
            </a:r>
            <a:r>
              <a:rPr lang="en-US" dirty="0"/>
              <a:t>. Other demonstrations were held in Washington, D.C. and were lead by groups such as, Paralyzed Veterans of America, Disabled in Action and other groups. </a:t>
            </a:r>
          </a:p>
          <a:p>
            <a:endParaRPr lang="en-US" sz="3300" dirty="0"/>
          </a:p>
          <a:p>
            <a:r>
              <a:rPr lang="en-US" dirty="0"/>
              <a:t>1977 </a:t>
            </a:r>
          </a:p>
          <a:p>
            <a:r>
              <a:rPr lang="en-US" dirty="0"/>
              <a:t>Joseph </a:t>
            </a:r>
            <a:r>
              <a:rPr lang="en-US" dirty="0" err="1"/>
              <a:t>Califano</a:t>
            </a:r>
            <a:r>
              <a:rPr lang="en-US" dirty="0"/>
              <a:t>, U.S. Secretary of Health, Education and Welfare, refused to sign meaningful regulations for Section 504, which forbids organizations and employers from excluding or denying individuals with disabilities an equal opportunity to receive program benefits and services. Protests were held in several U.S. cities. 504 regulations were later issued. </a:t>
            </a:r>
          </a:p>
          <a:p>
            <a:endParaRPr lang="en-US" sz="3300" dirty="0"/>
          </a:p>
          <a:p>
            <a:r>
              <a:rPr lang="en-US" sz="3300" dirty="0"/>
              <a:t>Mills vs. Board of Education</a:t>
            </a:r>
          </a:p>
          <a:p>
            <a:r>
              <a:rPr lang="en-US" b="1" i="1" dirty="0"/>
              <a:t>Mills vs. Board of Education of District of Columbia</a:t>
            </a:r>
            <a:r>
              <a:rPr lang="en-US" dirty="0"/>
              <a:t> was a case against the District of Columbia that declared that students with disabilities must be given a public education, and that financial limits were a moot point in providing education to these students. It set a precedent that educational services must be made based on children's needs, not on the schools’ fiscal capabilities to provide such services. </a:t>
            </a:r>
          </a:p>
          <a:p>
            <a:endParaRPr lang="en-US" dirty="0"/>
          </a:p>
          <a:p>
            <a:r>
              <a:rPr lang="en-US" sz="3300" dirty="0"/>
              <a:t>Social Security Amendments created SSI relieving family members of the financial responsibility of caring for their adult children</a:t>
            </a:r>
          </a:p>
          <a:p>
            <a:endParaRPr lang="en-US" sz="3300" dirty="0"/>
          </a:p>
          <a:p>
            <a:r>
              <a:rPr lang="en-US" dirty="0"/>
              <a:t>The U.S. District Court overturned various state laws used to exclude children with disabilities from the public school system.</a:t>
            </a:r>
          </a:p>
          <a:p>
            <a:endParaRPr lang="en-US" sz="3300" dirty="0"/>
          </a:p>
          <a:p>
            <a:r>
              <a:rPr lang="en-US" dirty="0"/>
              <a:t>Section 504 – The Accidental Civil Rights Law</a:t>
            </a:r>
          </a:p>
          <a:p>
            <a:r>
              <a:rPr lang="en-US" dirty="0"/>
              <a:t>These early origin stories of the ADA are stirring and dramatic — all the more because they’re true. But they can give the mistaken impression that America was a disability rights wasteland, and then along came the ADA. Certainly the nation was much less accessible, yet the ADA was built upon the solid work of earlier pieces of legislation. Part of its brilliance is how it took those earlier laws and wove them together into one comprehensive act.</a:t>
            </a:r>
          </a:p>
          <a:p>
            <a:r>
              <a:rPr lang="en-US" dirty="0"/>
              <a:t> </a:t>
            </a:r>
          </a:p>
          <a:p>
            <a:r>
              <a:rPr lang="en-US" dirty="0"/>
              <a:t>In 1977, disability rights activists in San Francisco held a rally in support of Section 504, and then streamed into the Health, Education and Welfare building, where they stayed for 25 days.</a:t>
            </a:r>
          </a:p>
          <a:p>
            <a:r>
              <a:rPr lang="en-US" dirty="0"/>
              <a:t>In 1977, disability rights activists in San Francisco held a rally in support of Section 504, and then streamed into the Health, Education and Welfare building, where they stayed for 25 days. Photo by Anthony </a:t>
            </a:r>
            <a:r>
              <a:rPr lang="en-US" dirty="0" err="1"/>
              <a:t>Tusler</a:t>
            </a:r>
            <a:r>
              <a:rPr lang="en-US" dirty="0"/>
              <a:t>.</a:t>
            </a:r>
          </a:p>
          <a:p>
            <a:r>
              <a:rPr lang="en-US" dirty="0"/>
              <a:t>Probably the most important precursor to the ADA was Section 504 of the Rehabilitation Act of 1973. It’s very short, a tiny part of the overall law: “No otherwise qualified handicapped individual in the United States, shall, solely by reason of his handicap, be excluded from the participation in, be denied the benefits of, or be subjected to discrimination under any program or activity receiving federal financial assistance.”</a:t>
            </a:r>
          </a:p>
          <a:p>
            <a:r>
              <a:rPr lang="en-US" dirty="0"/>
              <a:t> </a:t>
            </a:r>
          </a:p>
          <a:p>
            <a:r>
              <a:rPr lang="en-US" dirty="0"/>
              <a:t>Nixon refused to sign the Rehab Act into law, as it called for new funding for Independent Living programs, a new idea back then. The law came before him twice, and twice he would not sign it. The third time it hit his desk, it was watered down and most of the funding for Independent Living was removed. So he signed it, without understanding that the language in the law’s Section 504 would usher in civil rights for people with disabilities.</a:t>
            </a:r>
          </a:p>
          <a:p>
            <a:r>
              <a:rPr lang="en-US" dirty="0"/>
              <a:t> </a:t>
            </a:r>
          </a:p>
          <a:p>
            <a:r>
              <a:rPr lang="en-US" dirty="0"/>
              <a:t>And this is where it gets interesting.</a:t>
            </a:r>
          </a:p>
          <a:p>
            <a:r>
              <a:rPr lang="en-US" dirty="0"/>
              <a:t> </a:t>
            </a:r>
          </a:p>
          <a:p>
            <a:pPr eaLnBrk="1" hangingPunct="1"/>
            <a:endParaRPr lang="en-US" dirty="0"/>
          </a:p>
        </p:txBody>
      </p:sp>
      <p:sp>
        <p:nvSpPr>
          <p:cNvPr id="105476" name="Slide Number Placeholder 3"/>
          <p:cNvSpPr>
            <a:spLocks noGrp="1"/>
          </p:cNvSpPr>
          <p:nvPr>
            <p:ph type="sldNum" sz="quarter" idx="5"/>
          </p:nvPr>
        </p:nvSpPr>
        <p:spPr>
          <a:noFill/>
        </p:spPr>
        <p:txBody>
          <a:bodyPr/>
          <a:lstStyle/>
          <a:p>
            <a:fld id="{3E9F21FA-F558-4C55-82D6-AE5AAEFF5D4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a:t>In New York, ARC v. Rockefeller, parents and advocates of residents at the Willow Brook State School in Staten Island, an institution for childen with developmental disabilities, filed suit to terminate the inhumane practices of the institution. The institution closed in 1987. </a:t>
            </a:r>
          </a:p>
          <a:p>
            <a:endParaRPr lang="en-US"/>
          </a:p>
          <a:p>
            <a:r>
              <a:rPr lang="en-US"/>
              <a:t>“Unforgotten – 25 Years after Willow Brook” documentary </a:t>
            </a:r>
          </a:p>
          <a:p>
            <a:endParaRPr lang="en-US"/>
          </a:p>
          <a:p>
            <a:r>
              <a:rPr lang="en-US"/>
              <a:t>1975</a:t>
            </a:r>
          </a:p>
          <a:p>
            <a:r>
              <a:rPr lang="en-US"/>
              <a:t>O’Connor v. Donaldson ruled that people cannot be institutionalized in a psychiatric hospital against their will unless they are determined to be a threat to themselves or to others.</a:t>
            </a:r>
          </a:p>
          <a:p>
            <a:endParaRPr lang="en-US"/>
          </a:p>
        </p:txBody>
      </p:sp>
      <p:sp>
        <p:nvSpPr>
          <p:cNvPr id="104452" name="Slide Number Placeholder 3"/>
          <p:cNvSpPr>
            <a:spLocks noGrp="1"/>
          </p:cNvSpPr>
          <p:nvPr>
            <p:ph type="sldNum" sz="quarter" idx="5"/>
          </p:nvPr>
        </p:nvSpPr>
        <p:spPr>
          <a:noFill/>
        </p:spPr>
        <p:txBody>
          <a:bodyPr/>
          <a:lstStyle/>
          <a:p>
            <a:fld id="{4B60F521-0486-4B87-8351-2CF8D97FD0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defTabSz="931774">
              <a:defRPr/>
            </a:pPr>
            <a:r>
              <a:rPr lang="en-US" dirty="0"/>
              <a:t>There would be no ADA without thinkers like law professor </a:t>
            </a:r>
            <a:r>
              <a:rPr lang="en-US" dirty="0" err="1"/>
              <a:t>Chai</a:t>
            </a:r>
            <a:r>
              <a:rPr lang="en-US" dirty="0"/>
              <a:t> </a:t>
            </a:r>
            <a:r>
              <a:rPr lang="en-US" dirty="0" err="1"/>
              <a:t>Feldblum</a:t>
            </a:r>
            <a:r>
              <a:rPr lang="en-US" dirty="0"/>
              <a:t>, currently serving a second term as a commissioner with the Equal Employment Opportunity Commission, who was the lead attorney on the team that drafted the ADA, or Patricia Wright, nick-named “the General,” for how well she kept the lobbying heat on in Congress. Or without leaders like </a:t>
            </a:r>
            <a:r>
              <a:rPr lang="en-US" dirty="0" err="1"/>
              <a:t>Lex</a:t>
            </a:r>
            <a:r>
              <a:rPr lang="en-US" dirty="0"/>
              <a:t> </a:t>
            </a:r>
            <a:r>
              <a:rPr lang="en-US" dirty="0" err="1"/>
              <a:t>Frieden</a:t>
            </a:r>
            <a:r>
              <a:rPr lang="en-US" dirty="0"/>
              <a:t>, executive director of the National Council on Disability at the time, who oversaw early drafts of the law.</a:t>
            </a:r>
          </a:p>
          <a:p>
            <a:endParaRPr lang="en-US" dirty="0"/>
          </a:p>
          <a:p>
            <a:endParaRPr lang="en-US" dirty="0"/>
          </a:p>
          <a:p>
            <a:r>
              <a:rPr lang="en-US" dirty="0"/>
              <a:t>1988 Original Version introduced</a:t>
            </a:r>
          </a:p>
          <a:p>
            <a:endParaRPr lang="en-US" dirty="0"/>
          </a:p>
          <a:p>
            <a:pPr>
              <a:buFontTx/>
              <a:buChar char="-"/>
            </a:pPr>
            <a:r>
              <a:rPr lang="en-US" dirty="0"/>
              <a:t>Key names: </a:t>
            </a:r>
            <a:r>
              <a:rPr lang="en-US" dirty="0" err="1"/>
              <a:t>Patrisha</a:t>
            </a:r>
            <a:r>
              <a:rPr lang="en-US" dirty="0"/>
              <a:t> Wright, Marilyn Golden, Liz Savage, Justin Dart Jr., Elizabeth Boggs and many others. </a:t>
            </a:r>
          </a:p>
          <a:p>
            <a:endParaRPr lang="en-US" dirty="0"/>
          </a:p>
          <a:p>
            <a:pPr>
              <a:buFontTx/>
              <a:buChar char="-"/>
            </a:pPr>
            <a:r>
              <a:rPr lang="en-US" dirty="0"/>
              <a:t>ADA Was redrafted and reintroduced in Congress. </a:t>
            </a:r>
          </a:p>
          <a:p>
            <a:pPr eaLnBrk="1" hangingPunct="1"/>
            <a:endParaRPr lang="en-US" dirty="0"/>
          </a:p>
        </p:txBody>
      </p:sp>
      <p:sp>
        <p:nvSpPr>
          <p:cNvPr id="112644" name="Slide Number Placeholder 3"/>
          <p:cNvSpPr>
            <a:spLocks noGrp="1"/>
          </p:cNvSpPr>
          <p:nvPr>
            <p:ph type="sldNum" sz="quarter" idx="5"/>
          </p:nvPr>
        </p:nvSpPr>
        <p:spPr>
          <a:noFill/>
        </p:spPr>
        <p:txBody>
          <a:bodyPr/>
          <a:lstStyle/>
          <a:p>
            <a:fld id="{2348A0C9-1679-429A-B988-02242AF23E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a:noFill/>
          <a:ln/>
        </p:spPr>
        <p:txBody>
          <a:bodyPr/>
          <a:lstStyle/>
          <a:p>
            <a:endParaRPr lang="en-US">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a:lnSpc>
                <a:spcPct val="80000"/>
              </a:lnSpc>
            </a:pPr>
            <a:r>
              <a:rPr lang="en-US" dirty="0"/>
              <a:t>U.S. FY 2014 </a:t>
            </a:r>
          </a:p>
          <a:p>
            <a:pPr>
              <a:lnSpc>
                <a:spcPct val="80000"/>
              </a:lnSpc>
            </a:pPr>
            <a:r>
              <a:rPr lang="en-US" dirty="0"/>
              <a:t>Retaliation 43% Race 35% Sex 29% Disability 27% Age 23% National Origin 11% Religion 4% GINA 0.4% </a:t>
            </a:r>
            <a:endParaRPr lang="en-US" sz="8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normAutofit fontScale="40000" lnSpcReduction="20000"/>
          </a:bodyPr>
          <a:lstStyle/>
          <a:p>
            <a:r>
              <a:rPr lang="en-US" dirty="0"/>
              <a:t>On July 26, 1990, as he signed the sweeping civil rights legislation, the Americans with Disabilities Act, into law, President George H. W. Bush declared, “Let the shameful wall of exclusion finally come tumbling down.”</a:t>
            </a:r>
          </a:p>
          <a:p>
            <a:r>
              <a:rPr lang="en-US" dirty="0"/>
              <a:t> </a:t>
            </a:r>
          </a:p>
          <a:p>
            <a:r>
              <a:rPr lang="en-US" dirty="0"/>
              <a:t>He said a lot more than that, of course. He thanked Evan Kemp and Justin Dart, who flanked him during the signing, and he cited the mighty coalition that succeeded in getting the ADA before him to sign. He noted there were too many instrumental people to name, a salute to how robust the movement to pass the civil rights law was.</a:t>
            </a:r>
          </a:p>
          <a:p>
            <a:pPr eaLnBrk="1" hangingPunct="1"/>
            <a:endParaRPr lang="en-US" dirty="0"/>
          </a:p>
          <a:p>
            <a:r>
              <a:rPr lang="en-US" dirty="0"/>
              <a:t>But when telling the tale of the ADA, most agree that the two men who flanked President Bush while he signed the law deserve special recognition. On his right sat Evan Kemp, who had muscular dystrophy, and on his left sat Justin Dart, who had polio.</a:t>
            </a:r>
          </a:p>
          <a:p>
            <a:r>
              <a:rPr lang="en-US" dirty="0"/>
              <a:t> </a:t>
            </a:r>
          </a:p>
          <a:p>
            <a:r>
              <a:rPr lang="en-US" dirty="0"/>
              <a:t>Evan Kemp, The Inside Man</a:t>
            </a:r>
          </a:p>
          <a:p>
            <a:r>
              <a:rPr lang="en-US" dirty="0"/>
              <a:t>Kemp was the disability movement’s “inside man” in many ways. In the 1970s, Kemp worked as an attorney in Washington, D.C., and struck up a friendship with C. Boyden Gray, who years later would become Bush’s chief counsel. Through Gray, Kemp also became friends with Bush, for whom Kemp wrote speeches for disability-related events. Kemp, a wheelchair user, was a tremendous advocate for disability issues. He pushed back against the Reagan administration when it tried to weaken disability-related regulations in the early 1980s and also served as the chair of the Equal Employment Opportunity Commission.</a:t>
            </a:r>
          </a:p>
          <a:p>
            <a:r>
              <a:rPr lang="en-US" dirty="0"/>
              <a:t> </a:t>
            </a:r>
          </a:p>
          <a:p>
            <a:r>
              <a:rPr lang="en-US" dirty="0"/>
              <a:t>Separate is never </a:t>
            </a:r>
            <a:r>
              <a:rPr lang="en-US" dirty="0" err="1"/>
              <a:t>equalLike</a:t>
            </a:r>
            <a:r>
              <a:rPr lang="en-US" dirty="0"/>
              <a:t> many with disabilities, Kemp, a lawyer, was no stranger to the indignities of discrimination. Diagnosed with a form of muscular dystrophy when he was 12, he walked with a pronounced gait at a time when private law firms wouldn’t hire a man with a disability. So he worked for the federal government. At first he held a position with the Internal Revenue Service, and then moved up to the Securities and Exchange Commission. He became a wheelchair user in 1971 when a garage door slammed on his leg, fracturing it so badly that even after it healed he could no longer walk. “When I was walking I had the same disability,” he once said. “But when I was in a wheelchair it was more visible.” Formerly in line for a promotion, he was told a wheelchair user could not hold a supervisory position.</a:t>
            </a:r>
          </a:p>
          <a:p>
            <a:r>
              <a:rPr lang="en-US" dirty="0"/>
              <a:t> </a:t>
            </a:r>
          </a:p>
          <a:p>
            <a:r>
              <a:rPr lang="en-US" dirty="0"/>
              <a:t>In 1977 Kemp was able to successfully sue for job discrimination — and win. But he had had enough of being denied positions for which he was more than qualified. So he left the government in 1980, took over as director of the Disability Rights Center, and became the most prominent disability rights advocate in Washington, D.C.</a:t>
            </a:r>
          </a:p>
          <a:p>
            <a:r>
              <a:rPr lang="en-US" dirty="0"/>
              <a:t> </a:t>
            </a:r>
          </a:p>
          <a:p>
            <a:r>
              <a:rPr lang="en-US" dirty="0"/>
              <a:t>From his friendship with Gray and Bush to his experience working within government to his intimate knowledge of being excluded because of a disability, Kemp, a Republican, was in exactly the right place at the right time to help shepherd the ADA toward passage.</a:t>
            </a:r>
          </a:p>
          <a:p>
            <a:r>
              <a:rPr lang="en-US" dirty="0"/>
              <a:t> </a:t>
            </a:r>
          </a:p>
          <a:p>
            <a:r>
              <a:rPr lang="en-US" dirty="0"/>
              <a:t>Justin Dart, The ‘Father of the ADA’</a:t>
            </a:r>
          </a:p>
          <a:p>
            <a:r>
              <a:rPr lang="en-US" dirty="0"/>
              <a:t>While Evan Kemp and other advocates in Washington, D.C., kept the heat on Gray and Bush from inside the beltway, Justin Dart, a wealthy man from a wealthy family, used his fortune to fire up the grassroots. Dart’s father, Justin Whitlock Dart, Sr., was president of Dart Industries — the company’s most famous product is probably Tupperware — and his mother, Ruth Walgreen Dart, was the daughter of Charles R. Walgreen, of Walgreen Pharmacies.</a:t>
            </a:r>
          </a:p>
          <a:p>
            <a:r>
              <a:rPr lang="en-US" dirty="0"/>
              <a:t> </a:t>
            </a:r>
          </a:p>
          <a:p>
            <a:r>
              <a:rPr lang="en-US" dirty="0"/>
              <a:t>Advocates, including Justin Dart (right), marched to spur passage of the ADA.</a:t>
            </a:r>
          </a:p>
          <a:p>
            <a:r>
              <a:rPr lang="en-US" dirty="0"/>
              <a:t>Advocates, including Justin Dart (right), marched to spur passage of the ADA. Photo by Tom Olin.</a:t>
            </a:r>
          </a:p>
          <a:p>
            <a:r>
              <a:rPr lang="en-US" dirty="0"/>
              <a:t>Dart contracted polio in 1948 as he was preparing to enter the University of Houston. He earned degrees in history and education, but the university wouldn’t give him a teaching certificate because he was disabled. Today the university is home to the Justin Dart, Jr. Center for Students with Disabilities, which assists all students with disabilities to achieve their academic goals.</a:t>
            </a:r>
          </a:p>
          <a:p>
            <a:r>
              <a:rPr lang="en-US" dirty="0"/>
              <a:t> </a:t>
            </a:r>
          </a:p>
          <a:p>
            <a:r>
              <a:rPr lang="en-US" dirty="0"/>
              <a:t>After graduating, Dart’s father sent him overseas to launch Tupperware Japan, a company that he grew from four employees to 25,000. He embraced the “corporate playboy” lifestyle — chasing booze, women and money. He founded a greeting card company staffed by employees with disabilities during this time period, but said he felt like a fraud, as if he’d fallen off the “Gandhi track” to race along the “Donald Trump” track.</a:t>
            </a:r>
          </a:p>
          <a:p>
            <a:r>
              <a:rPr lang="en-US" dirty="0"/>
              <a:t> </a:t>
            </a:r>
          </a:p>
          <a:p>
            <a:r>
              <a:rPr lang="en-US" dirty="0"/>
              <a:t>This all changed dramatically when he came face-to-face with the evils of institutionalization. In 1966, he toured a facility for children with polio in Saigon, Vietnam. “The floor of the whole place was covered with children ages 4 to 10, with bloated stomachs and matchstick limbs,” he told NEW MOBILITY. “They were starving to death and lying in their own urine and feces, covered with flies. A little girl reached up to me and looked into my eyes. I automatically took her hand and my photographer took pictures. She had the most serene look I have ever seen — and it penetrated to the deepest part of my consciousness. I thought, here is a person almost dead, and she knows it. She’s reaching out for God and has found a counterfeit saint doing a photo op. I was engulfed by the devastating perception that I have met real evil, and I am part of it. The way I’m living and dealing with disability is killing this little girl. I’m going to go to my hotel, drink Johnnie Walker, eat a steak, and this picture is going to be in some magazine. I told [my fiancée] Yoshiko, ‘We cannot go on as we have been. Our lives have got to mean something. We have got to get into this fight and stop this evil.’”</a:t>
            </a:r>
          </a:p>
          <a:p>
            <a:r>
              <a:rPr lang="en-US" dirty="0"/>
              <a:t> </a:t>
            </a:r>
          </a:p>
          <a:p>
            <a:r>
              <a:rPr lang="en-US" dirty="0"/>
              <a:t>When Dart and Yoshiko moved back to the United States, Dart began serving the public in high-level roles, including being appointed by President Ronald Reagan to be vice chair of the National Council on Disability, in 1981. Dart, like Kemp, was a high-profile Republican with a visible disability — and it didn’t hurt that Reagan was a close friend of the Dart family.</a:t>
            </a:r>
          </a:p>
          <a:p>
            <a:r>
              <a:rPr lang="en-US" dirty="0"/>
              <a:t> </a:t>
            </a:r>
          </a:p>
          <a:p>
            <a:r>
              <a:rPr lang="en-US" dirty="0"/>
              <a:t>While vice chair of NCD, Dart used his own money to tour every state and territory to meet with all who were interested in disability policy. The tour allowed Dart to meet face-to-face with people who have every type of disability and hear their concerns. This trip took place in pre-ADA America, a time period where there were no guarantees of accessible hotel rooms or transportation. When Dart returned to Washington, D.C., he shared these conversations with his fellow </a:t>
            </a:r>
            <a:r>
              <a:rPr lang="en-US" dirty="0" err="1"/>
              <a:t>councilmembers</a:t>
            </a:r>
            <a:r>
              <a:rPr lang="en-US" dirty="0"/>
              <a:t>, and NCD drafted a report, “Toward Independence,” calling for a law that would protect the civil rights of people with disabilities. This would eventually become the Americans with Disabilities Act.</a:t>
            </a:r>
          </a:p>
          <a:p>
            <a:r>
              <a:rPr lang="en-US" dirty="0"/>
              <a:t> </a:t>
            </a:r>
          </a:p>
          <a:p>
            <a:r>
              <a:rPr lang="en-US" dirty="0"/>
              <a:t>After the ADA was introduced as a bill, Dart and Yoshiko repeated their national tour, once more visiting every state and territory, to hold public forums about the ADA and to keep the grassroots engaged. It is estimated that over 30,000 people attended these forums, and many of them advocated for the civil rights legislation in one way or another.</a:t>
            </a:r>
          </a:p>
          <a:p>
            <a:r>
              <a:rPr lang="en-US" dirty="0"/>
              <a:t> </a:t>
            </a:r>
          </a:p>
          <a:p>
            <a:r>
              <a:rPr lang="en-US" dirty="0"/>
              <a:t>These tours of the nation and subsequent personal connection to the grassroots of the still-young disability rights movement led to Dart becoming known as the “Father of the ADA.”</a:t>
            </a:r>
          </a:p>
          <a:p>
            <a:r>
              <a:rPr lang="en-US" dirty="0"/>
              <a:t> </a:t>
            </a:r>
          </a:p>
          <a:p>
            <a:r>
              <a:rPr lang="en-US" dirty="0"/>
              <a:t>Those in power, too, connected Dart with the ADA. Once, when he saw Dart wearing his iconic cowboy hat at a White House reception, President Bush introduced him as “the ADA man.” That hat is now lodged in the Smithsonian, along with Dart’s basic steel-framed manual wheelchair. Although he could afford the finest equipment, Dart insisted on using a type of wheelchair afforded by impoverished Americans with disabilities.</a:t>
            </a:r>
          </a:p>
          <a:p>
            <a:pPr eaLnBrk="1" hangingPunct="1"/>
            <a:endParaRPr lang="en-US" dirty="0"/>
          </a:p>
        </p:txBody>
      </p:sp>
      <p:sp>
        <p:nvSpPr>
          <p:cNvPr id="113668" name="Slide Number Placeholder 3"/>
          <p:cNvSpPr>
            <a:spLocks noGrp="1"/>
          </p:cNvSpPr>
          <p:nvPr>
            <p:ph type="sldNum" sz="quarter" idx="5"/>
          </p:nvPr>
        </p:nvSpPr>
        <p:spPr>
          <a:noFill/>
        </p:spPr>
        <p:txBody>
          <a:bodyPr/>
          <a:lstStyle/>
          <a:p>
            <a:fld id="{F4041FD6-B68C-460C-9438-85AD8761F18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normAutofit lnSpcReduction="10000"/>
          </a:bodyPr>
          <a:lstStyle/>
          <a:p>
            <a:r>
              <a:rPr lang="en-US" dirty="0"/>
              <a:t>Whose idea was the ADA? In a sense, it was everyone’s who was active in disability rights at the time. It was born in the Washington, D.C., beltway in discussions between Evan Kemp and Phil Calkins who dreamed about such a thing while serving together with the Equal Employment Opportunities Commission. It was born on the interstate highways connecting the public forums held by Justin and Yoshiko Dart. It was fought for in the HEW building of San Francisco and yearned for by young Judy </a:t>
            </a:r>
            <a:r>
              <a:rPr lang="en-US" dirty="0" err="1"/>
              <a:t>Heumann</a:t>
            </a:r>
            <a:r>
              <a:rPr lang="en-US" dirty="0"/>
              <a:t> who demanded the right to teach school in New York City — the first wheelchair user to do so.</a:t>
            </a:r>
          </a:p>
          <a:p>
            <a:r>
              <a:rPr lang="en-US" dirty="0"/>
              <a:t> </a:t>
            </a:r>
          </a:p>
          <a:p>
            <a:r>
              <a:rPr lang="en-US" dirty="0"/>
              <a:t>When the ADA was signed on July 26, 1990, the president was flanked by two men, but those two were flanked by thousands more. The ADA was most certainly one-of-a-kind legislation, comprehensively granting broad civil rights to citizens with disabilities, but it came about because of a long history of legislative action.</a:t>
            </a:r>
          </a:p>
          <a:p>
            <a:r>
              <a:rPr lang="en-US" dirty="0"/>
              <a:t>When Bush proclaimed that the shameful walls of exclusion finally were falling down, thousands of activists nationwide felt a strong sense of accomplishment. But the ADA itself was neither a beginning nor an ending. It was a bold expansion of, and a future catalyst for, disability rights laws passed prior to and following its passage.</a:t>
            </a:r>
          </a:p>
          <a:p>
            <a:r>
              <a:rPr lang="en-US" dirty="0"/>
              <a:t> </a:t>
            </a:r>
          </a:p>
          <a:p>
            <a:r>
              <a:rPr lang="en-US" dirty="0"/>
              <a:t>The movement for full recognition of the civil rights of people with disabilities has come a long, long way, and the 25th anniversary of the ADA deserves to be celebrated, as do those who helped to make it possible. But like those activists who have come before us, we must continually look to what can come next. And once we achieve that, we must reach for more, until every person with a disability has full and equal access to all our great society has to offer, and full inclusion is no longer a dream but a reality.</a:t>
            </a:r>
          </a:p>
          <a:p>
            <a:endParaRPr lang="en-US" dirty="0"/>
          </a:p>
        </p:txBody>
      </p:sp>
      <p:sp>
        <p:nvSpPr>
          <p:cNvPr id="114692" name="Slide Number Placeholder 3"/>
          <p:cNvSpPr>
            <a:spLocks noGrp="1"/>
          </p:cNvSpPr>
          <p:nvPr>
            <p:ph type="sldNum" sz="quarter" idx="5"/>
          </p:nvPr>
        </p:nvSpPr>
        <p:spPr>
          <a:noFill/>
        </p:spPr>
        <p:txBody>
          <a:bodyPr/>
          <a:lstStyle/>
          <a:p>
            <a:fld id="{23AD815C-08F2-402B-A57A-E42A19C5E93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dirty="0"/>
              <a:t>The most controversial portions of the ADA — when it was being considered by Congress — did not become the most controversial part of the law after enactment. Looking backwards 25 years after the ADA’s passage, the most controversial section of the act turned out to be the definition of “disability,” something the Congress hardly discussed.</a:t>
            </a:r>
          </a:p>
          <a:p>
            <a:r>
              <a:rPr lang="en-US" dirty="0"/>
              <a:t> </a:t>
            </a:r>
          </a:p>
          <a:p>
            <a:r>
              <a:rPr lang="en-US" dirty="0"/>
              <a:t>Early congressional consideration included such mind-boggling discussions as should homosexuals and people with sexual identity disorders be protected by the Act (they were specifically excluded); should food handlers who were HIV-positive be excluded from coverage (they were not); should buses be required to be accessible (they were); and should people with mental disabilities, both intellectual and psychological, be protected (they were). These subjects and several others, equally not controversial in retrospect, did not generate much litigation after enactment.</a:t>
            </a:r>
          </a:p>
          <a:p>
            <a:r>
              <a:rPr lang="en-US" dirty="0"/>
              <a:t> </a:t>
            </a:r>
          </a:p>
          <a:p>
            <a:r>
              <a:rPr lang="en-US" dirty="0"/>
              <a:t>The definition of disability, however, which was borrowed from the Rehabilitation Act of 1973, was misinterpreted by the U.S. Supreme Court and used to unfairly deny a judicial remedy to people with disabilities discriminated against because of their disabilities.</a:t>
            </a:r>
          </a:p>
          <a:p>
            <a:r>
              <a:rPr lang="en-US" dirty="0"/>
              <a:t> </a:t>
            </a:r>
          </a:p>
          <a:p>
            <a:pPr>
              <a:defRPr/>
            </a:pPr>
            <a:endParaRPr lang="en-US" dirty="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ADEE9-6004-41C9-88BE-DAAD624493EC}" type="slidenum">
              <a:rPr lang="en-US" smtClean="0">
                <a:latin typeface="Arial" pitchFamily="34" charset="0"/>
              </a:rPr>
              <a:pPr/>
              <a:t>18</a:t>
            </a:fld>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t>Title 5 Miscellaneous</a:t>
            </a:r>
          </a:p>
          <a:p>
            <a:pPr>
              <a:buFontTx/>
              <a:buNone/>
            </a:pPr>
            <a:r>
              <a:rPr lang="en-US" sz="1200" dirty="0"/>
              <a:t>Some of these items include: </a:t>
            </a:r>
          </a:p>
          <a:p>
            <a:r>
              <a:rPr lang="en-US" sz="1200" dirty="0"/>
              <a:t>Coverage of Congress by the ADA</a:t>
            </a:r>
          </a:p>
          <a:p>
            <a:r>
              <a:rPr lang="en-US" sz="1200" dirty="0"/>
              <a:t>Recovery of legal fees </a:t>
            </a:r>
          </a:p>
          <a:p>
            <a:r>
              <a:rPr lang="en-US" sz="1200" dirty="0"/>
              <a:t>Prohibition of coercing, threatening or retaliating</a:t>
            </a:r>
          </a:p>
          <a:p>
            <a:r>
              <a:rPr lang="en-US" sz="1200" dirty="0"/>
              <a:t>Requirements for historic properties </a:t>
            </a:r>
          </a:p>
          <a:p>
            <a:r>
              <a:rPr lang="en-US" sz="1200" dirty="0"/>
              <a:t>The role of federal agencies enforcing the ADA and providing technical assistance</a:t>
            </a:r>
          </a:p>
          <a:p>
            <a:endParaRPr lang="en-US" dirty="0"/>
          </a:p>
        </p:txBody>
      </p:sp>
      <p:sp>
        <p:nvSpPr>
          <p:cNvPr id="4" name="Slide Number Placeholder 3"/>
          <p:cNvSpPr>
            <a:spLocks noGrp="1"/>
          </p:cNvSpPr>
          <p:nvPr>
            <p:ph type="sldNum" sz="quarter" idx="10"/>
          </p:nvPr>
        </p:nvSpPr>
        <p:spPr/>
        <p:txBody>
          <a:bodyPr/>
          <a:lstStyle/>
          <a:p>
            <a:fld id="{16022A22-4903-4152-9EF5-C78942E0E14C}" type="slidenum">
              <a:rPr lang="en-US" smtClean="0"/>
              <a:pPr/>
              <a:t>19</a:t>
            </a:fld>
            <a:endParaRPr lang="en-US"/>
          </a:p>
        </p:txBody>
      </p:sp>
    </p:spTree>
    <p:extLst>
      <p:ext uri="{BB962C8B-B14F-4D97-AF65-F5344CB8AC3E}">
        <p14:creationId xmlns:p14="http://schemas.microsoft.com/office/powerpoint/2010/main" val="3802722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3B1E9B8-8E64-4614-B8D3-223E4ECB1C73}" type="slidenum">
              <a:rPr lang="en-US">
                <a:solidFill>
                  <a:prstClr val="black"/>
                </a:solidFill>
              </a:rPr>
              <a:pPr/>
              <a:t>20</a:t>
            </a:fld>
            <a:endParaRPr lang="en-US">
              <a:solidFill>
                <a:prstClr val="black"/>
              </a:solidFill>
            </a:endParaRPr>
          </a:p>
        </p:txBody>
      </p:sp>
      <p:sp>
        <p:nvSpPr>
          <p:cNvPr id="110595" name="Rectangle 2"/>
          <p:cNvSpPr>
            <a:spLocks noGrp="1" noRot="1" noChangeAspect="1" noChangeArrowheads="1" noTextEdit="1"/>
          </p:cNvSpPr>
          <p:nvPr>
            <p:ph type="sldImg"/>
            <p:custDataLst>
              <p:tags r:id="rId1"/>
            </p:custDataLst>
          </p:nvPr>
        </p:nvSpPr>
        <p:spPr>
          <a:ln/>
        </p:spPr>
      </p:sp>
      <p:sp>
        <p:nvSpPr>
          <p:cNvPr id="110596" name="Rectangle 3"/>
          <p:cNvSpPr>
            <a:spLocks noGrp="1" noChangeArrowheads="1"/>
          </p:cNvSpPr>
          <p:nvPr>
            <p:ph type="body" idx="1"/>
          </p:nvPr>
        </p:nvSpPr>
        <p:spPr>
          <a:noFill/>
          <a:ln/>
        </p:spPr>
        <p:txBody>
          <a:bodyPr/>
          <a:lstStyle/>
          <a:p>
            <a:pPr eaLnBrk="1" hangingPunct="1"/>
            <a:r>
              <a:rPr lang="en-US"/>
              <a:t>Candidate A= Pres. FDR, B = Pres. JFK, C= Pres Lincoln</a:t>
            </a:r>
          </a:p>
        </p:txBody>
      </p:sp>
    </p:spTree>
    <p:extLst>
      <p:ext uri="{BB962C8B-B14F-4D97-AF65-F5344CB8AC3E}">
        <p14:creationId xmlns:p14="http://schemas.microsoft.com/office/powerpoint/2010/main" val="2423974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p:spPr>
        <p:txBody>
          <a:bodyPr lIns="91440" tIns="45720" rIns="91440" bIns="45720"/>
          <a:lstStyle/>
          <a:p>
            <a:endParaRPr lang="en-US">
              <a:latin typeface="Arial" pitchFamily="34" charset="0"/>
              <a:cs typeface="Arial" pitchFamily="34" charset="0"/>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06C6102-3E1B-4BD5-BE11-6734854AD096}"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767758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normAutofit fontScale="55000" lnSpcReduction="20000"/>
          </a:bodyPr>
          <a:lstStyle/>
          <a:p>
            <a:pPr>
              <a:lnSpc>
                <a:spcPct val="90000"/>
              </a:lnSpc>
            </a:pPr>
            <a:r>
              <a:rPr lang="en-US" dirty="0"/>
              <a:t>Sutton vs. American Airlines </a:t>
            </a:r>
          </a:p>
          <a:p>
            <a:pPr>
              <a:lnSpc>
                <a:spcPct val="90000"/>
              </a:lnSpc>
              <a:buFontTx/>
              <a:buChar char="-"/>
            </a:pPr>
            <a:r>
              <a:rPr lang="en-US" dirty="0"/>
              <a:t>Definition of a disability </a:t>
            </a:r>
          </a:p>
          <a:p>
            <a:pPr>
              <a:lnSpc>
                <a:spcPct val="90000"/>
              </a:lnSpc>
              <a:buFontTx/>
              <a:buChar char="-"/>
            </a:pPr>
            <a:r>
              <a:rPr lang="en-US" dirty="0"/>
              <a:t>Mitigating measures (if it can be corrected its not a disability </a:t>
            </a:r>
          </a:p>
          <a:p>
            <a:pPr>
              <a:lnSpc>
                <a:spcPct val="90000"/>
              </a:lnSpc>
              <a:buFontTx/>
              <a:buChar char="-"/>
            </a:pPr>
            <a:r>
              <a:rPr lang="en-US" dirty="0"/>
              <a:t>Substantially Limits  </a:t>
            </a:r>
          </a:p>
          <a:p>
            <a:pPr>
              <a:lnSpc>
                <a:spcPct val="90000"/>
              </a:lnSpc>
            </a:pPr>
            <a:r>
              <a:rPr lang="en-US" dirty="0"/>
              <a:t>Murphy vs. United Parcel Service </a:t>
            </a:r>
          </a:p>
          <a:p>
            <a:pPr>
              <a:lnSpc>
                <a:spcPct val="90000"/>
              </a:lnSpc>
              <a:buFontTx/>
              <a:buChar char="-"/>
            </a:pPr>
            <a:r>
              <a:rPr lang="en-US" dirty="0"/>
              <a:t>Mitigating measures</a:t>
            </a:r>
          </a:p>
          <a:p>
            <a:pPr>
              <a:lnSpc>
                <a:spcPct val="90000"/>
              </a:lnSpc>
              <a:buFontTx/>
              <a:buChar char="-"/>
            </a:pPr>
            <a:r>
              <a:rPr lang="en-US" dirty="0"/>
              <a:t>Regarded As </a:t>
            </a:r>
          </a:p>
          <a:p>
            <a:pPr>
              <a:lnSpc>
                <a:spcPct val="90000"/>
              </a:lnSpc>
            </a:pPr>
            <a:r>
              <a:rPr lang="en-US" dirty="0"/>
              <a:t>Albertsons vs. </a:t>
            </a:r>
            <a:r>
              <a:rPr lang="en-US" dirty="0" err="1"/>
              <a:t>Kirkingburg</a:t>
            </a:r>
            <a:endParaRPr lang="en-US" dirty="0"/>
          </a:p>
          <a:p>
            <a:pPr>
              <a:lnSpc>
                <a:spcPct val="90000"/>
              </a:lnSpc>
              <a:buFontTx/>
              <a:buChar char="-"/>
            </a:pPr>
            <a:r>
              <a:rPr lang="en-US" dirty="0"/>
              <a:t>Vision Standards </a:t>
            </a:r>
          </a:p>
          <a:p>
            <a:pPr>
              <a:lnSpc>
                <a:spcPct val="90000"/>
              </a:lnSpc>
              <a:buFontTx/>
              <a:buChar char="-"/>
            </a:pPr>
            <a:r>
              <a:rPr lang="en-US" dirty="0"/>
              <a:t>Not meet the standards </a:t>
            </a:r>
          </a:p>
          <a:p>
            <a:pPr>
              <a:lnSpc>
                <a:spcPct val="90000"/>
              </a:lnSpc>
              <a:buFontTx/>
              <a:buChar char="-"/>
            </a:pPr>
            <a:r>
              <a:rPr lang="en-US" dirty="0"/>
              <a:t>Not qualified </a:t>
            </a:r>
          </a:p>
          <a:p>
            <a:pPr>
              <a:lnSpc>
                <a:spcPct val="90000"/>
              </a:lnSpc>
              <a:buFontTx/>
              <a:buChar char="-"/>
            </a:pPr>
            <a:endParaRPr lang="en-US" dirty="0"/>
          </a:p>
          <a:p>
            <a:r>
              <a:rPr lang="en-US" dirty="0"/>
              <a:t>The First Legal Disaster</a:t>
            </a:r>
          </a:p>
          <a:p>
            <a:r>
              <a:rPr lang="en-US" dirty="0"/>
              <a:t>The Supreme Court’s first attempt to deal with the definition was a disaster. However, since the disabled plaintiff prevailed, it wasn’t immediately alarming. In the 1998 case, Abbott v. </a:t>
            </a:r>
            <a:r>
              <a:rPr lang="en-US" dirty="0" err="1"/>
              <a:t>Bragdon</a:t>
            </a:r>
            <a:r>
              <a:rPr lang="en-US" dirty="0"/>
              <a:t>, an HIV-positive woman in Maine sought dental treatment. When the dentist learned of her condition, fearing for his and his staff’s safety, he sent her away. The evidence in the case indicated that danger was not probable if standard precautionary measures (eye shield, gloves and mask) were used. If she posed a danger to herself or others — that is, if danger were probable not merely possible — the dentist would have prevailed. In Abbott the Court considered whether the plaintiff was disabled as defined by the ADA, because if she wasn’t, she couldn’t sue the dentist. The ADA defined a covered disability as a physical or mental impairment that substantially limits one or more major life activities, a history of having such an impairment, or being regarded as having such an impairment.</a:t>
            </a:r>
          </a:p>
          <a:p>
            <a:r>
              <a:rPr lang="en-US" dirty="0"/>
              <a:t> </a:t>
            </a:r>
          </a:p>
          <a:p>
            <a:r>
              <a:rPr lang="en-US" dirty="0"/>
              <a:t>The Court ignored the “regarded as” part of the definition and decided to wedge the plaintiff into the functional limitation portion of the definition. They found her disability to be the inability to procreate, ignoring both the reality that those with HIV can have children and that the dentist clearly regarded the plaintiff as having a disability and treated her accordingly, whether or not she was substantially limited from life activities at all.</a:t>
            </a:r>
          </a:p>
          <a:p>
            <a:r>
              <a:rPr lang="en-US" dirty="0"/>
              <a:t>Catch 22: Disability Nonexistent When Temporarily Corrected   </a:t>
            </a:r>
          </a:p>
          <a:p>
            <a:r>
              <a:rPr lang="en-US" dirty="0"/>
              <a:t>Misunderstanding the three prongs of the “who is covered by the act” provisions of ADA began with Abbott but was personified in the Sutton trilogy of cases decided by the Supreme Court together. In the 1999 case, Sutton v. United Airlines, twin sisters who were commercial pilots but wore eyeglasses applied for jobs with United Airlines. The airline had an employment policy that required their pilots to have better than 20/200 vision when not wearing glasses. Both pilots wore glasses and, when corrected, had normal vision. But no law or regulation required pilots to see better than 20/200 without their glasses — the policy was strictly the airline’s. The women were denied employment by United Airlines, and the Court held that disability must be considered in its mitigated state. The women were not disabled within the meaning of the ADA, according to the Court, because when mitigated, their low vision was eliminated — with glasses they saw normally. Therefore, the Court held that they were not disabled and could not sue the airline even though they were denied employment because of their low vision.</a:t>
            </a:r>
          </a:p>
          <a:p>
            <a:r>
              <a:rPr lang="en-US" dirty="0"/>
              <a:t> </a:t>
            </a:r>
          </a:p>
          <a:p>
            <a:r>
              <a:rPr lang="en-US" dirty="0"/>
              <a:t>ADA </a:t>
            </a:r>
            <a:r>
              <a:rPr lang="en-US" dirty="0" err="1"/>
              <a:t>lawOn</a:t>
            </a:r>
            <a:r>
              <a:rPr lang="en-US" dirty="0"/>
              <a:t> the same day in Murphy v. United Parcel Service, and Albertsons v. </a:t>
            </a:r>
            <a:r>
              <a:rPr lang="en-US" dirty="0" err="1"/>
              <a:t>Kirkingburg</a:t>
            </a:r>
            <a:r>
              <a:rPr lang="en-US" dirty="0"/>
              <a:t>, the Court denied relief to an individual whose high blood pressure was normal because he took medication for it — even though he was denied employment because of his high blood pressure; and the Court also denied relief to an individual denied employment as a truck driver because he only had vision in one eye. The Court found that his monocular vision was not a disability since it didn’t substantially limit his ability to engage in a major life activity.</a:t>
            </a:r>
          </a:p>
          <a:p>
            <a:r>
              <a:rPr lang="en-US" dirty="0"/>
              <a:t> </a:t>
            </a:r>
          </a:p>
          <a:p>
            <a:r>
              <a:rPr lang="en-US" dirty="0"/>
              <a:t>This complete disregard of the “regarded as” prong of the test for who is protected by the ADA spawned dismissals of hundreds of employment discrimination claims throughout the United States. People with epilepsy whose seizures were controlled by medication but who were discriminated against because of the epilepsy had no remedy; diabetics whose symptoms were controlled by insulin were denied remedies even though they were discriminated against because they were diabetic. In one case, a diabetic pharmacist who needed reasonable accommodation — the ability to eat lunch at the same time every day to regulate his blood sugar — was denied that accommodation. The Court, incredibly, found that he was not disabled within the meaning of the ADA because if he ate at the same time every day — that is, if his disability was considered in its mitigated state — he would have no functional impairment.</a:t>
            </a:r>
          </a:p>
          <a:p>
            <a:r>
              <a:rPr lang="en-US" dirty="0"/>
              <a:t> </a:t>
            </a:r>
          </a:p>
          <a:p>
            <a:pPr>
              <a:lnSpc>
                <a:spcPct val="90000"/>
              </a:lnSpc>
              <a:buFontTx/>
              <a:buChar char="-"/>
            </a:pPr>
            <a:endParaRPr lang="en-US" dirty="0"/>
          </a:p>
        </p:txBody>
      </p:sp>
      <p:sp>
        <p:nvSpPr>
          <p:cNvPr id="115716" name="Slide Number Placeholder 3"/>
          <p:cNvSpPr>
            <a:spLocks noGrp="1"/>
          </p:cNvSpPr>
          <p:nvPr>
            <p:ph type="sldNum" sz="quarter" idx="5"/>
          </p:nvPr>
        </p:nvSpPr>
        <p:spPr>
          <a:noFill/>
        </p:spPr>
        <p:txBody>
          <a:bodyPr/>
          <a:lstStyle/>
          <a:p>
            <a:fld id="{5EEA2566-3A32-4D44-991E-864FE52740D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normAutofit fontScale="92500" lnSpcReduction="20000"/>
          </a:bodyPr>
          <a:lstStyle/>
          <a:p>
            <a:r>
              <a:rPr lang="en-US" dirty="0"/>
              <a:t>The ADAAA overturns a decade of restrictive policy that has barred the door to ADA eligibility for many people with disabilities, including epilepsy, diabetes, intellectual and developmental disabilities, multiple sclerosis, muscular dystrophy, and cancer, among many others.  The reforms in the law will apply to both the ADA and Section 504 of the Rehabilitation Act.  The reforms will restore the intent of the bipartisan Congress that passed the ADA in 1990.</a:t>
            </a:r>
          </a:p>
          <a:p>
            <a:endParaRPr lang="en-US" dirty="0"/>
          </a:p>
          <a:p>
            <a:r>
              <a:rPr lang="en-US" dirty="0"/>
              <a:t>Changes to the Amendments Act were adopted in 2011.  </a:t>
            </a:r>
          </a:p>
          <a:p>
            <a:endParaRPr lang="en-US" dirty="0"/>
          </a:p>
          <a:p>
            <a:r>
              <a:rPr lang="en-US" dirty="0"/>
              <a:t>ADA Amendments Act of 2008 and Olmstead</a:t>
            </a:r>
          </a:p>
          <a:p>
            <a:r>
              <a:rPr lang="en-US" dirty="0"/>
              <a:t>Consideration of disability in its mitigated state became a hurdle that defendants put between those they discriminated against and the plaintiffs’ ability to seek relief. Since this was clearly not Congress’s intent in enacting the law, organizations of people with disabilities asked Congress to amend the ADA in a manner that would specifically nullify the Sutton trilogy. Despite the risk that Congress might attempt to weaken the ADA once the Act was being reconsidered, the disability community pushed forward, and with the help of Republican Rep. Jim Sensenbrenner of Wisconsin and Democratic Sen. Tom Harkin of Iowa, the ADA  Amendments Act of 2008 passed. It instructed the courts to disregard Sutton and its mitigation language and restored the “regarded as having a disability” basis for claiming discrimination.</a:t>
            </a:r>
          </a:p>
          <a:p>
            <a:r>
              <a:rPr lang="en-US" dirty="0"/>
              <a:t> </a:t>
            </a:r>
          </a:p>
          <a:p>
            <a:r>
              <a:rPr lang="en-US" dirty="0"/>
              <a:t>Meanwhile, legislative and litigation victories and advances fostered more litigation as well as state legislation to prevent and redress discrimination. Many cases were brought and settled, not resulting in judicial decisions that could be used by others as precedents, but clearly reflecting changing social mores. For example, United Spinal Association sued New York City for failure to install curb ramps. Following seven years of litigation with the Giuliani administration, Mayor Bloomberg settled the case. The city has spent $243 million so far to ramp its 168,000 corners and all but 3 percent are complete. United Spinal and other plaintiffs with disabilities persevered and finally forced Mayor Bloomberg to settle ADA litigation to make taxis accessible. After 11 years of opposing accessible taxis, prompted by ADA litigation, Bloomberg agreed to have 50 percent of the City’s yellow cabs accessible by 2020.</a:t>
            </a:r>
          </a:p>
          <a:p>
            <a:r>
              <a:rPr lang="en-US" dirty="0"/>
              <a:t> </a:t>
            </a:r>
          </a:p>
          <a:p>
            <a:endParaRPr lang="en-US" dirty="0"/>
          </a:p>
        </p:txBody>
      </p:sp>
      <p:sp>
        <p:nvSpPr>
          <p:cNvPr id="116740" name="Slide Number Placeholder 3"/>
          <p:cNvSpPr>
            <a:spLocks noGrp="1"/>
          </p:cNvSpPr>
          <p:nvPr>
            <p:ph type="sldNum" sz="quarter" idx="5"/>
          </p:nvPr>
        </p:nvSpPr>
        <p:spPr>
          <a:noFill/>
        </p:spPr>
        <p:txBody>
          <a:bodyPr/>
          <a:lstStyle/>
          <a:p>
            <a:fld id="{25991453-2325-4484-9B77-497C0CAD282F}"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a:t>Under Title II of the federal Americans with Disabilities Act, said Justice Ruth Bader Ginsburg, delivering the opinion of the court, "states are required to place persons with mental disabilities in community settings rather than in institutions when the StateÕs treatment professionals have determined that community placement is appropriate, the transfer from institutional care to a less restrictive setting is not opposed by the affected individual, and the placement can be reasonably accommodated, taking into account the resources available to the State and the needs of others with mental disabilities. "</a:t>
            </a:r>
          </a:p>
          <a:p>
            <a:endParaRPr lang="en-US"/>
          </a:p>
        </p:txBody>
      </p:sp>
      <p:sp>
        <p:nvSpPr>
          <p:cNvPr id="117764" name="Slide Number Placeholder 3"/>
          <p:cNvSpPr>
            <a:spLocks noGrp="1"/>
          </p:cNvSpPr>
          <p:nvPr>
            <p:ph type="sldNum" sz="quarter" idx="5"/>
          </p:nvPr>
        </p:nvSpPr>
        <p:spPr>
          <a:noFill/>
        </p:spPr>
        <p:txBody>
          <a:bodyPr/>
          <a:lstStyle/>
          <a:p>
            <a:fld id="{3BECEFBB-AB92-41F2-9644-ED96A4EE52DF}"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dirty="0"/>
              <a:t>The Big Picture: ADA Changes Behavior</a:t>
            </a:r>
          </a:p>
          <a:p>
            <a:r>
              <a:rPr lang="en-US" dirty="0"/>
              <a:t>From a jurisprudential point of view, the ADA changed the meaning ascribed traditionally to “nondiscrimination.” Prior to ADA nondiscrimination was passive. Refraining from treating people differently because of their race, gender, religion, etc., and treating everyone equally was all that was necessary to guarantee compliance and socially correct behavior. ADA made the failure to act — that is, to make reasonable accommodation — discriminatory and unlawful.</a:t>
            </a:r>
          </a:p>
          <a:p>
            <a:r>
              <a:rPr lang="en-US" dirty="0"/>
              <a:t> </a:t>
            </a:r>
          </a:p>
          <a:p>
            <a:r>
              <a:rPr lang="en-US" dirty="0"/>
              <a:t>However, the ADA, while requiring accommodation, only does so to the extent that such accommodation is reasonable. The ADA merely requires reasonable behavior — and that is its simple beauty.</a:t>
            </a:r>
          </a:p>
          <a:p>
            <a:endParaRPr lang="en-US" dirty="0">
              <a:latin typeface="Calibri" pitchFamily="34" charset="0"/>
            </a:endParaRPr>
          </a:p>
          <a:p>
            <a:endParaRPr lang="en-US" dirty="0">
              <a:latin typeface="Calibri" pitchFamily="34" charset="0"/>
            </a:endParaRPr>
          </a:p>
          <a:p>
            <a:r>
              <a:rPr lang="en-US" dirty="0">
                <a:latin typeface="Calibri" pitchFamily="34" charset="0"/>
              </a:rPr>
              <a:t>The final DOJ regulations revising Title II and Title III of the ADA were published in the Federal Register on September 15, 2010. Major changes to the ADA Standards for Accessible Design were also adopted. The title II&amp;II policy changes take effect March 15</a:t>
            </a:r>
            <a:r>
              <a:rPr lang="en-US" baseline="30000" dirty="0">
                <a:latin typeface="Calibri" pitchFamily="34" charset="0"/>
              </a:rPr>
              <a:t>th</a:t>
            </a:r>
            <a:r>
              <a:rPr lang="en-US" dirty="0">
                <a:latin typeface="Calibri" pitchFamily="34" charset="0"/>
              </a:rPr>
              <a:t>, 2011. Compliance with the 2010 Standards for Accessible Design is permitted as of September 15</a:t>
            </a:r>
            <a:r>
              <a:rPr lang="en-US" baseline="30000" dirty="0">
                <a:latin typeface="Calibri" pitchFamily="34" charset="0"/>
              </a:rPr>
              <a:t>th</a:t>
            </a:r>
            <a:r>
              <a:rPr lang="en-US" dirty="0">
                <a:latin typeface="Calibri" pitchFamily="34" charset="0"/>
              </a:rPr>
              <a:t>, 2010, but not required until March 15</a:t>
            </a:r>
            <a:r>
              <a:rPr lang="en-US" baseline="30000" dirty="0">
                <a:latin typeface="Calibri" pitchFamily="34" charset="0"/>
              </a:rPr>
              <a:t>th</a:t>
            </a:r>
            <a:r>
              <a:rPr lang="en-US" dirty="0">
                <a:latin typeface="Calibri" pitchFamily="34" charset="0"/>
              </a:rPr>
              <a:t>, 2012.  </a:t>
            </a:r>
          </a:p>
          <a:p>
            <a:endParaRPr lang="en-US" dirty="0"/>
          </a:p>
        </p:txBody>
      </p:sp>
      <p:sp>
        <p:nvSpPr>
          <p:cNvPr id="118788" name="Slide Number Placeholder 3"/>
          <p:cNvSpPr>
            <a:spLocks noGrp="1"/>
          </p:cNvSpPr>
          <p:nvPr>
            <p:ph type="sldNum" sz="quarter" idx="5"/>
          </p:nvPr>
        </p:nvSpPr>
        <p:spPr>
          <a:noFill/>
        </p:spPr>
        <p:txBody>
          <a:bodyPr/>
          <a:lstStyle/>
          <a:p>
            <a:fld id="{0DDD33C7-34A0-4BC5-AC8C-7B086A5CE80D}"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5829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0173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35778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50993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0991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pPr/>
              <a:t>3</a:t>
            </a:fld>
            <a:endParaRPr lang="en-US"/>
          </a:p>
        </p:txBody>
      </p:sp>
    </p:spTree>
    <p:extLst>
      <p:ext uri="{BB962C8B-B14F-4D97-AF65-F5344CB8AC3E}">
        <p14:creationId xmlns:p14="http://schemas.microsoft.com/office/powerpoint/2010/main" val="2586778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0339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54150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Economic</a:t>
            </a:r>
            <a:r>
              <a:rPr lang="en-US" baseline="0" dirty="0"/>
              <a:t> reasons—slack work or unfavorable work conditions, inability to find full-time work, seasonal declines</a:t>
            </a:r>
            <a:endParaRPr lang="en-US" dirty="0"/>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410957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284724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6022A22-4903-4152-9EF5-C78942E0E14C}"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94300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Americans With Disabilities Act (ADA) promotes social justice by protecting disabled persons from discrimination and prejudice. It seeks equality of opportunity for them and protects their well being by giving them fair access to goods, services and benefits. These rights are circumscribed in the ADA, however, by constraints of cost, efficiency, utility, and certain social mores. </a:t>
            </a:r>
          </a:p>
          <a:p>
            <a:endParaRPr lang="en-US" dirty="0"/>
          </a:p>
        </p:txBody>
      </p:sp>
      <p:sp>
        <p:nvSpPr>
          <p:cNvPr id="4" name="Slide Number Placeholder 3"/>
          <p:cNvSpPr>
            <a:spLocks noGrp="1"/>
          </p:cNvSpPr>
          <p:nvPr>
            <p:ph type="sldNum" sz="quarter" idx="10"/>
          </p:nvPr>
        </p:nvSpPr>
        <p:spPr/>
        <p:txBody>
          <a:bodyPr/>
          <a:lstStyle/>
          <a:p>
            <a:fld id="{16022A22-4903-4152-9EF5-C78942E0E14C}"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ADA offers little direction about how to set priorities when these values come into conflict, or about whether equality or opportunity favors equivalent or preferential treatment for disadvantaged </a:t>
            </a:r>
            <a:r>
              <a:rPr lang="en-US" dirty="0" err="1"/>
              <a:t>indaviduals</a:t>
            </a:r>
            <a:r>
              <a:rPr lang="en-US" dirty="0"/>
              <a:t>, the unemployed, the underemployed. </a:t>
            </a:r>
          </a:p>
          <a:p>
            <a:endParaRPr lang="en-US" dirty="0"/>
          </a:p>
          <a:p>
            <a:endParaRPr lang="en-US" dirty="0"/>
          </a:p>
          <a:p>
            <a:endParaRPr lang="en-US" dirty="0"/>
          </a:p>
          <a:p>
            <a:r>
              <a:rPr lang="en-US" dirty="0"/>
              <a:t>Until these ambiguities and potential value conflicts are resolved, a central moral and social problem remains unresolved: How can we demonstrate commitment to the rights and welfare of those with severe disabilities while placing fair limits upon their claims?</a:t>
            </a:r>
          </a:p>
          <a:p>
            <a:endParaRPr lang="en-US" dirty="0"/>
          </a:p>
          <a:p>
            <a:pPr eaLnBrk="1" hangingPunct="1"/>
            <a:endParaRPr lang="en-US" dirty="0"/>
          </a:p>
        </p:txBody>
      </p:sp>
      <p:sp>
        <p:nvSpPr>
          <p:cNvPr id="4" name="Slide Number Placeholder 3"/>
          <p:cNvSpPr>
            <a:spLocks noGrp="1"/>
          </p:cNvSpPr>
          <p:nvPr>
            <p:ph type="sldNum" sz="quarter" idx="5"/>
          </p:nvPr>
        </p:nvSpPr>
        <p:spPr/>
        <p:txBody>
          <a:bodyPr/>
          <a:lstStyle/>
          <a:p>
            <a:pPr>
              <a:defRPr/>
            </a:pPr>
            <a:fld id="{6D24E9D6-3A12-49E9-92AD-EB46AFD77082}" type="slidenum">
              <a:rPr lang="en-US" smtClean="0"/>
              <a:pPr>
                <a:defRPr/>
              </a:pPr>
              <a:t>40</a:t>
            </a:fld>
            <a:endParaRPr lang="en-US" dirty="0"/>
          </a:p>
        </p:txBody>
      </p:sp>
      <p:sp>
        <p:nvSpPr>
          <p:cNvPr id="7" name="Date Placeholder 6"/>
          <p:cNvSpPr>
            <a:spLocks noGrp="1"/>
          </p:cNvSpPr>
          <p:nvPr>
            <p:ph type="dt" sz="quarter" idx="1"/>
          </p:nvPr>
        </p:nvSpPr>
        <p:spPr/>
        <p:txBody>
          <a:bodyPr/>
          <a:lstStyle/>
          <a:p>
            <a:pPr>
              <a:defRPr/>
            </a:pPr>
            <a:r>
              <a:rPr lang="en-US" dirty="0"/>
              <a:t>Reasonable Accommodation  2.13.2014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a:p>
          <a:p>
            <a:pPr eaLnBrk="1" hangingPunct="1">
              <a:spcBef>
                <a:spcPct val="0"/>
              </a:spcBef>
            </a:pPr>
            <a:r>
              <a:rPr lang="en-US" dirty="0"/>
              <a:t>	Discussions, discussion, discussion</a:t>
            </a:r>
          </a:p>
          <a:p>
            <a:pPr eaLnBrk="1" hangingPunct="1">
              <a:spcBef>
                <a:spcPct val="0"/>
              </a:spcBef>
            </a:pPr>
            <a:r>
              <a:rPr lang="en-US" dirty="0"/>
              <a:t>			Employee is the best position to know limitations/needs</a:t>
            </a:r>
          </a:p>
          <a:p>
            <a:pPr eaLnBrk="1" hangingPunct="1">
              <a:spcBef>
                <a:spcPct val="0"/>
              </a:spcBef>
            </a:pPr>
            <a:r>
              <a:rPr lang="en-US" dirty="0"/>
              <a:t>Employer in the best position to know whether something would be undue burden or not</a:t>
            </a:r>
          </a:p>
          <a:p>
            <a:pPr eaLnBrk="1" hangingPunct="1">
              <a:spcBef>
                <a:spcPct val="0"/>
              </a:spcBef>
            </a:pPr>
            <a:endParaRPr lang="en-US" sz="1000" dirty="0"/>
          </a:p>
          <a:p>
            <a:pPr eaLnBrk="1" hangingPunct="1">
              <a:spcBef>
                <a:spcPct val="0"/>
              </a:spcBef>
            </a:pPr>
            <a:r>
              <a:rPr lang="en-US" dirty="0"/>
              <a:t>Multiple options?  Employer gets to chose</a:t>
            </a:r>
          </a:p>
          <a:p>
            <a:pPr eaLnBrk="1" hangingPunct="1">
              <a:spcBef>
                <a:spcPct val="0"/>
              </a:spcBef>
            </a:pPr>
            <a:r>
              <a:rPr lang="en-US" dirty="0"/>
              <a:t>Try an accommodation.  If it doesn’t work, ongoing obligation under the interactive process to reassess, refine if necessary.</a:t>
            </a:r>
          </a:p>
          <a:p>
            <a:pPr eaLnBrk="1" hangingPunct="1">
              <a:spcBef>
                <a:spcPct val="0"/>
              </a:spcBef>
            </a:pPr>
            <a:endParaRPr lang="en-US" sz="1000" dirty="0"/>
          </a:p>
        </p:txBody>
      </p:sp>
      <p:sp>
        <p:nvSpPr>
          <p:cNvPr id="16388" name="Date Placeholder 5"/>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a:t>Reasonable Accommodation  2.13.2014</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benevolent</a:t>
            </a:r>
            <a:r>
              <a:rPr lang="en-US" baseline="0" dirty="0"/>
              <a:t> stereotyping; Discuss how this could be discriminatory if other disabilities are not given similar accommodations; Discuss failure to engage in the interactive process; Discuss to contact Skye or me for all ADA/medical concerns</a:t>
            </a:r>
            <a:endParaRPr lang="en-US" dirty="0"/>
          </a:p>
        </p:txBody>
      </p:sp>
      <p:sp>
        <p:nvSpPr>
          <p:cNvPr id="4" name="Slide Number Placeholder 3"/>
          <p:cNvSpPr>
            <a:spLocks noGrp="1"/>
          </p:cNvSpPr>
          <p:nvPr>
            <p:ph type="sldNum" sz="quarter" idx="10"/>
          </p:nvPr>
        </p:nvSpPr>
        <p:spPr/>
        <p:txBody>
          <a:bodyPr/>
          <a:lstStyle/>
          <a:p>
            <a:pPr>
              <a:defRPr/>
            </a:pPr>
            <a:fld id="{8ABAB27D-344E-402A-8C2F-71EBC43DDE2F}" type="slidenum">
              <a:rPr lang="en-US" smtClean="0"/>
              <a:pPr>
                <a:defRPr/>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A1C32DE4-95CC-48FB-B10E-01E73E537B8B}" type="slidenum">
              <a:rPr lang="en-US">
                <a:solidFill>
                  <a:prstClr val="black"/>
                </a:solidFill>
              </a:rPr>
              <a:pPr/>
              <a:t>4</a:t>
            </a:fld>
            <a:endParaRPr lang="en-US">
              <a:solidFill>
                <a:prstClr val="black"/>
              </a:solidFill>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lIns="89719" tIns="44859" rIns="89719" bIns="44859"/>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Please discuss that Skye should be contacted</a:t>
            </a:r>
            <a:r>
              <a:rPr lang="en-US" baseline="0" dirty="0"/>
              <a:t> for all situations even when they are able to be accommodated.    </a:t>
            </a:r>
            <a:endParaRPr lang="en-US" dirty="0"/>
          </a:p>
        </p:txBody>
      </p:sp>
      <p:sp>
        <p:nvSpPr>
          <p:cNvPr id="4" name="Slide Number Placeholder 3"/>
          <p:cNvSpPr>
            <a:spLocks noGrp="1"/>
          </p:cNvSpPr>
          <p:nvPr>
            <p:ph type="sldNum" sz="quarter" idx="10"/>
          </p:nvPr>
        </p:nvSpPr>
        <p:spPr/>
        <p:txBody>
          <a:bodyPr/>
          <a:lstStyle/>
          <a:p>
            <a:pPr>
              <a:defRPr/>
            </a:pPr>
            <a:fld id="{8ABAB27D-344E-402A-8C2F-71EBC43DDE2F}" type="slidenum">
              <a:rPr lang="en-US" smtClean="0"/>
              <a:pPr>
                <a:defRPr/>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a:t>
            </a:r>
            <a:r>
              <a:rPr lang="en-US" baseline="0" dirty="0"/>
              <a:t> change of position if possible; Discuss steps if we cannot accommodate – FMLA if available; Reiterate to contact Skye or me in all circumstances</a:t>
            </a:r>
            <a:endParaRPr lang="en-US" dirty="0"/>
          </a:p>
        </p:txBody>
      </p:sp>
      <p:sp>
        <p:nvSpPr>
          <p:cNvPr id="4" name="Slide Number Placeholder 3"/>
          <p:cNvSpPr>
            <a:spLocks noGrp="1"/>
          </p:cNvSpPr>
          <p:nvPr>
            <p:ph type="sldNum" sz="quarter" idx="10"/>
          </p:nvPr>
        </p:nvSpPr>
        <p:spPr/>
        <p:txBody>
          <a:bodyPr/>
          <a:lstStyle/>
          <a:p>
            <a:pPr>
              <a:defRPr/>
            </a:pPr>
            <a:fld id="{8ABAB27D-344E-402A-8C2F-71EBC43DDE2F}" type="slidenum">
              <a:rPr lang="en-US" smtClean="0"/>
              <a:pPr>
                <a:defRPr/>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C7B9B-4CD7-4DC2-A9E4-4F04C699803B}" type="slidenum">
              <a:rPr lang="en-US" smtClean="0"/>
              <a:pPr fontAlgn="base">
                <a:spcBef>
                  <a:spcPct val="0"/>
                </a:spcBef>
                <a:spcAft>
                  <a:spcPct val="0"/>
                </a:spcAft>
                <a:defRPr/>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(Placer Arc – Debra/DOB, UPW- Marcy, UPS – Dana – ASL interpreters)</a:t>
            </a:r>
          </a:p>
          <a:p>
            <a:pPr eaLnBrk="1" hangingPunct="1">
              <a:spcBef>
                <a:spcPct val="0"/>
              </a:spcBef>
            </a:pPr>
            <a:endParaRPr lang="en-US" dirty="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90C44-929C-4393-A624-5B9F688C8F59}" type="slidenum">
              <a:rPr lang="en-US" smtClean="0"/>
              <a:pPr fontAlgn="base">
                <a:spcBef>
                  <a:spcPct val="0"/>
                </a:spcBef>
                <a:spcAft>
                  <a:spcPct val="0"/>
                </a:spcAft>
                <a:defRPr/>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latin typeface="Arial" pitchFamily="34" charset="0"/>
            </a:endParaRPr>
          </a:p>
        </p:txBody>
      </p:sp>
      <p:sp>
        <p:nvSpPr>
          <p:cNvPr id="108548" name="Slide Number Placeholder 3"/>
          <p:cNvSpPr>
            <a:spLocks noGrp="1"/>
          </p:cNvSpPr>
          <p:nvPr>
            <p:ph type="sldNum" sz="quarter" idx="5"/>
          </p:nvPr>
        </p:nvSpPr>
        <p:spPr>
          <a:noFill/>
        </p:spPr>
        <p:txBody>
          <a:bodyPr/>
          <a:lstStyle/>
          <a:p>
            <a:fld id="{EA4242AF-1125-47DD-B7DB-4E9DD0DD500F}" type="slidenum">
              <a:rPr lang="en-US" smtClean="0"/>
              <a:pPr/>
              <a:t>51</a:t>
            </a:fld>
            <a:endParaRPr lang="en-US"/>
          </a:p>
        </p:txBody>
      </p:sp>
    </p:spTree>
    <p:extLst>
      <p:ext uri="{BB962C8B-B14F-4D97-AF65-F5344CB8AC3E}">
        <p14:creationId xmlns:p14="http://schemas.microsoft.com/office/powerpoint/2010/main" val="849924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latin typeface="Arial" pitchFamily="34" charset="0"/>
            </a:endParaRPr>
          </a:p>
        </p:txBody>
      </p:sp>
      <p:sp>
        <p:nvSpPr>
          <p:cNvPr id="109572" name="Slide Number Placeholder 3"/>
          <p:cNvSpPr>
            <a:spLocks noGrp="1"/>
          </p:cNvSpPr>
          <p:nvPr>
            <p:ph type="sldNum" sz="quarter" idx="5"/>
          </p:nvPr>
        </p:nvSpPr>
        <p:spPr>
          <a:noFill/>
        </p:spPr>
        <p:txBody>
          <a:bodyPr/>
          <a:lstStyle/>
          <a:p>
            <a:fld id="{227F1DFD-43B6-45E6-898F-8B53BF13140E}" type="slidenum">
              <a:rPr lang="en-US" smtClean="0"/>
              <a:pPr/>
              <a:t>52</a:t>
            </a:fld>
            <a:endParaRPr lang="en-US"/>
          </a:p>
        </p:txBody>
      </p:sp>
    </p:spTree>
    <p:extLst>
      <p:ext uri="{BB962C8B-B14F-4D97-AF65-F5344CB8AC3E}">
        <p14:creationId xmlns:p14="http://schemas.microsoft.com/office/powerpoint/2010/main" val="3549844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latin typeface="Arial" pitchFamily="34" charset="0"/>
            </a:endParaRPr>
          </a:p>
        </p:txBody>
      </p:sp>
      <p:sp>
        <p:nvSpPr>
          <p:cNvPr id="110596" name="Slide Number Placeholder 3"/>
          <p:cNvSpPr>
            <a:spLocks noGrp="1"/>
          </p:cNvSpPr>
          <p:nvPr>
            <p:ph type="sldNum" sz="quarter" idx="5"/>
          </p:nvPr>
        </p:nvSpPr>
        <p:spPr>
          <a:noFill/>
        </p:spPr>
        <p:txBody>
          <a:bodyPr/>
          <a:lstStyle/>
          <a:p>
            <a:fld id="{27C48101-EA90-49B3-A66E-11A8E1538E9B}" type="slidenum">
              <a:rPr lang="en-US" smtClean="0"/>
              <a:pPr/>
              <a:t>54</a:t>
            </a:fld>
            <a:endParaRPr lang="en-US"/>
          </a:p>
        </p:txBody>
      </p:sp>
    </p:spTree>
    <p:extLst>
      <p:ext uri="{BB962C8B-B14F-4D97-AF65-F5344CB8AC3E}">
        <p14:creationId xmlns:p14="http://schemas.microsoft.com/office/powerpoint/2010/main" val="3770187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4D0BD57D-0045-4F80-8564-FA39F4B0CD3A}" type="slidenum">
              <a:rPr lang="en-US" smtClean="0"/>
              <a:pPr/>
              <a:t>55</a:t>
            </a:fld>
            <a:endParaRPr lang="en-US"/>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noFill/>
          <a:ln/>
        </p:spPr>
        <p:txBody>
          <a:bodyPr/>
          <a:lstStyle/>
          <a:p>
            <a:pPr eaLnBrk="1" hangingPunct="1">
              <a:spcBef>
                <a:spcPct val="0"/>
              </a:spcBef>
            </a:pPr>
            <a:endParaRPr lang="en-US">
              <a:latin typeface="Arial" pitchFamily="34" charset="0"/>
            </a:endParaRPr>
          </a:p>
        </p:txBody>
      </p:sp>
      <p:sp>
        <p:nvSpPr>
          <p:cNvPr id="111621" name="Slide Number Placeholder 3"/>
          <p:cNvSpPr txBox="1">
            <a:spLocks noGrp="1"/>
          </p:cNvSpPr>
          <p:nvPr/>
        </p:nvSpPr>
        <p:spPr bwMode="auto">
          <a:xfrm>
            <a:off x="3937000" y="8772525"/>
            <a:ext cx="3011488" cy="461963"/>
          </a:xfrm>
          <a:prstGeom prst="rect">
            <a:avLst/>
          </a:prstGeom>
          <a:noFill/>
          <a:ln w="9525">
            <a:noFill/>
            <a:miter lim="800000"/>
            <a:headEnd/>
            <a:tailEnd/>
          </a:ln>
        </p:spPr>
        <p:txBody>
          <a:bodyPr lIns="92481" tIns="46241" rIns="92481" bIns="46241" anchor="b"/>
          <a:lstStyle/>
          <a:p>
            <a:pPr algn="r" defTabSz="923925" eaLnBrk="0" hangingPunct="0"/>
            <a:fld id="{52E9BBC1-D37E-4BF0-B2A8-7A86CDF8C4C6}" type="slidenum">
              <a:rPr lang="en-US" sz="1200">
                <a:latin typeface="Calibri" pitchFamily="34" charset="0"/>
              </a:rPr>
              <a:pPr algn="r" defTabSz="923925" eaLnBrk="0" hangingPunct="0"/>
              <a:t>55</a:t>
            </a:fld>
            <a:endParaRPr lang="en-US" sz="1200">
              <a:latin typeface="Calibri" pitchFamily="34" charset="0"/>
            </a:endParaRPr>
          </a:p>
        </p:txBody>
      </p:sp>
    </p:spTree>
    <p:extLst>
      <p:ext uri="{BB962C8B-B14F-4D97-AF65-F5344CB8AC3E}">
        <p14:creationId xmlns:p14="http://schemas.microsoft.com/office/powerpoint/2010/main" val="634926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3177" tIns="46589" rIns="93177" bIns="46589" anchor="b"/>
          <a:lstStyle/>
          <a:p>
            <a:pPr algn="r" defTabSz="931863" fontAlgn="base">
              <a:spcBef>
                <a:spcPct val="0"/>
              </a:spcBef>
              <a:spcAft>
                <a:spcPct val="0"/>
              </a:spcAft>
            </a:pPr>
            <a:fld id="{0ABCD267-AABE-4CE5-BE32-65319DCDCB29}" type="slidenum">
              <a:rPr lang="en-US" sz="1200">
                <a:solidFill>
                  <a:prstClr val="black"/>
                </a:solidFill>
                <a:latin typeface="Tahoma" pitchFamily="34" charset="0"/>
                <a:cs typeface="Arial" pitchFamily="34" charset="0"/>
              </a:rPr>
              <a:pPr algn="r" defTabSz="931863" fontAlgn="base">
                <a:spcBef>
                  <a:spcPct val="0"/>
                </a:spcBef>
                <a:spcAft>
                  <a:spcPct val="0"/>
                </a:spcAft>
              </a:pPr>
              <a:t>56</a:t>
            </a:fld>
            <a:endParaRPr lang="en-US" sz="1200">
              <a:solidFill>
                <a:prstClr val="black"/>
              </a:solidFill>
              <a:latin typeface="Tahoma" pitchFamily="34" charset="0"/>
              <a:cs typeface="Arial" pitchFamily="34" charset="0"/>
            </a:endParaRPr>
          </a:p>
        </p:txBody>
      </p:sp>
      <p:sp>
        <p:nvSpPr>
          <p:cNvPr id="1031171"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3177" tIns="46589" rIns="93177" bIns="46589" anchor="b"/>
          <a:lstStyle/>
          <a:p>
            <a:pPr algn="r" defTabSz="931863" fontAlgn="base">
              <a:spcBef>
                <a:spcPct val="0"/>
              </a:spcBef>
              <a:spcAft>
                <a:spcPct val="0"/>
              </a:spcAft>
            </a:pPr>
            <a:fld id="{6EE023B2-3ABF-406C-9F78-C47CCAC3738C}" type="slidenum">
              <a:rPr lang="en-US" sz="1200">
                <a:solidFill>
                  <a:prstClr val="black"/>
                </a:solidFill>
                <a:latin typeface="Arial" pitchFamily="34" charset="0"/>
                <a:cs typeface="Arial" pitchFamily="34" charset="0"/>
              </a:rPr>
              <a:pPr algn="r" defTabSz="931863" fontAlgn="base">
                <a:spcBef>
                  <a:spcPct val="0"/>
                </a:spcBef>
                <a:spcAft>
                  <a:spcPct val="0"/>
                </a:spcAft>
              </a:pPr>
              <a:t>56</a:t>
            </a:fld>
            <a:endParaRPr lang="en-US" sz="1200">
              <a:solidFill>
                <a:prstClr val="black"/>
              </a:solidFill>
              <a:latin typeface="Arial" pitchFamily="34" charset="0"/>
              <a:cs typeface="Arial" pitchFamily="34" charset="0"/>
            </a:endParaRPr>
          </a:p>
        </p:txBody>
      </p:sp>
      <p:sp>
        <p:nvSpPr>
          <p:cNvPr id="1031172" name="Rectangle 2"/>
          <p:cNvSpPr>
            <a:spLocks noGrp="1" noRot="1" noChangeAspect="1" noChangeArrowheads="1" noTextEdit="1"/>
          </p:cNvSpPr>
          <p:nvPr>
            <p:ph type="sldImg"/>
          </p:nvPr>
        </p:nvSpPr>
        <p:spPr>
          <a:solidFill>
            <a:srgbClr val="FFFFFF"/>
          </a:solidFill>
          <a:ln/>
        </p:spPr>
      </p:sp>
      <p:sp>
        <p:nvSpPr>
          <p:cNvPr id="1031173" name="Rectangle 3"/>
          <p:cNvSpPr>
            <a:spLocks noGrp="1" noChangeArrowheads="1"/>
          </p:cNvSpPr>
          <p:nvPr>
            <p:ph type="body" idx="1"/>
          </p:nvPr>
        </p:nvSpPr>
        <p:spPr>
          <a:noFill/>
          <a:ln>
            <a:solidFill>
              <a:srgbClr val="000000"/>
            </a:solidFill>
          </a:ln>
        </p:spPr>
        <p:txBody>
          <a:bodyPr/>
          <a:lstStyle/>
          <a:p>
            <a:endParaRPr lang="en-US">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p:spPr>
        <p:txBody>
          <a:bodyPr/>
          <a:lstStyle/>
          <a:p>
            <a:fld id="{F6590EE2-5BCB-4150-AF99-64B30F0B1CCE}" type="slidenum">
              <a:rPr lang="en-US" smtClean="0"/>
              <a:pPr/>
              <a:t>5</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898112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32256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324611"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168400" y="697230"/>
            <a:ext cx="4673600" cy="3486150"/>
          </a:xfrm>
          <a:prstGeom prst="rect">
            <a:avLst/>
          </a:prstGeom>
          <a:noFill/>
          <a:ln>
            <a:solidFill>
              <a:srgbClr val="000000"/>
            </a:solidFill>
            <a:miter lim="800000"/>
            <a:headEnd/>
            <a:tailEnd/>
          </a:ln>
        </p:spPr>
      </p:sp>
      <p:sp>
        <p:nvSpPr>
          <p:cNvPr id="161795" name="Rectangle 3"/>
          <p:cNvSpPr>
            <a:spLocks noGrp="1" noChangeArrowheads="1"/>
          </p:cNvSpPr>
          <p:nvPr>
            <p:ph type="body" idx="1"/>
          </p:nvPr>
        </p:nvSpPr>
        <p:spPr bwMode="auto">
          <a:xfrm>
            <a:off x="701040" y="4415790"/>
            <a:ext cx="5608320" cy="4183380"/>
          </a:xfrm>
          <a:prstGeom prst="rect">
            <a:avLst/>
          </a:prstGeom>
          <a:noFill/>
          <a:ln>
            <a:miter lim="800000"/>
            <a:headEnd/>
            <a:tailEnd/>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BEB2D5-915F-4D29-AA33-A201F4120AB5}" type="slidenum">
              <a:rPr lang="en-US">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301652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970938" y="8829676"/>
            <a:ext cx="3037840" cy="465139"/>
          </a:xfrm>
          <a:prstGeom prst="rect">
            <a:avLst/>
          </a:prstGeom>
          <a:noFill/>
          <a:ln w="9525">
            <a:noFill/>
            <a:miter lim="800000"/>
            <a:headEnd/>
            <a:tailEnd/>
          </a:ln>
        </p:spPr>
        <p:txBody>
          <a:bodyPr lIns="93172" tIns="46586" rIns="93172" bIns="46586" anchor="b"/>
          <a:lstStyle/>
          <a:p>
            <a:pPr algn="r" fontAlgn="base">
              <a:spcBef>
                <a:spcPct val="0"/>
              </a:spcBef>
              <a:spcAft>
                <a:spcPct val="0"/>
              </a:spcAft>
            </a:pPr>
            <a:fld id="{B4CAC4A7-7E1A-4E08-9374-2F5A9E98D4D0}" type="slidenum">
              <a:rPr lang="en-US" sz="1300">
                <a:solidFill>
                  <a:prstClr val="black"/>
                </a:solidFill>
                <a:latin typeface="Arial" charset="0"/>
                <a:ea typeface="ＭＳ Ｐゴシック" pitchFamily="34" charset="-128"/>
              </a:rPr>
              <a:pPr algn="r" fontAlgn="base">
                <a:spcBef>
                  <a:spcPct val="0"/>
                </a:spcBef>
                <a:spcAft>
                  <a:spcPct val="0"/>
                </a:spcAft>
              </a:pPr>
              <a:t>6</a:t>
            </a:fld>
            <a:endParaRPr lang="en-US" sz="1300">
              <a:solidFill>
                <a:prstClr val="black"/>
              </a:solidFill>
              <a:latin typeface="Arial" charset="0"/>
              <a:ea typeface="ＭＳ Ｐゴシック" pitchFamily="34" charset="-128"/>
            </a:endParaRPr>
          </a:p>
        </p:txBody>
      </p:sp>
      <p:sp>
        <p:nvSpPr>
          <p:cNvPr id="259075" name="Rectangle 2"/>
          <p:cNvSpPr>
            <a:spLocks noGrp="1" noRot="1" noChangeAspect="1" noChangeArrowheads="1" noTextEdit="1"/>
          </p:cNvSpPr>
          <p:nvPr>
            <p:ph type="sldImg"/>
            <p:custDataLst>
              <p:tags r:id="rId1"/>
            </p:custDataLst>
          </p:nvPr>
        </p:nvSpPr>
        <p:spPr>
          <a:xfrm>
            <a:off x="1181100" y="696913"/>
            <a:ext cx="4648200" cy="3486150"/>
          </a:xfrm>
          <a:prstGeom prst="rect">
            <a:avLst/>
          </a:prstGeom>
          <a:ln/>
        </p:spPr>
      </p:sp>
      <p:sp>
        <p:nvSpPr>
          <p:cNvPr id="259076" name="Rectangle 3"/>
          <p:cNvSpPr>
            <a:spLocks noGrp="1" noChangeArrowheads="1"/>
          </p:cNvSpPr>
          <p:nvPr>
            <p:ph type="body" idx="1"/>
          </p:nvPr>
        </p:nvSpPr>
        <p:spPr>
          <a:xfrm>
            <a:off x="701040" y="4416425"/>
            <a:ext cx="5608320" cy="4183062"/>
          </a:xfrm>
          <a:prstGeom prst="rect">
            <a:avLst/>
          </a:prstGeom>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a:t>Impermissible stereotypes that might cause an employer to be reluctant to hire someone with a disability:</a:t>
            </a:r>
          </a:p>
          <a:p>
            <a:pPr eaLnBrk="1" hangingPunct="1">
              <a:spcBef>
                <a:spcPct val="0"/>
              </a:spcBef>
            </a:pPr>
            <a:endParaRPr lang="en-US" dirty="0"/>
          </a:p>
          <a:p>
            <a:r>
              <a:rPr lang="en-US" dirty="0"/>
              <a:t>What Events Happened In 1990</a:t>
            </a:r>
          </a:p>
          <a:p>
            <a:r>
              <a:rPr lang="en-US" dirty="0" err="1"/>
              <a:t>Kuwait</a:t>
            </a:r>
            <a:r>
              <a:rPr lang="en-US" b="1" dirty="0" err="1"/>
              <a:t>Saddam</a:t>
            </a:r>
            <a:r>
              <a:rPr lang="en-US" b="1" dirty="0"/>
              <a:t> Hussein orders Iraq invasion of Neighboring Kuwait</a:t>
            </a:r>
            <a:endParaRPr lang="en-US" dirty="0"/>
          </a:p>
          <a:p>
            <a:r>
              <a:rPr lang="en-US" dirty="0" err="1"/>
              <a:t>KuwaitOperation</a:t>
            </a:r>
            <a:r>
              <a:rPr lang="en-US" dirty="0"/>
              <a:t> </a:t>
            </a:r>
            <a:r>
              <a:rPr lang="en-US" b="1" dirty="0"/>
              <a:t>Desert Shield Begins</a:t>
            </a:r>
            <a:r>
              <a:rPr lang="en-US" dirty="0"/>
              <a:t> as the United States and UK send troops to Kuwait</a:t>
            </a:r>
          </a:p>
          <a:p>
            <a:r>
              <a:rPr lang="en-US" dirty="0" err="1"/>
              <a:t>Poland</a:t>
            </a:r>
            <a:r>
              <a:rPr lang="en-US" b="1" dirty="0" err="1"/>
              <a:t>Lech</a:t>
            </a:r>
            <a:r>
              <a:rPr lang="en-US" b="1" dirty="0"/>
              <a:t> Walesa</a:t>
            </a:r>
            <a:r>
              <a:rPr lang="en-US" dirty="0"/>
              <a:t> becomes president of Poland</a:t>
            </a:r>
          </a:p>
          <a:p>
            <a:r>
              <a:rPr lang="en-US" dirty="0" err="1"/>
              <a:t>U.S.The</a:t>
            </a:r>
            <a:r>
              <a:rPr lang="en-US" dirty="0"/>
              <a:t> </a:t>
            </a:r>
            <a:r>
              <a:rPr lang="en-US" b="1" dirty="0"/>
              <a:t>Saturn range of cars</a:t>
            </a:r>
            <a:r>
              <a:rPr lang="en-US" dirty="0"/>
              <a:t> are launched by GM</a:t>
            </a:r>
          </a:p>
          <a:p>
            <a:r>
              <a:rPr lang="en-US" dirty="0"/>
              <a:t>United </a:t>
            </a:r>
            <a:r>
              <a:rPr lang="en-US" dirty="0" err="1"/>
              <a:t>StatesThe</a:t>
            </a:r>
            <a:r>
              <a:rPr lang="en-US" dirty="0"/>
              <a:t> most complete skeleton of a T-Rex is found in South Dakota ( Sue ).</a:t>
            </a:r>
          </a:p>
          <a:p>
            <a:r>
              <a:rPr lang="en-US" b="1" dirty="0"/>
              <a:t>More Information and Timeline for Sue the T. Rex. </a:t>
            </a:r>
            <a:br>
              <a:rPr lang="en-US" dirty="0"/>
            </a:br>
            <a:r>
              <a:rPr lang="en-US" dirty="0"/>
              <a:t>One of the largest and most well-preserved Tyrannosaurus Rex fossilized skeletons is found by paleontologist Sue Hendrickson near Faith, South Dakota in August of 1990. The skeleton was named “Sue” after the person who discovered it. “Sue” was over 90 percent complete and measured about thirteen feet all and forty feet long. A team of six uncovered the skeleton over about seventeen days to remove “Sue” from the bluff where she was discovered. Chicago’s Field Museum eventually purchased the specimen for over 8 million dollars and spent tens of thousands of hours preserving and assembling one of the most important dinosaur discoveries to ever be seen.</a:t>
            </a:r>
          </a:p>
          <a:p>
            <a:br>
              <a:rPr lang="en-US" dirty="0"/>
            </a:br>
            <a:r>
              <a:rPr lang="en-US" dirty="0" err="1"/>
              <a:t>Iran</a:t>
            </a:r>
            <a:r>
              <a:rPr lang="en-US" b="1" dirty="0" err="1"/>
              <a:t>Earthquake</a:t>
            </a:r>
            <a:r>
              <a:rPr lang="en-US" b="1" dirty="0"/>
              <a:t> in Iran</a:t>
            </a:r>
            <a:r>
              <a:rPr lang="en-US" dirty="0"/>
              <a:t> kills 50,000</a:t>
            </a:r>
          </a:p>
          <a:p>
            <a:r>
              <a:rPr lang="en-US" dirty="0" err="1"/>
              <a:t>U.S.Americas</a:t>
            </a:r>
            <a:r>
              <a:rPr lang="en-US" dirty="0"/>
              <a:t> Favorite animated family </a:t>
            </a:r>
            <a:r>
              <a:rPr lang="en-US" b="1" dirty="0"/>
              <a:t>"The Simpsons " is aired on Fox for the first time</a:t>
            </a:r>
            <a:endParaRPr lang="en-US" dirty="0"/>
          </a:p>
          <a:p>
            <a:r>
              <a:rPr lang="en-US" dirty="0" err="1"/>
              <a:t>U.S.The</a:t>
            </a:r>
            <a:r>
              <a:rPr lang="en-US" dirty="0"/>
              <a:t> </a:t>
            </a:r>
            <a:r>
              <a:rPr lang="en-US" b="1" dirty="0"/>
              <a:t>US Enters a Major Recession</a:t>
            </a:r>
            <a:endParaRPr lang="en-US" dirty="0"/>
          </a:p>
          <a:p>
            <a:r>
              <a:rPr lang="en-US" dirty="0" err="1"/>
              <a:t>BurmaThe</a:t>
            </a:r>
            <a:r>
              <a:rPr lang="en-US" dirty="0"/>
              <a:t> National League for Democracy NLD wins free elections by a landslide majority, but the military regime has refused to hand over power.</a:t>
            </a:r>
          </a:p>
          <a:p>
            <a:r>
              <a:rPr lang="en-US" dirty="0" err="1"/>
              <a:t>WorldA</a:t>
            </a:r>
            <a:r>
              <a:rPr lang="en-US" dirty="0"/>
              <a:t> Formal </a:t>
            </a:r>
            <a:r>
              <a:rPr lang="en-US" b="1" dirty="0"/>
              <a:t>Ban on the Trade of Ivory</a:t>
            </a:r>
            <a:r>
              <a:rPr lang="en-US" dirty="0"/>
              <a:t> is introduced</a:t>
            </a:r>
          </a:p>
          <a:p>
            <a:r>
              <a:rPr lang="en-US" dirty="0"/>
              <a:t>South </a:t>
            </a:r>
            <a:r>
              <a:rPr lang="en-US" dirty="0" err="1"/>
              <a:t>Africa</a:t>
            </a:r>
            <a:r>
              <a:rPr lang="en-US" b="1" dirty="0" err="1"/>
              <a:t>Nelson</a:t>
            </a:r>
            <a:r>
              <a:rPr lang="en-US" b="1" dirty="0"/>
              <a:t> </a:t>
            </a:r>
            <a:r>
              <a:rPr lang="en-US" b="1" dirty="0" err="1"/>
              <a:t>Mandella</a:t>
            </a:r>
            <a:r>
              <a:rPr lang="en-US" b="1" dirty="0"/>
              <a:t> is released from Prison</a:t>
            </a:r>
            <a:r>
              <a:rPr lang="en-US" dirty="0"/>
              <a:t> in South Africa after 28 years</a:t>
            </a:r>
          </a:p>
          <a:p>
            <a:r>
              <a:rPr lang="en-US" dirty="0" err="1"/>
              <a:t>GermanyThe</a:t>
            </a:r>
            <a:r>
              <a:rPr lang="en-US" dirty="0"/>
              <a:t> demolition of the Berlin Wall officially begins during June.</a:t>
            </a:r>
          </a:p>
          <a:p>
            <a:pPr eaLnBrk="1" hangingPunct="1">
              <a:spcBef>
                <a:spcPct val="0"/>
              </a:spcBef>
            </a:pPr>
            <a:endParaRPr lang="en-US" dirty="0"/>
          </a:p>
          <a:p>
            <a:pPr eaLnBrk="1" hangingPunct="1">
              <a:spcBef>
                <a:spcPct val="0"/>
              </a:spcBef>
            </a:pPr>
            <a:r>
              <a:rPr lang="en-US" dirty="0"/>
              <a:t>The advertising world talk radio and business community also added to the confusion</a:t>
            </a:r>
          </a:p>
          <a:p>
            <a:pPr eaLnBrk="1" hangingPunct="1">
              <a:spcBef>
                <a:spcPct val="0"/>
              </a:spcBef>
            </a:pPr>
            <a:endParaRPr lang="en-US" dirty="0"/>
          </a:p>
          <a:p>
            <a:pPr eaLnBrk="1" hangingPunct="1">
              <a:spcBef>
                <a:spcPct val="0"/>
              </a:spcBef>
            </a:pPr>
            <a:r>
              <a:rPr lang="en-US" dirty="0"/>
              <a:t>The ADA will effect all hiring and firing and one mistake could put your business out of business.</a:t>
            </a:r>
          </a:p>
          <a:p>
            <a:pPr eaLnBrk="1" hangingPunct="1">
              <a:spcBef>
                <a:spcPct val="0"/>
              </a:spcBef>
            </a:pPr>
            <a:endParaRPr lang="en-US" dirty="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815059-3339-4B50-A5BE-492A6131F74D}" type="slidenum">
              <a:rPr lang="en-US" smtClean="0">
                <a:latin typeface="Arial" pitchFamily="34" charset="0"/>
              </a:rPr>
              <a:pPr/>
              <a:t>7</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834219-51E7-4FA7-8642-73337A8785EA}" type="slidenum">
              <a:rPr lang="en-US" smtClean="0">
                <a:latin typeface="Arial" pitchFamily="34" charset="0"/>
              </a:rPr>
              <a:pPr/>
              <a:t>8</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BADC00B-EBAB-43FA-8108-A1DF11E444F8}" type="slidenum">
              <a:rPr lang="en-US" smtClean="0"/>
              <a:pPr/>
              <a:t>9</a:t>
            </a:fld>
            <a:endParaRPr lang="en-US"/>
          </a:p>
        </p:txBody>
      </p:sp>
      <p:sp>
        <p:nvSpPr>
          <p:cNvPr id="63491" name="Rectangle 2"/>
          <p:cNvSpPr>
            <a:spLocks noGrp="1" noRot="1" noChangeAspect="1" noChangeArrowheads="1" noTextEdit="1"/>
          </p:cNvSpPr>
          <p:nvPr>
            <p:ph type="sldImg"/>
            <p:custDataLst>
              <p:tags r:id="rId1"/>
            </p:custDataLst>
          </p:nvPr>
        </p:nvSpPr>
        <p:spPr>
          <a:ln/>
        </p:spPr>
      </p:sp>
      <p:sp>
        <p:nvSpPr>
          <p:cNvPr id="63492" name="Rectangle 3"/>
          <p:cNvSpPr>
            <a:spLocks noGrp="1" noChangeArrowheads="1"/>
          </p:cNvSpPr>
          <p:nvPr>
            <p:ph type="body" idx="1"/>
          </p:nvPr>
        </p:nvSpPr>
        <p:spPr>
          <a:noFill/>
          <a:ln/>
        </p:spPr>
        <p:txBody>
          <a:bodyPr/>
          <a:lstStyle/>
          <a:p>
            <a:pPr eaLnBrk="1" hangingPunct="1"/>
            <a:r>
              <a:rPr lang="en-US" dirty="0"/>
              <a:t>No person who is diseased, maimed, mutilated or in any way deformed so as to be an unsightly or disgusting object or improper person to be allowed in or on the public ways or other public places in this city, or shall therein or thereon expose himself to public view, under a penalty of not less than one dollar nor more than fifty dollars for each offense.</a:t>
            </a:r>
            <a:r>
              <a:rPr lang="en-US" baseline="30000" dirty="0">
                <a:hlinkClick r:id="rId4"/>
              </a:rPr>
              <a:t>[4]</a:t>
            </a:r>
            <a:endParaRPr lang="en-US" baseline="30000" dirty="0"/>
          </a:p>
          <a:p>
            <a:pPr eaLnBrk="1" hangingPunct="1"/>
            <a:endParaRPr lang="en-US" baseline="30000" dirty="0"/>
          </a:p>
          <a:p>
            <a:pPr eaLnBrk="1" hangingPunct="1"/>
            <a:r>
              <a:rPr lang="en-US" baseline="30000" dirty="0"/>
              <a:t>No curb </a:t>
            </a:r>
            <a:r>
              <a:rPr lang="en-US" baseline="30000" dirty="0" err="1"/>
              <a:t>cuts</a:t>
            </a:r>
            <a:r>
              <a:rPr lang="en-US" b="1" dirty="0" err="1"/>
              <a:t>Curb</a:t>
            </a:r>
            <a:r>
              <a:rPr lang="en-US" b="1" dirty="0"/>
              <a:t> cuts</a:t>
            </a:r>
            <a:r>
              <a:rPr lang="en-US" dirty="0"/>
              <a:t> are those little ramps on the corners of sidewalks. ... a few minutes of furtive </a:t>
            </a:r>
            <a:r>
              <a:rPr lang="en-US" dirty="0" err="1"/>
              <a:t>Googling</a:t>
            </a:r>
            <a:r>
              <a:rPr lang="en-US" dirty="0"/>
              <a:t> </a:t>
            </a:r>
            <a:r>
              <a:rPr lang="en-US" b="1" dirty="0"/>
              <a:t>did</a:t>
            </a:r>
            <a:r>
              <a:rPr lang="en-US" dirty="0"/>
              <a:t> not rate me a definitive history of the </a:t>
            </a:r>
            <a:r>
              <a:rPr lang="en-US" b="1" dirty="0"/>
              <a:t>roller</a:t>
            </a:r>
            <a:r>
              <a:rPr lang="en-US" dirty="0"/>
              <a:t>-</a:t>
            </a:r>
            <a:r>
              <a:rPr lang="en-US" b="1" dirty="0"/>
              <a:t>bag</a:t>
            </a:r>
            <a:r>
              <a:rPr lang="en-US" dirty="0"/>
              <a:t>. But the story goes this way. </a:t>
            </a:r>
            <a:r>
              <a:rPr lang="en-US" b="1" dirty="0"/>
              <a:t>Roller</a:t>
            </a:r>
            <a:r>
              <a:rPr lang="en-US" dirty="0"/>
              <a:t>-</a:t>
            </a:r>
            <a:r>
              <a:rPr lang="en-US" b="1" dirty="0"/>
              <a:t>bags</a:t>
            </a:r>
            <a:r>
              <a:rPr lang="en-US" dirty="0"/>
              <a:t> were rare before </a:t>
            </a:r>
            <a:r>
              <a:rPr lang="en-US" b="1" dirty="0"/>
              <a:t>curb cuts</a:t>
            </a:r>
            <a:r>
              <a:rPr lang="en-US" dirty="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AD7688-806C-467D-AC86-2436C8D2724A}" type="datetime1">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D5C4D-EAB3-48A5-A0C5-863E3AACB0AD}" type="datetime1">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4037B4-0C6C-455B-BFF2-B4676609D263}" type="datetime1">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en-US"/>
              <a:t>Click to edit Master title style</a:t>
            </a:r>
          </a:p>
        </p:txBody>
      </p:sp>
      <p:sp>
        <p:nvSpPr>
          <p:cNvPr id="3" name="Text Placeholder 2"/>
          <p:cNvSpPr>
            <a:spLocks noGrp="1"/>
          </p:cNvSpPr>
          <p:nvPr>
            <p:ph type="body" sz="half" idx="1"/>
          </p:nvPr>
        </p:nvSpPr>
        <p:spPr>
          <a:xfrm>
            <a:off x="1042988" y="1304925"/>
            <a:ext cx="377666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972050" y="1304925"/>
            <a:ext cx="3776663" cy="489585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6AFFE5-A54C-485A-B9D8-A4CA8F8051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E72FE35B-5DE0-4C38-847D-94CBEF53F0F0}"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0647613-459C-4548-9B93-AD3CDA9929BC}"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9713A9B7-3C28-4F01-A764-B1ED7D111E3A}"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D019857-2FCC-4316-8436-1591D18F9823}"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878FD800-F699-4CB1-9FBF-E9F8D8AB4539}"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E1647E65-0D35-4263-83B4-66B713B39A58}"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A40BB75A-D768-4E6E-A381-ADC42EF356BD}"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0F6BD9C-DF0F-4800-A1F5-AEB6EAED537E}"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C0405D30-AE66-4DB9-8979-C54383AB7FB6}" type="datetimeFigureOut">
              <a:rPr lang="en-US">
                <a:solidFill>
                  <a:srgbClr val="FFFFFF"/>
                </a:solidFill>
              </a:rPr>
              <a:pPr>
                <a:defRPr/>
              </a:pPr>
              <a:t>10/20/2018</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B9C0F657-9950-4762-84CF-BC0F59468D11}"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F894B4A7-6A4D-4BDC-9890-108AC48B5C7C}" type="datetimeFigureOut">
              <a:rPr lang="en-US">
                <a:solidFill>
                  <a:srgbClr val="FFFFFF"/>
                </a:solidFill>
              </a:rPr>
              <a:pPr>
                <a:defRPr/>
              </a:pPr>
              <a:t>10/20/2018</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91D7081E-C912-4F17-8BD6-1213F6F3F56F}"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4151F557-57B0-4CB4-844C-81C238949027}" type="datetimeFigureOut">
              <a:rPr lang="en-US">
                <a:solidFill>
                  <a:srgbClr val="FFFFFF"/>
                </a:solidFill>
              </a:rPr>
              <a:pPr>
                <a:defRPr/>
              </a:pPr>
              <a:t>10/20/2018</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D8334D80-1ECD-4B24-94A6-8452C844E589}"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EEF84-1DA5-4337-844A-F73655A8DFC4}" type="datetime1">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E57848D-B118-4925-A289-9BF25CEE6301}"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A3F5ED1A-259B-4776-9869-AE123F3CD898}"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50B54186-8F19-43C9-90A0-999D8D12EC97}"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C618E4A-59DF-44D8-8E6C-A018ACCDC969}"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7F3F6A13-D137-448D-9012-0E1DD1862A16}"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B6838BF-161E-4886-B869-89D5A41D9E73}"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42D4B84E-4EAB-42EB-8DBD-19568B267252}"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5D787DB1-2CFD-48C5-B44A-D6496E356613}"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32302D4-5FC2-4BEE-8BBD-CD623B695923}" type="datetimeFigureOut">
              <a:rPr lang="en-US">
                <a:solidFill>
                  <a:srgbClr val="000000"/>
                </a:solidFill>
              </a:rPr>
              <a:pPr/>
              <a:t>10/20/2018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E6385A-2798-4CC3-A9BE-24815A82FA22}"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D81CEF9-B6C9-4398-B4C3-0341EDE4D30A}" type="datetimeFigureOut">
              <a:rPr lang="en-US">
                <a:solidFill>
                  <a:srgbClr val="000000"/>
                </a:solidFill>
              </a:rPr>
              <a:pPr/>
              <a:t>10/20/2018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8628D4-953E-4B7F-99FA-987D56687C95}"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3C65454-B3FD-4FE9-9998-9FE49ED3704F}" type="datetimeFigureOut">
              <a:rPr lang="en-US">
                <a:solidFill>
                  <a:srgbClr val="000000"/>
                </a:solidFill>
              </a:rPr>
              <a:pPr/>
              <a:t>10/20/2018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9BE895-999F-491C-9E74-87C919CD0B53}"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802BCCD-AA82-444A-B116-8F1FB879423C}" type="datetimeFigureOut">
              <a:rPr lang="en-US">
                <a:solidFill>
                  <a:srgbClr val="000000"/>
                </a:solidFill>
              </a:rPr>
              <a:pPr/>
              <a:t>10/20/2018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233507-5030-49BC-AB38-08D92A8085FC}"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1D3912F-9E0A-42CD-AE9C-6BF1FA7B202F}" type="datetimeFigureOut">
              <a:rPr lang="en-US">
                <a:solidFill>
                  <a:srgbClr val="000000"/>
                </a:solidFill>
              </a:rPr>
              <a:pPr/>
              <a:t>10/20/2018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29CDAE6-4531-4784-B003-BD97DCA6877E}"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D776B02-6C90-4608-964A-DC1B21FBB02B}" type="datetimeFigureOut">
              <a:rPr lang="en-US">
                <a:solidFill>
                  <a:srgbClr val="000000"/>
                </a:solidFill>
              </a:rPr>
              <a:pPr/>
              <a:t>10/20/2018</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8988905-E4F9-474F-9E17-8820074015AB}"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56D358-09FD-4D40-8A10-456B36EFE02C}" type="datetime1">
              <a:rPr lang="en-US" smtClean="0"/>
              <a:pPr/>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D518544-AE68-4B9D-B260-BDE92CF52AC5}" type="datetimeFigureOut">
              <a:rPr lang="en-US">
                <a:solidFill>
                  <a:srgbClr val="000000"/>
                </a:solidFill>
              </a:rPr>
              <a:pPr/>
              <a:t>10/20/2018</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E5A35-FC90-4FEB-A793-6E07BE4B3D92}"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268E016-1704-42EA-8BD3-0AD4501DC7A6}" type="datetimeFigureOut">
              <a:rPr lang="en-US">
                <a:solidFill>
                  <a:srgbClr val="000000"/>
                </a:solidFill>
              </a:rPr>
              <a:pPr/>
              <a:t>10/20/2018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E6A886-FF70-4018-A577-3EA07819CC83}"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062651C-32BB-4A70-AD58-DF5FF5E1D892}" type="datetimeFigureOut">
              <a:rPr lang="en-US">
                <a:solidFill>
                  <a:srgbClr val="000000"/>
                </a:solidFill>
              </a:rPr>
              <a:pPr/>
              <a:t>10/20/2018</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BF1AB3-9AB3-4BD5-A9C0-C5F186ED9D27}"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2682F74-65F9-443F-8356-FB61FB278A66}" type="datetimeFigureOut">
              <a:rPr lang="en-US">
                <a:solidFill>
                  <a:srgbClr val="000000"/>
                </a:solidFill>
              </a:rPr>
              <a:pPr/>
              <a:t>10/20/2018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7F2153-E243-4EE0-98CF-AD6E9727E285}"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B1B41C6-4CA3-414C-BEF2-8A84B06A4572}" type="datetimeFigureOut">
              <a:rPr lang="en-US">
                <a:solidFill>
                  <a:srgbClr val="000000"/>
                </a:solidFill>
              </a:rPr>
              <a:pPr/>
              <a:t>10/20/2018</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E8BD1F-E222-446F-9228-A42A7610C5B8}" type="slidenum">
              <a:rPr lang="en-US">
                <a:solidFill>
                  <a:srgbClr val="000000"/>
                </a:solidFill>
              </a:rPr>
              <a:pPr/>
              <a:t>‹#›</a:t>
            </a:fld>
            <a:endParaRPr lang="en-US">
              <a:solidFill>
                <a:srgbClr val="000000"/>
              </a:solidFill>
            </a:endParaRPr>
          </a:p>
        </p:txBody>
      </p:sp>
    </p:spTree>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pPr>
              <a:defRPr/>
            </a:pPr>
            <a:fld id="{D5AA8449-4395-4523-A43C-66C5D9418B67}"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CE4A5949-B428-4AAB-9259-2E59F7FD5046}"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4C18CDF9-E20C-4360-8AC6-153568C0D86D}"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7828A03F-9DCC-4727-A7FC-7BF2C78D7BE6}"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9834ADB2-045D-47A6-8636-E24987329B89}"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6F8F6DA7-B139-420D-93A7-16537EC38D5A}"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fld id="{338CB48D-BD36-470C-A762-DF34BDAEE552}"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5DA79D4-B231-4802-9A53-6514196C1968}"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fld id="{6562F12C-4909-4A9B-A8F9-5DE85FD127DF}" type="datetimeFigureOut">
              <a:rPr lang="en-US">
                <a:solidFill>
                  <a:srgbClr val="FFFFFF"/>
                </a:solidFill>
              </a:rPr>
              <a:pPr>
                <a:defRPr/>
              </a:pPr>
              <a:t>10/20/2018</a:t>
            </a:fld>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B08CB763-4003-452A-8007-43D7BA2C8054}"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8B343-8B3E-401C-8F8A-5806A9592E6A}" type="datetime1">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A2431775-FEB8-45F4-AB64-C03AC7E13DED}" type="datetimeFigureOut">
              <a:rPr lang="en-US">
                <a:solidFill>
                  <a:srgbClr val="FFFFFF"/>
                </a:solidFill>
              </a:rPr>
              <a:pPr>
                <a:defRPr/>
              </a:pPr>
              <a:t>10/20/2018</a:t>
            </a:fld>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31E1664F-6A74-4D2B-B1AC-07570E46C8EA}"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697CFD10-DCC4-41F3-B266-25955CA12CC3}" type="datetimeFigureOut">
              <a:rPr lang="en-US">
                <a:solidFill>
                  <a:srgbClr val="FFFFFF"/>
                </a:solidFill>
              </a:rPr>
              <a:pPr>
                <a:defRPr/>
              </a:pPr>
              <a:t>10/20/2018</a:t>
            </a:fld>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2B313B4E-3C0D-4BEC-8DF6-EB3EC294D807}"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C5ED882F-CC29-44BC-B2B7-7DE4C308D8AD}"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7E688DE-58EC-4F89-801D-F6B59AF85F64}"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D5E698EB-3097-480B-9049-9E3DF4BBC18D}" type="datetimeFigureOut">
              <a:rPr lang="en-US">
                <a:solidFill>
                  <a:srgbClr val="FFFFFF"/>
                </a:solidFill>
              </a:rPr>
              <a:pPr>
                <a:defRPr/>
              </a:pPr>
              <a:t>10/20/2018</a:t>
            </a:fld>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982CE55-DD23-42DF-B819-BA2D57FF3497}"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1FEDBC8A-29ED-4E85-B303-B2EC65106190}"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EAC4B49-C1A4-4A74-AB82-B5C25F11117F}"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4D98D9A3-8733-4FD5-BCE3-4EE98A1F13C4}" type="datetimeFigureOut">
              <a:rPr lang="en-US">
                <a:solidFill>
                  <a:srgbClr val="FFFFFF"/>
                </a:solidFill>
              </a:rPr>
              <a:pPr>
                <a:defRPr/>
              </a:pPr>
              <a:t>10/20/2018</a:t>
            </a:fld>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114A093-0CCF-4CF5-9FD1-6FFB1316113F}" type="slidenum">
              <a:rPr lang="en-US">
                <a:solidFill>
                  <a:srgbClr val="FFFFFF"/>
                </a:solidFill>
              </a:rPr>
              <a:pPr>
                <a:defRPr/>
              </a:pPr>
              <a:t>‹#›</a:t>
            </a:fld>
            <a:endParaRPr lang="en-US">
              <a:solidFill>
                <a:srgbClr val="FFFFFF"/>
              </a:solidFill>
            </a:endParaRPr>
          </a:p>
        </p:txBody>
      </p:sp>
    </p:spTree>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95520295"/>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682350"/>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8862777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5750" y="18288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57675" y="18288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122794"/>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455076-144A-4F70-9B1C-6E0BC57D9F4B}" type="datetime1">
              <a:rPr lang="en-US" smtClean="0"/>
              <a:pPr/>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828427"/>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6924039"/>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624703"/>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2570119"/>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1581360"/>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350686"/>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24575" y="457200"/>
            <a:ext cx="195262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457200"/>
            <a:ext cx="57054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9606470"/>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pPr>
              <a:defRPr/>
            </a:pPr>
            <a:fld id="{3268CD3D-39B9-43BF-8B22-C5706310C518}" type="slidenum">
              <a:rPr lang="en-US">
                <a:solidFill>
                  <a:prstClr val="black">
                    <a:tint val="75000"/>
                  </a:prstClr>
                </a:solidFill>
              </a:rPr>
              <a:pPr>
                <a:defRPr/>
              </a:pPr>
              <a:t>‹#›</a:t>
            </a:fld>
            <a:endParaRPr lang="en-US">
              <a:solidFill>
                <a:prstClr val="black">
                  <a:tint val="75000"/>
                </a:prstClr>
              </a:solidFill>
            </a:endParaRPr>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7350539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3E843AA-62C0-42C7-9B82-1383D8247D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509392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D6F5271F-D7DF-4294-BFA4-1DEEFE266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90658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9DE1B1-A080-41D0-92BF-F431A77AEB67}" type="datetime1">
              <a:rPr lang="en-US" smtClean="0"/>
              <a:pPr/>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AE5E9889-126C-48CA-961B-C6B1DA3E61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78125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77B7E806-A8B2-4C92-875B-B51A618C4E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726511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D90501DB-3E86-40AE-89CF-820756CAE2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289870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397DEA96-62B7-4046-AAD3-7330A234DB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509477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66ADCA8B-0070-4044-B81E-D481E22FB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024835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7E8A4C55-7752-442D-8A4E-BCB3E85A23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568726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A9AB871-5160-4E7F-BA20-6AB9BDD5B2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462511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482144A4-B474-4196-9814-F8500C132C3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10849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EBEF18A-9D69-4657-A7CB-019327A636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551476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6738" name="Group 2"/>
          <p:cNvGrpSpPr>
            <a:grpSpLocks/>
          </p:cNvGrpSpPr>
          <p:nvPr/>
        </p:nvGrpSpPr>
        <p:grpSpPr bwMode="auto">
          <a:xfrm>
            <a:off x="0" y="0"/>
            <a:ext cx="8458200" cy="5943600"/>
            <a:chOff x="0" y="0"/>
            <a:chExt cx="5328" cy="3744"/>
          </a:xfrm>
        </p:grpSpPr>
        <p:sp>
          <p:nvSpPr>
            <p:cNvPr id="11673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11674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grpSp>
      <p:sp>
        <p:nvSpPr>
          <p:cNvPr id="1167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6742" name="Rectangle 6"/>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116743" name="Rectangle 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116744" name="Rectangle 8"/>
          <p:cNvSpPr>
            <a:spLocks noGrp="1" noChangeArrowheads="1"/>
          </p:cNvSpPr>
          <p:nvPr>
            <p:ph type="sldNum" sz="quarter" idx="4"/>
          </p:nvPr>
        </p:nvSpPr>
        <p:spPr/>
        <p:txBody>
          <a:bodyPr/>
          <a:lstStyle>
            <a:lvl1pPr>
              <a:defRPr/>
            </a:lvl1pPr>
          </a:lstStyle>
          <a:p>
            <a:fld id="{88A9A844-ECD4-4193-AD0D-C1B25EC5D459}" type="slidenum">
              <a:rPr lang="en-US">
                <a:solidFill>
                  <a:srgbClr val="FFFFFF"/>
                </a:solidFill>
              </a:rPr>
              <a:pPr/>
              <a:t>‹#›</a:t>
            </a:fld>
            <a:endParaRPr lang="en-US">
              <a:solidFill>
                <a:srgbClr val="FFFFFF"/>
              </a:solidFill>
            </a:endParaRPr>
          </a:p>
        </p:txBody>
      </p:sp>
      <p:sp>
        <p:nvSpPr>
          <p:cNvPr id="11674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extLst>
      <p:ext uri="{BB962C8B-B14F-4D97-AF65-F5344CB8AC3E}">
        <p14:creationId xmlns:p14="http://schemas.microsoft.com/office/powerpoint/2010/main" val="356036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4B9D6-CB15-4A9F-A109-1B81852F486C}" type="datetime1">
              <a:rPr lang="en-US" smtClean="0"/>
              <a:pPr/>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B28F553-EF31-4B34-813F-7EB13B667C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9864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FE4CC2-D65C-4A7B-B3DD-3F429FEC178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89336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2252DB5-7749-48CC-8716-ECF5ED6E35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1117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B257084-1D45-4793-9F1A-7ABCE981B3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2650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997356E-0522-4524-AE79-A573FB1416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16872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9DDA449-0AA1-4B1D-BF07-E8396E0D40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6374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877EECB-2564-4080-A635-EB62BF95B0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7804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D10E72B-420F-4DB8-BEDD-61B1BFFC47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0954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6FDF03-0559-4549-BEC8-64F8B41F985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11019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DDF291-826A-4675-8E61-38A762149B7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2181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B0C6BD-27EA-48E4-99F3-699C7E80FE21}" type="datetime1">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FFC6956-521A-4A11-B82B-1C57D5E1A8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3548403"/>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a:t>Click to edit Master title style</a:t>
            </a:r>
          </a:p>
        </p:txBody>
      </p:sp>
      <p:sp>
        <p:nvSpPr>
          <p:cNvPr id="3" name="Table Placeholder 2"/>
          <p:cNvSpPr>
            <a:spLocks noGrp="1"/>
          </p:cNvSpPr>
          <p:nvPr>
            <p:ph type="tbl" idx="1"/>
          </p:nvPr>
        </p:nvSpPr>
        <p:spPr>
          <a:xfrm>
            <a:off x="762000" y="1524000"/>
            <a:ext cx="7772400" cy="4419600"/>
          </a:xfrm>
        </p:spPr>
        <p:txBody>
          <a:bodyPr/>
          <a:lstStyle/>
          <a:p>
            <a:endParaRPr lang="en-US"/>
          </a:p>
        </p:txBody>
      </p:sp>
      <p:sp>
        <p:nvSpPr>
          <p:cNvPr id="4" name="Date Placeholder 3"/>
          <p:cNvSpPr>
            <a:spLocks noGrp="1"/>
          </p:cNvSpPr>
          <p:nvPr>
            <p:ph type="dt" sz="half" idx="10"/>
          </p:nvPr>
        </p:nvSpPr>
        <p:spPr>
          <a:xfrm>
            <a:off x="2667000" y="6324600"/>
            <a:ext cx="1295400" cy="3048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4114800" y="6324600"/>
            <a:ext cx="2895600" cy="3048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162800" y="6324600"/>
            <a:ext cx="1295400" cy="304800"/>
          </a:xfrm>
        </p:spPr>
        <p:txBody>
          <a:bodyPr/>
          <a:lstStyle>
            <a:lvl1pPr>
              <a:defRPr/>
            </a:lvl1pPr>
          </a:lstStyle>
          <a:p>
            <a:fld id="{1704D5FC-78A2-4BCF-A322-B07FB1C50DD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839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A814CC-DFBA-45D4-8D0A-54E09A48518A}" type="datetime1">
              <a:rPr lang="en-US" smtClean="0"/>
              <a:pPr/>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95332-4E00-41AD-B34D-FE7370578B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4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9E69A-2C18-45F8-AF02-38CF47AF71C8}" type="datetime1">
              <a:rPr lang="en-US" smtClean="0"/>
              <a:pPr/>
              <a:t>10/20/2018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95332-4E00-41AD-B34D-FE7370578B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2406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Arial" pitchFamily="34" charset="0"/>
              </a:endParaRPr>
            </a:p>
          </p:txBody>
        </p:sp>
        <p:sp>
          <p:nvSpPr>
            <p:cNvPr id="240644"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latin typeface="Arial" pitchFamily="34" charset="0"/>
              </a:endParaRPr>
            </a:p>
          </p:txBody>
        </p:sp>
      </p:grpSp>
      <p:sp>
        <p:nvSpPr>
          <p:cNvPr id="2406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06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06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34" charset="0"/>
              </a:defRPr>
            </a:lvl1pPr>
          </a:lstStyle>
          <a:p>
            <a:pPr fontAlgn="base">
              <a:spcBef>
                <a:spcPct val="0"/>
              </a:spcBef>
              <a:spcAft>
                <a:spcPct val="0"/>
              </a:spcAft>
              <a:defRPr/>
            </a:pPr>
            <a:fld id="{FB039AC8-1D7D-440B-8DFE-20599097CD6E}" type="datetimeFigureOut">
              <a:rPr lang="en-US">
                <a:solidFill>
                  <a:srgbClr val="FFFFFF"/>
                </a:solidFill>
              </a:rPr>
              <a:pPr fontAlgn="base">
                <a:spcBef>
                  <a:spcPct val="0"/>
                </a:spcBef>
                <a:spcAft>
                  <a:spcPct val="0"/>
                </a:spcAft>
                <a:defRPr/>
              </a:pPr>
              <a:t>10/20/2018</a:t>
            </a:fld>
            <a:endParaRPr lang="en-US">
              <a:solidFill>
                <a:srgbClr val="FFFFFF"/>
              </a:solidFill>
            </a:endParaRPr>
          </a:p>
        </p:txBody>
      </p:sp>
      <p:sp>
        <p:nvSpPr>
          <p:cNvPr id="2406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34" charset="0"/>
              </a:defRPr>
            </a:lvl1pPr>
          </a:lstStyle>
          <a:p>
            <a:pPr fontAlgn="base">
              <a:spcBef>
                <a:spcPct val="0"/>
              </a:spcBef>
              <a:spcAft>
                <a:spcPct val="0"/>
              </a:spcAft>
              <a:defRPr/>
            </a:pPr>
            <a:endParaRPr lang="en-US">
              <a:solidFill>
                <a:srgbClr val="FFFFFF"/>
              </a:solidFill>
            </a:endParaRPr>
          </a:p>
        </p:txBody>
      </p:sp>
      <p:sp>
        <p:nvSpPr>
          <p:cNvPr id="2406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itchFamily="34" charset="0"/>
              </a:defRPr>
            </a:lvl1pPr>
          </a:lstStyle>
          <a:p>
            <a:pPr fontAlgn="base">
              <a:spcBef>
                <a:spcPct val="0"/>
              </a:spcBef>
              <a:spcAft>
                <a:spcPct val="0"/>
              </a:spcAft>
              <a:defRPr/>
            </a:pPr>
            <a:fld id="{492868A7-EA48-4267-9617-72A2BA65B687}"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5pPr>
      <a:lvl6pPr marL="25146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6pPr>
      <a:lvl7pPr marL="29718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7pPr>
      <a:lvl8pPr marL="34290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8pPr>
      <a:lvl9pPr marL="3886200" indent="-22860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fld id="{C1C749DE-BBC0-40A4-AF40-52D504753780}" type="datetimeFigureOut">
              <a:rPr lang="en-US">
                <a:solidFill>
                  <a:srgbClr val="000000"/>
                </a:solidFill>
              </a:rPr>
              <a:pPr fontAlgn="base">
                <a:spcBef>
                  <a:spcPct val="0"/>
                </a:spcBef>
                <a:spcAft>
                  <a:spcPct val="0"/>
                </a:spcAft>
              </a:pPr>
              <a:t>10/20/2018</a:t>
            </a:fld>
            <a:endParaRPr lang="en-US">
              <a:solidFill>
                <a:srgbClr val="000000"/>
              </a:solidFill>
            </a:endParaRPr>
          </a:p>
        </p:txBody>
      </p:sp>
      <p:sp>
        <p:nvSpPr>
          <p:cNvPr id="604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604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654E9E59-500C-4DAE-ADA6-0CA8EF5C6C4F}"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advClick="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2" name="Group 3"/>
          <p:cNvGrpSpPr>
            <a:grpSpLocks/>
          </p:cNvGrpSpPr>
          <p:nvPr/>
        </p:nvGrpSpPr>
        <p:grpSpPr bwMode="auto">
          <a:xfrm>
            <a:off x="3175" y="4267200"/>
            <a:ext cx="9140825" cy="2590800"/>
            <a:chOff x="2" y="2688"/>
            <a:chExt cx="5758" cy="1632"/>
          </a:xfrm>
        </p:grpSpPr>
        <p:sp>
          <p:nvSpPr>
            <p:cNvPr id="24474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5"/>
            <p:cNvGrpSpPr>
              <a:grpSpLocks/>
            </p:cNvGrpSpPr>
            <p:nvPr userDrawn="1"/>
          </p:nvGrpSpPr>
          <p:grpSpPr bwMode="auto">
            <a:xfrm>
              <a:off x="3528" y="3715"/>
              <a:ext cx="792" cy="521"/>
              <a:chOff x="3527" y="3715"/>
              <a:chExt cx="792" cy="521"/>
            </a:xfrm>
          </p:grpSpPr>
          <p:sp>
            <p:nvSpPr>
              <p:cNvPr id="24474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4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4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nvGrpSpPr>
            <p:cNvPr id="4" name="Group 17"/>
            <p:cNvGrpSpPr>
              <a:grpSpLocks/>
            </p:cNvGrpSpPr>
            <p:nvPr userDrawn="1"/>
          </p:nvGrpSpPr>
          <p:grpSpPr bwMode="auto">
            <a:xfrm>
              <a:off x="1776" y="3631"/>
              <a:ext cx="1626" cy="683"/>
              <a:chOff x="1776" y="3631"/>
              <a:chExt cx="1626" cy="683"/>
            </a:xfrm>
          </p:grpSpPr>
          <p:sp>
            <p:nvSpPr>
              <p:cNvPr id="24475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grpSp>
          <p:nvGrpSpPr>
            <p:cNvPr id="5" name="Group 36"/>
            <p:cNvGrpSpPr>
              <a:grpSpLocks/>
            </p:cNvGrpSpPr>
            <p:nvPr userDrawn="1"/>
          </p:nvGrpSpPr>
          <p:grpSpPr bwMode="auto">
            <a:xfrm>
              <a:off x="4128" y="3360"/>
              <a:ext cx="1351" cy="821"/>
              <a:chOff x="4128" y="3360"/>
              <a:chExt cx="1351" cy="821"/>
            </a:xfrm>
          </p:grpSpPr>
          <p:sp>
            <p:nvSpPr>
              <p:cNvPr id="24477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nvGrpSpPr>
            <p:cNvPr id="6" name="Group 54"/>
            <p:cNvGrpSpPr>
              <a:grpSpLocks/>
            </p:cNvGrpSpPr>
            <p:nvPr userDrawn="1"/>
          </p:nvGrpSpPr>
          <p:grpSpPr bwMode="auto">
            <a:xfrm>
              <a:off x="5280" y="3024"/>
              <a:ext cx="425" cy="258"/>
              <a:chOff x="5280" y="3024"/>
              <a:chExt cx="425" cy="258"/>
            </a:xfrm>
          </p:grpSpPr>
          <p:sp>
            <p:nvSpPr>
              <p:cNvPr id="24479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7" name="Group 62"/>
              <p:cNvGrpSpPr>
                <a:grpSpLocks/>
              </p:cNvGrpSpPr>
              <p:nvPr/>
            </p:nvGrpSpPr>
            <p:grpSpPr bwMode="auto">
              <a:xfrm>
                <a:off x="5381" y="3085"/>
                <a:ext cx="227" cy="132"/>
                <a:chOff x="5381" y="3085"/>
                <a:chExt cx="227" cy="132"/>
              </a:xfrm>
            </p:grpSpPr>
            <p:sp>
              <p:nvSpPr>
                <p:cNvPr id="24479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grpSp>
      <p:sp>
        <p:nvSpPr>
          <p:cNvPr id="24480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480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8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fld id="{AF607723-CA16-489D-BB49-A5758E719022}" type="datetimeFigureOut">
              <a:rPr lang="en-US">
                <a:solidFill>
                  <a:srgbClr val="FFFFFF"/>
                </a:solidFill>
              </a:rPr>
              <a:pPr fontAlgn="base">
                <a:spcBef>
                  <a:spcPct val="0"/>
                </a:spcBef>
                <a:spcAft>
                  <a:spcPct val="0"/>
                </a:spcAft>
                <a:defRPr/>
              </a:pPr>
              <a:t>10/20/2018</a:t>
            </a:fld>
            <a:endParaRPr lang="en-US">
              <a:solidFill>
                <a:srgbClr val="FFFFFF"/>
              </a:solidFill>
            </a:endParaRPr>
          </a:p>
        </p:txBody>
      </p:sp>
      <p:sp>
        <p:nvSpPr>
          <p:cNvPr id="2448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2448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fld id="{26B3D07D-D157-4E92-976D-AC8D85B5BAF2}"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0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5DFFF"/>
            </a:gs>
            <a:gs pos="100000">
              <a:srgbClr val="819FFF"/>
            </a:gs>
          </a:gsLst>
          <a:lin ang="5400000" scaled="1"/>
        </a:gradFill>
        <a:effectLst/>
      </p:bgPr>
    </p:bg>
    <p:spTree>
      <p:nvGrpSpPr>
        <p:cNvPr id="1" name=""/>
        <p:cNvGrpSpPr/>
        <p:nvPr/>
      </p:nvGrpSpPr>
      <p:grpSpPr>
        <a:xfrm>
          <a:off x="0" y="0"/>
          <a:ext cx="0" cy="0"/>
          <a:chOff x="0" y="0"/>
          <a:chExt cx="0" cy="0"/>
        </a:xfrm>
      </p:grpSpPr>
      <p:sp>
        <p:nvSpPr>
          <p:cNvPr id="1667074" name="Rectangle 2"/>
          <p:cNvSpPr>
            <a:spLocks noGrp="1" noChangeArrowheads="1"/>
          </p:cNvSpPr>
          <p:nvPr>
            <p:ph type="body" idx="1"/>
          </p:nvPr>
        </p:nvSpPr>
        <p:spPr bwMode="auto">
          <a:xfrm>
            <a:off x="285750" y="1828800"/>
            <a:ext cx="779145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4371" name="Rectangle 3"/>
          <p:cNvSpPr>
            <a:spLocks noChangeArrowheads="1"/>
          </p:cNvSpPr>
          <p:nvPr/>
        </p:nvSpPr>
        <p:spPr bwMode="auto">
          <a:xfrm>
            <a:off x="0" y="152400"/>
            <a:ext cx="5143500" cy="152400"/>
          </a:xfrm>
          <a:prstGeom prst="rect">
            <a:avLst/>
          </a:prstGeom>
          <a:solidFill>
            <a:schemeClr val="tx2"/>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2" name="Rectangle 4"/>
          <p:cNvSpPr>
            <a:spLocks noChangeArrowheads="1"/>
          </p:cNvSpPr>
          <p:nvPr/>
        </p:nvSpPr>
        <p:spPr bwMode="auto">
          <a:xfrm>
            <a:off x="2381250" y="0"/>
            <a:ext cx="742950" cy="133350"/>
          </a:xfrm>
          <a:prstGeom prst="rect">
            <a:avLst/>
          </a:prstGeom>
          <a:solidFill>
            <a:srgbClr val="BAD470"/>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3" name="Rectangle 5"/>
          <p:cNvSpPr>
            <a:spLocks noChangeArrowheads="1"/>
          </p:cNvSpPr>
          <p:nvPr/>
        </p:nvSpPr>
        <p:spPr bwMode="auto">
          <a:xfrm rot="-5400000">
            <a:off x="-3086100" y="3238500"/>
            <a:ext cx="6553200" cy="76200"/>
          </a:xfrm>
          <a:prstGeom prst="rect">
            <a:avLst/>
          </a:prstGeom>
          <a:solidFill>
            <a:srgbClr val="A1859A"/>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4" name="Rectangle 6"/>
          <p:cNvSpPr>
            <a:spLocks noChangeArrowheads="1"/>
          </p:cNvSpPr>
          <p:nvPr/>
        </p:nvSpPr>
        <p:spPr bwMode="auto">
          <a:xfrm>
            <a:off x="0" y="0"/>
            <a:ext cx="2133600" cy="152400"/>
          </a:xfrm>
          <a:prstGeom prst="rect">
            <a:avLst/>
          </a:prstGeom>
          <a:solidFill>
            <a:srgbClr val="000000"/>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5" name="Rectangle 7"/>
          <p:cNvSpPr>
            <a:spLocks noChangeArrowheads="1"/>
          </p:cNvSpPr>
          <p:nvPr/>
        </p:nvSpPr>
        <p:spPr bwMode="auto">
          <a:xfrm>
            <a:off x="3124200" y="0"/>
            <a:ext cx="1695450" cy="152400"/>
          </a:xfrm>
          <a:prstGeom prst="rect">
            <a:avLst/>
          </a:prstGeom>
          <a:solidFill>
            <a:srgbClr val="000000"/>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6" name="Rectangle 8"/>
          <p:cNvSpPr>
            <a:spLocks noChangeArrowheads="1"/>
          </p:cNvSpPr>
          <p:nvPr/>
        </p:nvSpPr>
        <p:spPr bwMode="auto">
          <a:xfrm>
            <a:off x="6572250" y="0"/>
            <a:ext cx="2571750" cy="152400"/>
          </a:xfrm>
          <a:prstGeom prst="rect">
            <a:avLst/>
          </a:prstGeom>
          <a:solidFill>
            <a:schemeClr val="tx2"/>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7" name="Rectangle 9"/>
          <p:cNvSpPr>
            <a:spLocks noChangeArrowheads="1"/>
          </p:cNvSpPr>
          <p:nvPr/>
        </p:nvSpPr>
        <p:spPr bwMode="auto">
          <a:xfrm>
            <a:off x="5105400" y="0"/>
            <a:ext cx="742950" cy="152400"/>
          </a:xfrm>
          <a:prstGeom prst="rect">
            <a:avLst/>
          </a:prstGeom>
          <a:solidFill>
            <a:srgbClr val="BAD470"/>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8" name="Oval 10"/>
          <p:cNvSpPr>
            <a:spLocks noChangeArrowheads="1"/>
          </p:cNvSpPr>
          <p:nvPr/>
        </p:nvSpPr>
        <p:spPr bwMode="auto">
          <a:xfrm>
            <a:off x="5276850" y="0"/>
            <a:ext cx="1943100" cy="381000"/>
          </a:xfrm>
          <a:prstGeom prst="ellipse">
            <a:avLst/>
          </a:prstGeom>
          <a:solidFill>
            <a:srgbClr val="FFEBD9"/>
          </a:solidFill>
          <a:ln w="57150">
            <a:solidFill>
              <a:srgbClr val="A1859A"/>
            </a:solidFill>
            <a:round/>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79" name="Line 11"/>
          <p:cNvSpPr>
            <a:spLocks noChangeShapeType="1"/>
          </p:cNvSpPr>
          <p:nvPr/>
        </p:nvSpPr>
        <p:spPr bwMode="auto">
          <a:xfrm flipV="1">
            <a:off x="4781550" y="0"/>
            <a:ext cx="0" cy="361950"/>
          </a:xfrm>
          <a:prstGeom prst="line">
            <a:avLst/>
          </a:prstGeom>
          <a:noFill/>
          <a:ln w="76200">
            <a:solidFill>
              <a:srgbClr val="FFEBD9"/>
            </a:solidFill>
            <a:round/>
            <a:headEnd/>
            <a:tailEnd/>
          </a:ln>
          <a:effectLst/>
        </p:spPr>
        <p:txBody>
          <a:bodyP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80" name="Rectangle 12"/>
          <p:cNvSpPr>
            <a:spLocks noChangeArrowheads="1"/>
          </p:cNvSpPr>
          <p:nvPr/>
        </p:nvSpPr>
        <p:spPr bwMode="auto">
          <a:xfrm>
            <a:off x="4800600" y="0"/>
            <a:ext cx="457200" cy="304800"/>
          </a:xfrm>
          <a:prstGeom prst="rect">
            <a:avLst/>
          </a:prstGeom>
          <a:solidFill>
            <a:srgbClr val="000000"/>
          </a:solidFill>
          <a:ln w="12700">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81D58"/>
              </a:solidFill>
              <a:latin typeface="Times New Roman" pitchFamily="18" charset="0"/>
              <a:ea typeface="ＭＳ Ｐゴシック" pitchFamily="34" charset="-128"/>
            </a:endParaRPr>
          </a:p>
        </p:txBody>
      </p:sp>
      <p:sp>
        <p:nvSpPr>
          <p:cNvPr id="314381" name="Line 13"/>
          <p:cNvSpPr>
            <a:spLocks noChangeShapeType="1"/>
          </p:cNvSpPr>
          <p:nvPr/>
        </p:nvSpPr>
        <p:spPr bwMode="auto">
          <a:xfrm>
            <a:off x="133350" y="304800"/>
            <a:ext cx="0" cy="5257800"/>
          </a:xfrm>
          <a:prstGeom prst="line">
            <a:avLst/>
          </a:prstGeom>
          <a:noFill/>
          <a:ln w="38100">
            <a:solidFill>
              <a:schemeClr val="tx2"/>
            </a:solidFill>
            <a:round/>
            <a:headEnd/>
            <a:tailEnd/>
          </a:ln>
          <a:effectLst/>
        </p:spPr>
        <p:txBody>
          <a:bodyP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1667086" name="Rectangle 14"/>
          <p:cNvSpPr>
            <a:spLocks noGrp="1" noChangeArrowheads="1"/>
          </p:cNvSpPr>
          <p:nvPr>
            <p:ph type="title"/>
          </p:nvPr>
        </p:nvSpPr>
        <p:spPr bwMode="auto">
          <a:xfrm>
            <a:off x="266700" y="457200"/>
            <a:ext cx="771525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14383" name="Rectangle 15"/>
          <p:cNvSpPr>
            <a:spLocks noChangeArrowheads="1"/>
          </p:cNvSpPr>
          <p:nvPr/>
        </p:nvSpPr>
        <p:spPr bwMode="auto">
          <a:xfrm>
            <a:off x="0" y="0"/>
            <a:ext cx="742950" cy="133350"/>
          </a:xfrm>
          <a:prstGeom prst="rect">
            <a:avLst/>
          </a:prstGeom>
          <a:solidFill>
            <a:srgbClr val="BAD470"/>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84" name="Rectangle 16"/>
          <p:cNvSpPr>
            <a:spLocks noChangeArrowheads="1"/>
          </p:cNvSpPr>
          <p:nvPr/>
        </p:nvSpPr>
        <p:spPr bwMode="auto">
          <a:xfrm>
            <a:off x="1371600" y="0"/>
            <a:ext cx="742950" cy="285750"/>
          </a:xfrm>
          <a:prstGeom prst="rect">
            <a:avLst/>
          </a:prstGeom>
          <a:solidFill>
            <a:srgbClr val="FF5842"/>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
        <p:nvSpPr>
          <p:cNvPr id="314385" name="Rectangle 17"/>
          <p:cNvSpPr>
            <a:spLocks noChangeArrowheads="1"/>
          </p:cNvSpPr>
          <p:nvPr/>
        </p:nvSpPr>
        <p:spPr bwMode="auto">
          <a:xfrm>
            <a:off x="0" y="6553200"/>
            <a:ext cx="9144000" cy="304800"/>
          </a:xfrm>
          <a:prstGeom prst="rect">
            <a:avLst/>
          </a:prstGeom>
          <a:solidFill>
            <a:srgbClr val="DDE8FF"/>
          </a:solidFill>
          <a:ln w="12700">
            <a:noFill/>
            <a:miter lim="800000"/>
            <a:headEnd/>
            <a:tailEnd/>
          </a:ln>
          <a:effectLst/>
        </p:spPr>
        <p:txBody>
          <a:bodyPr wrap="none" anchor="ctr"/>
          <a:lstStyle/>
          <a:p>
            <a:pPr eaLnBrk="0" fontAlgn="base" hangingPunct="0">
              <a:spcBef>
                <a:spcPct val="0"/>
              </a:spcBef>
              <a:spcAft>
                <a:spcPct val="0"/>
              </a:spcAft>
              <a:defRPr/>
            </a:pPr>
            <a:endParaRPr lang="en-US">
              <a:solidFill>
                <a:srgbClr val="081D58"/>
              </a:solidFill>
              <a:ea typeface="ＭＳ Ｐゴシック" pitchFamily="34" charset="-128"/>
            </a:endParaRPr>
          </a:p>
        </p:txBody>
      </p:sp>
    </p:spTree>
    <p:extLst>
      <p:ext uri="{BB962C8B-B14F-4D97-AF65-F5344CB8AC3E}">
        <p14:creationId xmlns:p14="http://schemas.microsoft.com/office/powerpoint/2010/main" val="37908995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random/>
  </p:transition>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Goudy" pitchFamily="18" charset="0"/>
        </a:defRPr>
      </a:lvl2pPr>
      <a:lvl3pPr algn="l" rtl="0" fontAlgn="base">
        <a:spcBef>
          <a:spcPct val="0"/>
        </a:spcBef>
        <a:spcAft>
          <a:spcPct val="0"/>
        </a:spcAft>
        <a:defRPr sz="3600" b="1">
          <a:solidFill>
            <a:schemeClr val="tx2"/>
          </a:solidFill>
          <a:latin typeface="Goudy" pitchFamily="18" charset="0"/>
        </a:defRPr>
      </a:lvl3pPr>
      <a:lvl4pPr algn="l" rtl="0" fontAlgn="base">
        <a:spcBef>
          <a:spcPct val="0"/>
        </a:spcBef>
        <a:spcAft>
          <a:spcPct val="0"/>
        </a:spcAft>
        <a:defRPr sz="3600" b="1">
          <a:solidFill>
            <a:schemeClr val="tx2"/>
          </a:solidFill>
          <a:latin typeface="Goudy" pitchFamily="18" charset="0"/>
        </a:defRPr>
      </a:lvl4pPr>
      <a:lvl5pPr algn="l" rtl="0" fontAlgn="base">
        <a:spcBef>
          <a:spcPct val="0"/>
        </a:spcBef>
        <a:spcAft>
          <a:spcPct val="0"/>
        </a:spcAft>
        <a:defRPr sz="3600" b="1">
          <a:solidFill>
            <a:schemeClr val="tx2"/>
          </a:solidFill>
          <a:latin typeface="Goudy" pitchFamily="18" charset="0"/>
        </a:defRPr>
      </a:lvl5pPr>
      <a:lvl6pPr marL="457200" algn="l" rtl="0" fontAlgn="base">
        <a:spcBef>
          <a:spcPct val="0"/>
        </a:spcBef>
        <a:spcAft>
          <a:spcPct val="0"/>
        </a:spcAft>
        <a:defRPr sz="3600" b="1">
          <a:solidFill>
            <a:schemeClr val="tx2"/>
          </a:solidFill>
          <a:latin typeface="Goudy" pitchFamily="18" charset="0"/>
        </a:defRPr>
      </a:lvl6pPr>
      <a:lvl7pPr marL="914400" algn="l" rtl="0" fontAlgn="base">
        <a:spcBef>
          <a:spcPct val="0"/>
        </a:spcBef>
        <a:spcAft>
          <a:spcPct val="0"/>
        </a:spcAft>
        <a:defRPr sz="3600" b="1">
          <a:solidFill>
            <a:schemeClr val="tx2"/>
          </a:solidFill>
          <a:latin typeface="Goudy" pitchFamily="18" charset="0"/>
        </a:defRPr>
      </a:lvl7pPr>
      <a:lvl8pPr marL="1371600" algn="l" rtl="0" fontAlgn="base">
        <a:spcBef>
          <a:spcPct val="0"/>
        </a:spcBef>
        <a:spcAft>
          <a:spcPct val="0"/>
        </a:spcAft>
        <a:defRPr sz="3600" b="1">
          <a:solidFill>
            <a:schemeClr val="tx2"/>
          </a:solidFill>
          <a:latin typeface="Goudy" pitchFamily="18" charset="0"/>
        </a:defRPr>
      </a:lvl8pPr>
      <a:lvl9pPr marL="1828800" algn="l" rtl="0" fontAlgn="base">
        <a:spcBef>
          <a:spcPct val="0"/>
        </a:spcBef>
        <a:spcAft>
          <a:spcPct val="0"/>
        </a:spcAft>
        <a:defRPr sz="3600" b="1">
          <a:solidFill>
            <a:schemeClr val="tx2"/>
          </a:solidFill>
          <a:latin typeface="Goudy" pitchFamily="18" charset="0"/>
        </a:defRPr>
      </a:lvl9pPr>
    </p:titleStyle>
    <p:bodyStyle>
      <a:lvl1pPr marL="342900" indent="-342900" algn="l" rtl="0" fontAlgn="base">
        <a:spcBef>
          <a:spcPct val="20000"/>
        </a:spcBef>
        <a:spcAft>
          <a:spcPct val="0"/>
        </a:spcAft>
        <a:buClr>
          <a:srgbClr val="FF5842"/>
        </a:buClr>
        <a:buFont typeface="Wingdings" pitchFamily="2" charset="2"/>
        <a:buChar char="§"/>
        <a:defRPr sz="3200">
          <a:solidFill>
            <a:srgbClr val="4C3A47"/>
          </a:solidFill>
          <a:latin typeface="+mn-lt"/>
          <a:ea typeface="+mn-ea"/>
          <a:cs typeface="+mn-cs"/>
        </a:defRPr>
      </a:lvl1pPr>
      <a:lvl2pPr marL="742950" indent="-285750" algn="l" rtl="0" fontAlgn="base">
        <a:spcBef>
          <a:spcPct val="20000"/>
        </a:spcBef>
        <a:spcAft>
          <a:spcPct val="0"/>
        </a:spcAft>
        <a:buClr>
          <a:srgbClr val="A1859A"/>
        </a:buClr>
        <a:buSzPct val="75000"/>
        <a:buFont typeface="Monotype Sorts" pitchFamily="2" charset="2"/>
        <a:buChar char="u"/>
        <a:defRPr sz="2800">
          <a:solidFill>
            <a:schemeClr val="tx1"/>
          </a:solidFill>
          <a:latin typeface="+mn-lt"/>
        </a:defRPr>
      </a:lvl2pPr>
      <a:lvl3pPr marL="1143000" indent="-228600" algn="l" rtl="0" fontAlgn="base">
        <a:spcBef>
          <a:spcPct val="20000"/>
        </a:spcBef>
        <a:spcAft>
          <a:spcPct val="0"/>
        </a:spcAft>
        <a:buClr>
          <a:srgbClr val="081D58"/>
        </a:buClr>
        <a:buSzPct val="65000"/>
        <a:buFont typeface="Wingdings" pitchFamily="2" charset="2"/>
        <a:buChar char="m"/>
        <a:defRPr sz="2400">
          <a:solidFill>
            <a:srgbClr val="0026A0"/>
          </a:solidFill>
          <a:latin typeface="+mn-lt"/>
        </a:defRPr>
      </a:lvl3pPr>
      <a:lvl4pPr marL="16002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4pPr>
      <a:lvl5pPr marL="20574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5pPr>
      <a:lvl6pPr marL="25146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6pPr>
      <a:lvl7pPr marL="29718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7pPr>
      <a:lvl8pPr marL="34290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8pPr>
      <a:lvl9pPr marL="3886200" indent="-228600" algn="l" rtl="0" fontAlgn="base">
        <a:spcBef>
          <a:spcPct val="20000"/>
        </a:spcBef>
        <a:spcAft>
          <a:spcPct val="0"/>
        </a:spcAft>
        <a:buClr>
          <a:schemeClr val="tx1"/>
        </a:buClr>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2" name="Group 3"/>
          <p:cNvGrpSpPr>
            <a:grpSpLocks/>
          </p:cNvGrpSpPr>
          <p:nvPr/>
        </p:nvGrpSpPr>
        <p:grpSpPr bwMode="auto">
          <a:xfrm>
            <a:off x="3175" y="4267200"/>
            <a:ext cx="9140825" cy="2590800"/>
            <a:chOff x="2" y="2688"/>
            <a:chExt cx="5758" cy="1632"/>
          </a:xfrm>
        </p:grpSpPr>
        <p:sp>
          <p:nvSpPr>
            <p:cNvPr id="24474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3" name="Group 5"/>
            <p:cNvGrpSpPr>
              <a:grpSpLocks/>
            </p:cNvGrpSpPr>
            <p:nvPr userDrawn="1"/>
          </p:nvGrpSpPr>
          <p:grpSpPr bwMode="auto">
            <a:xfrm>
              <a:off x="3528" y="3715"/>
              <a:ext cx="792" cy="521"/>
              <a:chOff x="3527" y="3715"/>
              <a:chExt cx="792" cy="521"/>
            </a:xfrm>
          </p:grpSpPr>
          <p:sp>
            <p:nvSpPr>
              <p:cNvPr id="24474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4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4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4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5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nvGrpSpPr>
            <p:cNvPr id="4" name="Group 17"/>
            <p:cNvGrpSpPr>
              <a:grpSpLocks/>
            </p:cNvGrpSpPr>
            <p:nvPr userDrawn="1"/>
          </p:nvGrpSpPr>
          <p:grpSpPr bwMode="auto">
            <a:xfrm>
              <a:off x="1776" y="3631"/>
              <a:ext cx="1626" cy="683"/>
              <a:chOff x="1776" y="3631"/>
              <a:chExt cx="1626" cy="683"/>
            </a:xfrm>
          </p:grpSpPr>
          <p:sp>
            <p:nvSpPr>
              <p:cNvPr id="24475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5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6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6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grpSp>
          <p:nvGrpSpPr>
            <p:cNvPr id="5" name="Group 36"/>
            <p:cNvGrpSpPr>
              <a:grpSpLocks/>
            </p:cNvGrpSpPr>
            <p:nvPr userDrawn="1"/>
          </p:nvGrpSpPr>
          <p:grpSpPr bwMode="auto">
            <a:xfrm>
              <a:off x="4128" y="3360"/>
              <a:ext cx="1351" cy="821"/>
              <a:chOff x="4128" y="3360"/>
              <a:chExt cx="1351" cy="821"/>
            </a:xfrm>
          </p:grpSpPr>
          <p:sp>
            <p:nvSpPr>
              <p:cNvPr id="24477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7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8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78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nvGrpSpPr>
            <p:cNvPr id="6" name="Group 54"/>
            <p:cNvGrpSpPr>
              <a:grpSpLocks/>
            </p:cNvGrpSpPr>
            <p:nvPr userDrawn="1"/>
          </p:nvGrpSpPr>
          <p:grpSpPr bwMode="auto">
            <a:xfrm>
              <a:off x="5280" y="3024"/>
              <a:ext cx="425" cy="258"/>
              <a:chOff x="5280" y="3024"/>
              <a:chExt cx="425" cy="258"/>
            </a:xfrm>
          </p:grpSpPr>
          <p:sp>
            <p:nvSpPr>
              <p:cNvPr id="24479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sp>
            <p:nvSpPr>
              <p:cNvPr id="24479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fontAlgn="base" hangingPunct="0">
                  <a:spcBef>
                    <a:spcPct val="0"/>
                  </a:spcBef>
                  <a:spcAft>
                    <a:spcPct val="0"/>
                  </a:spcAft>
                  <a:defRPr/>
                </a:pPr>
                <a:endParaRPr lang="en-US">
                  <a:solidFill>
                    <a:srgbClr val="FFFFFF"/>
                  </a:solidFill>
                </a:endParaRPr>
              </a:p>
            </p:txBody>
          </p:sp>
          <p:grpSp>
            <p:nvGrpSpPr>
              <p:cNvPr id="7" name="Group 62"/>
              <p:cNvGrpSpPr>
                <a:grpSpLocks/>
              </p:cNvGrpSpPr>
              <p:nvPr/>
            </p:nvGrpSpPr>
            <p:grpSpPr bwMode="auto">
              <a:xfrm>
                <a:off x="5381" y="3085"/>
                <a:ext cx="227" cy="132"/>
                <a:chOff x="5381" y="3085"/>
                <a:chExt cx="227" cy="132"/>
              </a:xfrm>
            </p:grpSpPr>
            <p:sp>
              <p:nvSpPr>
                <p:cNvPr id="24479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4480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grpSp>
      </p:grpSp>
      <p:sp>
        <p:nvSpPr>
          <p:cNvPr id="6148"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149"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48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2448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2448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pPr fontAlgn="base">
              <a:spcBef>
                <a:spcPct val="0"/>
              </a:spcBef>
              <a:spcAft>
                <a:spcPct val="0"/>
              </a:spcAft>
              <a:defRPr/>
            </a:pPr>
            <a:fld id="{337C5BA7-6D77-4BF6-94D5-4491E6822A34}"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938586619"/>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latin typeface="+mn-lt"/>
        </a:defRPr>
      </a:lvl5pPr>
      <a:lvl6pPr marL="2514600" indent="-228600" algn="l" rtl="0" fontAlgn="base">
        <a:spcBef>
          <a:spcPct val="20000"/>
        </a:spcBef>
        <a:spcAft>
          <a:spcPct val="0"/>
        </a:spcAft>
        <a:buClr>
          <a:schemeClr val="hlink"/>
        </a:buClr>
        <a:buChar char="•"/>
        <a:defRPr sz="2000">
          <a:solidFill>
            <a:schemeClr val="tx1"/>
          </a:solidFill>
          <a:latin typeface="+mn-lt"/>
        </a:defRPr>
      </a:lvl6pPr>
      <a:lvl7pPr marL="2971800" indent="-228600" algn="l" rtl="0" fontAlgn="base">
        <a:spcBef>
          <a:spcPct val="20000"/>
        </a:spcBef>
        <a:spcAft>
          <a:spcPct val="0"/>
        </a:spcAft>
        <a:buClr>
          <a:schemeClr val="hlink"/>
        </a:buClr>
        <a:buChar char="•"/>
        <a:defRPr sz="2000">
          <a:solidFill>
            <a:schemeClr val="tx1"/>
          </a:solidFill>
          <a:latin typeface="+mn-lt"/>
        </a:defRPr>
      </a:lvl7pPr>
      <a:lvl8pPr marL="3429000" indent="-228600" algn="l" rtl="0" fontAlgn="base">
        <a:spcBef>
          <a:spcPct val="20000"/>
        </a:spcBef>
        <a:spcAft>
          <a:spcPct val="0"/>
        </a:spcAft>
        <a:buClr>
          <a:schemeClr val="hlink"/>
        </a:buClr>
        <a:buChar char="•"/>
        <a:defRPr sz="2000">
          <a:solidFill>
            <a:schemeClr val="tx1"/>
          </a:solidFill>
          <a:latin typeface="+mn-lt"/>
        </a:defRPr>
      </a:lvl8pPr>
      <a:lvl9pPr marL="3886200" indent="-228600" algn="l" rtl="0" fontAlgn="base">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5714" name="Group 2"/>
          <p:cNvGrpSpPr>
            <a:grpSpLocks/>
          </p:cNvGrpSpPr>
          <p:nvPr/>
        </p:nvGrpSpPr>
        <p:grpSpPr bwMode="auto">
          <a:xfrm>
            <a:off x="0" y="0"/>
            <a:ext cx="7242175" cy="1981200"/>
            <a:chOff x="0" y="0"/>
            <a:chExt cx="4562" cy="1248"/>
          </a:xfrm>
        </p:grpSpPr>
        <p:sp>
          <p:nvSpPr>
            <p:cNvPr id="11571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sp>
          <p:nvSpPr>
            <p:cNvPr id="11571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fontAlgn="base" hangingPunct="0">
                <a:spcBef>
                  <a:spcPct val="0"/>
                </a:spcBef>
                <a:spcAft>
                  <a:spcPct val="0"/>
                </a:spcAft>
              </a:pPr>
              <a:endParaRPr lang="en-US">
                <a:solidFill>
                  <a:srgbClr val="FFFFFF"/>
                </a:solidFill>
                <a:latin typeface="Tahoma" pitchFamily="34" charset="0"/>
              </a:endParaRPr>
            </a:p>
          </p:txBody>
        </p:sp>
      </p:grpSp>
      <p:sp>
        <p:nvSpPr>
          <p:cNvPr id="11571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Tahoma" pitchFamily="34" charset="0"/>
            </a:endParaRPr>
          </a:p>
        </p:txBody>
      </p:sp>
      <p:sp>
        <p:nvSpPr>
          <p:cNvPr id="11572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solidFill>
                <a:srgbClr val="FFFFFF"/>
              </a:solidFill>
              <a:latin typeface="Tahoma" pitchFamily="34" charset="0"/>
            </a:endParaRPr>
          </a:p>
        </p:txBody>
      </p:sp>
      <p:sp>
        <p:nvSpPr>
          <p:cNvPr id="11572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FD5F0E24-B423-42D1-943F-657B96E1EAF7}" type="slidenum">
              <a:rPr lang="en-US">
                <a:solidFill>
                  <a:srgbClr val="FFFFFF"/>
                </a:solidFill>
                <a:latin typeface="Tahoma" pitchFamily="34" charset="0"/>
              </a:rPr>
              <a:pPr fontAlgn="base">
                <a:spcBef>
                  <a:spcPct val="0"/>
                </a:spcBef>
                <a:spcAft>
                  <a:spcPct val="0"/>
                </a:spcAft>
              </a:pPr>
              <a:t>‹#›</a:t>
            </a:fld>
            <a:endParaRPr lang="en-US">
              <a:solidFill>
                <a:srgbClr val="FFFFFF"/>
              </a:solidFill>
              <a:latin typeface="Tahoma" pitchFamily="34" charset="0"/>
            </a:endParaRPr>
          </a:p>
        </p:txBody>
      </p:sp>
    </p:spTree>
    <p:extLst>
      <p:ext uri="{BB962C8B-B14F-4D97-AF65-F5344CB8AC3E}">
        <p14:creationId xmlns:p14="http://schemas.microsoft.com/office/powerpoint/2010/main" val="972695523"/>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5.xml"/><Relationship Id="rId1" Type="http://schemas.openxmlformats.org/officeDocument/2006/relationships/video" Target="https://www.youtube.com/embed/meiU6TxysCg"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www.newmobility.com/wp-content/uploads/2015/07/photo-by-Lerrissa-Boardley-Delaware-Transit-Corporation.jpg" TargetMode="External"/><Relationship Id="rId5" Type="http://schemas.openxmlformats.org/officeDocument/2006/relationships/image" Target="../media/image52.jpeg"/><Relationship Id="rId4" Type="http://schemas.openxmlformats.org/officeDocument/2006/relationships/hyperlink" Target="http://www.newmobility.com/wp-content/uploads/2015/07/10.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4.wmf"/><Relationship Id="rId12" Type="http://schemas.openxmlformats.org/officeDocument/2006/relationships/image" Target="../media/image12.png"/><Relationship Id="rId2" Type="http://schemas.openxmlformats.org/officeDocument/2006/relationships/slideLayout" Target="../slideLayouts/slideLayout64.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3.bin"/><Relationship Id="rId5" Type="http://schemas.openxmlformats.org/officeDocument/2006/relationships/image" Target="../media/image10.wmf"/><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oleObject" Target="../embeddings/oleObject2.bin"/><Relationship Id="rId1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ideo" Target="https://www.youtube.com/embed/Gv1aDEFlXq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www.ada.gov/"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access-board.gov/"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hyperlink" Target="http://www.adainfo.org/"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36.xml"/><Relationship Id="rId1" Type="http://schemas.openxmlformats.org/officeDocument/2006/relationships/video" Target="https://www.youtube.com/embed/xpWs04Gsx-U"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9.xml"/><Relationship Id="rId1" Type="http://schemas.openxmlformats.org/officeDocument/2006/relationships/slideLayout" Target="../slideLayouts/slideLayout69.xml"/><Relationship Id="rId4" Type="http://schemas.openxmlformats.org/officeDocument/2006/relationships/image" Target="../media/image81.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85.png"/><Relationship Id="rId2" Type="http://schemas.openxmlformats.org/officeDocument/2006/relationships/slideLayout" Target="../slideLayouts/slideLayout70.xml"/><Relationship Id="rId1" Type="http://schemas.openxmlformats.org/officeDocument/2006/relationships/vmlDrawing" Target="../drawings/vmlDrawing3.vml"/><Relationship Id="rId6" Type="http://schemas.openxmlformats.org/officeDocument/2006/relationships/image" Target="../media/image84.png"/><Relationship Id="rId5" Type="http://schemas.openxmlformats.org/officeDocument/2006/relationships/image" Target="../media/image83.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5029200" y="12192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p>
        </p:txBody>
      </p:sp>
      <p:sp>
        <p:nvSpPr>
          <p:cNvPr id="7" name="Round Diagonal Corner Rectangle 6"/>
          <p:cNvSpPr/>
          <p:nvPr/>
        </p:nvSpPr>
        <p:spPr>
          <a:xfrm rot="5400000">
            <a:off x="876300" y="381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457200"/>
            <a:ext cx="4343400" cy="3200400"/>
          </a:xfrm>
        </p:spPr>
        <p:txBody>
          <a:bodyPr>
            <a:normAutofit fontScale="90000"/>
          </a:bodyPr>
          <a:lstStyle/>
          <a:p>
            <a:pPr algn="l"/>
            <a:br>
              <a:rPr lang="en-US" dirty="0"/>
            </a:br>
            <a:r>
              <a:rPr lang="en-US" dirty="0">
                <a:latin typeface="Arial Black" panose="020B0A04020102020204" pitchFamily="34" charset="0"/>
                <a:cs typeface="Aharoni" panose="02010803020104030203" pitchFamily="2" charset="-79"/>
              </a:rPr>
              <a:t>the ADA</a:t>
            </a:r>
            <a:br>
              <a:rPr lang="en-US" dirty="0">
                <a:latin typeface="Arial Black" panose="020B0A04020102020204" pitchFamily="34" charset="0"/>
                <a:cs typeface="Aharoni" panose="02010803020104030203" pitchFamily="2" charset="-79"/>
              </a:rPr>
            </a:br>
            <a:r>
              <a:rPr lang="en-US" dirty="0">
                <a:latin typeface="Arial Black" panose="020B0A04020102020204" pitchFamily="34" charset="0"/>
                <a:cs typeface="Aharoni" panose="02010803020104030203" pitchFamily="2" charset="-79"/>
              </a:rPr>
              <a:t>@ 28</a:t>
            </a:r>
            <a:br>
              <a:rPr lang="en-US" dirty="0">
                <a:latin typeface="Arial Black" panose="020B0A04020102020204" pitchFamily="34" charset="0"/>
                <a:cs typeface="Aharoni" panose="02010803020104030203" pitchFamily="2" charset="-79"/>
              </a:rPr>
            </a:br>
            <a:r>
              <a:rPr lang="en-US" sz="2700" dirty="0">
                <a:latin typeface="Arial Black" panose="020B0A04020102020204" pitchFamily="34" charset="0"/>
                <a:cs typeface="Aharoni" panose="02010803020104030203" pitchFamily="2" charset="-79"/>
              </a:rPr>
              <a:t> </a:t>
            </a:r>
            <a:br>
              <a:rPr lang="en-US" dirty="0"/>
            </a:br>
            <a:br>
              <a:rPr lang="en-US" sz="4900" dirty="0"/>
            </a:br>
            <a:br>
              <a:rPr lang="en-US" dirty="0"/>
            </a:br>
            <a:endParaRPr lang="en-US" dirty="0"/>
          </a:p>
        </p:txBody>
      </p:sp>
      <p:sp>
        <p:nvSpPr>
          <p:cNvPr id="9" name="TextBox 8"/>
          <p:cNvSpPr txBox="1"/>
          <p:nvPr/>
        </p:nvSpPr>
        <p:spPr>
          <a:xfrm>
            <a:off x="457200" y="3962401"/>
            <a:ext cx="2667000" cy="1138773"/>
          </a:xfrm>
          <a:prstGeom prst="rect">
            <a:avLst/>
          </a:prstGeom>
          <a:noFill/>
        </p:spPr>
        <p:txBody>
          <a:bodyPr wrap="square" rtlCol="0">
            <a:spAutoFit/>
          </a:bodyPr>
          <a:lstStyle/>
          <a:p>
            <a:pPr>
              <a:buNone/>
            </a:pPr>
            <a:r>
              <a:rPr lang="en-US" dirty="0"/>
              <a:t>Joe Bontke </a:t>
            </a:r>
            <a:r>
              <a:rPr lang="en-US" sz="1200" dirty="0"/>
              <a:t>M.Ed.</a:t>
            </a:r>
          </a:p>
          <a:p>
            <a:pPr>
              <a:buNone/>
            </a:pPr>
            <a:r>
              <a:rPr lang="en-US" sz="1400" dirty="0"/>
              <a:t>EEOC Houston </a:t>
            </a:r>
          </a:p>
          <a:p>
            <a:pPr>
              <a:buNone/>
            </a:pPr>
            <a:r>
              <a:rPr lang="en-US" dirty="0"/>
              <a:t>713 651 4994</a:t>
            </a:r>
          </a:p>
          <a:p>
            <a:pPr>
              <a:buNone/>
            </a:pPr>
            <a:r>
              <a:rPr lang="en-US" dirty="0"/>
              <a:t>joe.bontke@eeoc.gov</a:t>
            </a:r>
          </a:p>
        </p:txBody>
      </p:sp>
      <p:pic>
        <p:nvPicPr>
          <p:cNvPr id="13" name="Content Placeholder 12" descr="ADA 25th.jpg"/>
          <p:cNvPicPr>
            <a:picLocks noGrp="1" noChangeAspect="1"/>
          </p:cNvPicPr>
          <p:nvPr>
            <p:ph idx="1"/>
          </p:nvPr>
        </p:nvPicPr>
        <p:blipFill>
          <a:blip r:embed="rId3" cstate="print"/>
          <a:stretch>
            <a:fillRect/>
          </a:stretch>
        </p:blipFill>
        <p:spPr>
          <a:xfrm>
            <a:off x="3138407" y="381000"/>
            <a:ext cx="6005593" cy="4724400"/>
          </a:xfrm>
          <a:prstGeom prst="rect">
            <a:avLst/>
          </a:prstGeom>
          <a:ln>
            <a:noFill/>
          </a:ln>
          <a:effectLst>
            <a:softEdge rad="112500"/>
          </a:effectLst>
        </p:spPr>
      </p:pic>
      <p:pic>
        <p:nvPicPr>
          <p:cNvPr id="11" name="Picture 10" descr="STRIPARt"/>
          <p:cNvPicPr>
            <a:picLocks noChangeAspect="1" noChangeArrowheads="1"/>
          </p:cNvPicPr>
          <p:nvPr/>
        </p:nvPicPr>
        <p:blipFill>
          <a:blip r:embed="rId4" cstate="print"/>
          <a:srcRect/>
          <a:stretch>
            <a:fillRect/>
          </a:stretch>
        </p:blipFill>
        <p:spPr bwMode="auto">
          <a:xfrm>
            <a:off x="0" y="5029200"/>
            <a:ext cx="9144000" cy="1982400"/>
          </a:xfrm>
          <a:prstGeom prst="rect">
            <a:avLst/>
          </a:prstGeom>
          <a:noFill/>
          <a:ln w="9525">
            <a:noFill/>
            <a:miter lim="800000"/>
            <a:headEnd/>
            <a:tailEnd/>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091565"/>
            <a:ext cx="2895600" cy="279889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051975"/>
            <a:ext cx="2743200" cy="1910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r>
              <a:rPr lang="en-US"/>
              <a:t>1970’s </a:t>
            </a:r>
          </a:p>
        </p:txBody>
      </p:sp>
      <p:sp>
        <p:nvSpPr>
          <p:cNvPr id="46083" name="Rectangle 3"/>
          <p:cNvSpPr>
            <a:spLocks noGrp="1" noChangeArrowheads="1"/>
          </p:cNvSpPr>
          <p:nvPr>
            <p:ph type="body" sz="half" idx="1"/>
          </p:nvPr>
        </p:nvSpPr>
        <p:spPr>
          <a:xfrm>
            <a:off x="304800" y="533400"/>
            <a:ext cx="3776662" cy="4895850"/>
          </a:xfrm>
        </p:spPr>
        <p:txBody>
          <a:bodyPr/>
          <a:lstStyle/>
          <a:p>
            <a:pPr eaLnBrk="1" hangingPunct="1"/>
            <a:r>
              <a:rPr lang="en-US" sz="2000" dirty="0"/>
              <a:t>1972 Rehabilitation Act was passed by congress </a:t>
            </a:r>
          </a:p>
          <a:p>
            <a:pPr eaLnBrk="1" hangingPunct="1">
              <a:buFontTx/>
              <a:buChar char="-"/>
            </a:pPr>
            <a:endParaRPr lang="en-US" sz="2000" dirty="0"/>
          </a:p>
          <a:p>
            <a:pPr eaLnBrk="1" hangingPunct="1"/>
            <a:r>
              <a:rPr lang="en-US" sz="2000" dirty="0"/>
              <a:t>Mills vs. Board of Education</a:t>
            </a:r>
          </a:p>
          <a:p>
            <a:pPr eaLnBrk="1" hangingPunct="1"/>
            <a:endParaRPr lang="en-US" sz="1000" dirty="0"/>
          </a:p>
          <a:p>
            <a:pPr eaLnBrk="1" hangingPunct="1"/>
            <a:r>
              <a:rPr lang="en-US" sz="2000" dirty="0"/>
              <a:t>Social Security Amendments</a:t>
            </a:r>
          </a:p>
          <a:p>
            <a:pPr eaLnBrk="1" hangingPunct="1">
              <a:buFontTx/>
              <a:buNone/>
            </a:pPr>
            <a:endParaRPr lang="en-US" sz="1000" dirty="0"/>
          </a:p>
          <a:p>
            <a:pPr eaLnBrk="1" hangingPunct="1">
              <a:buFontTx/>
              <a:buNone/>
            </a:pPr>
            <a:endParaRPr lang="en-US" sz="1000" dirty="0"/>
          </a:p>
        </p:txBody>
      </p:sp>
      <p:pic>
        <p:nvPicPr>
          <p:cNvPr id="46084" name="Picture 7" descr="richard nixon"/>
          <p:cNvPicPr>
            <a:picLocks noChangeAspect="1" noChangeArrowheads="1"/>
          </p:cNvPicPr>
          <p:nvPr/>
        </p:nvPicPr>
        <p:blipFill>
          <a:blip r:embed="rId3" cstate="print"/>
          <a:srcRect/>
          <a:stretch>
            <a:fillRect/>
          </a:stretch>
        </p:blipFill>
        <p:spPr bwMode="auto">
          <a:xfrm>
            <a:off x="6172200" y="1143000"/>
            <a:ext cx="2819400" cy="3657600"/>
          </a:xfrm>
          <a:prstGeom prst="rect">
            <a:avLst/>
          </a:prstGeom>
          <a:noFill/>
          <a:ln w="9525">
            <a:noFill/>
            <a:miter lim="800000"/>
            <a:headEnd/>
            <a:tailEnd/>
          </a:ln>
        </p:spPr>
      </p:pic>
      <p:pic>
        <p:nvPicPr>
          <p:cNvPr id="46085" name="Picture 6" descr="Sign 504 Now! "/>
          <p:cNvPicPr>
            <a:picLocks noChangeAspect="1" noChangeArrowheads="1"/>
          </p:cNvPicPr>
          <p:nvPr/>
        </p:nvPicPr>
        <p:blipFill>
          <a:blip r:embed="rId4" cstate="print"/>
          <a:srcRect/>
          <a:stretch>
            <a:fillRect/>
          </a:stretch>
        </p:blipFill>
        <p:spPr bwMode="auto">
          <a:xfrm>
            <a:off x="5334000" y="4419600"/>
            <a:ext cx="2889250" cy="2084388"/>
          </a:xfrm>
          <a:prstGeom prst="rect">
            <a:avLst/>
          </a:prstGeom>
          <a:noFill/>
          <a:ln w="9525">
            <a:noFill/>
            <a:miter lim="800000"/>
            <a:headEnd/>
            <a:tailEnd/>
          </a:ln>
        </p:spPr>
      </p:pic>
      <p:pic>
        <p:nvPicPr>
          <p:cNvPr id="6" name="Picture 5" descr="nixion signing rehab act 1973"/>
          <p:cNvPicPr>
            <a:picLocks noChangeAspect="1" noChangeArrowheads="1"/>
          </p:cNvPicPr>
          <p:nvPr/>
        </p:nvPicPr>
        <p:blipFill>
          <a:blip r:embed="rId5" cstate="print"/>
          <a:srcRect/>
          <a:stretch>
            <a:fillRect/>
          </a:stretch>
        </p:blipFill>
        <p:spPr bwMode="auto">
          <a:xfrm>
            <a:off x="1905000" y="4419600"/>
            <a:ext cx="3175000" cy="2209800"/>
          </a:xfrm>
          <a:prstGeom prst="rect">
            <a:avLst/>
          </a:prstGeom>
          <a:noFill/>
          <a:ln w="9525">
            <a:noFill/>
            <a:miter lim="800000"/>
            <a:headEnd/>
            <a:tailEnd/>
          </a:ln>
        </p:spPr>
      </p:pic>
      <p:pic>
        <p:nvPicPr>
          <p:cNvPr id="7" name="Picture 6" descr="Nixon greets John McCain POW "/>
          <p:cNvPicPr>
            <a:picLocks noChangeAspect="1" noChangeArrowheads="1"/>
          </p:cNvPicPr>
          <p:nvPr/>
        </p:nvPicPr>
        <p:blipFill>
          <a:blip r:embed="rId6" cstate="print"/>
          <a:srcRect/>
          <a:stretch>
            <a:fillRect/>
          </a:stretch>
        </p:blipFill>
        <p:spPr bwMode="auto">
          <a:xfrm>
            <a:off x="3886200" y="1600200"/>
            <a:ext cx="2286000" cy="287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a:r>
              <a:rPr lang="en-US"/>
              <a:t>Willow Brook  State Hospital</a:t>
            </a:r>
          </a:p>
        </p:txBody>
      </p:sp>
      <p:sp>
        <p:nvSpPr>
          <p:cNvPr id="45059" name="Text Placeholder 2"/>
          <p:cNvSpPr>
            <a:spLocks noGrp="1"/>
          </p:cNvSpPr>
          <p:nvPr>
            <p:ph type="body" sz="half" idx="1"/>
          </p:nvPr>
        </p:nvSpPr>
        <p:spPr/>
        <p:txBody>
          <a:bodyPr>
            <a:normAutofit fontScale="85000" lnSpcReduction="20000"/>
          </a:bodyPr>
          <a:lstStyle/>
          <a:p>
            <a:r>
              <a:rPr lang="en-US"/>
              <a:t>1972</a:t>
            </a:r>
          </a:p>
          <a:p>
            <a:r>
              <a:rPr lang="en-US"/>
              <a:t>Arc vs. </a:t>
            </a:r>
            <a:r>
              <a:rPr lang="en-US">
                <a:latin typeface="Calibri" pitchFamily="34" charset="0"/>
                <a:ea typeface="Times New Roman" pitchFamily="18" charset="0"/>
                <a:cs typeface="Arial" charset="0"/>
              </a:rPr>
              <a:t>Rockefeller</a:t>
            </a:r>
          </a:p>
          <a:p>
            <a:pPr>
              <a:buFontTx/>
              <a:buChar char="-"/>
            </a:pPr>
            <a:r>
              <a:rPr lang="en-US">
                <a:latin typeface="Calibri" pitchFamily="34" charset="0"/>
                <a:cs typeface="Arial" charset="0"/>
              </a:rPr>
              <a:t>Lawsuit to halt the inhume practices of the state institution in New York school</a:t>
            </a:r>
          </a:p>
          <a:p>
            <a:pPr>
              <a:buFontTx/>
              <a:buChar char="-"/>
            </a:pPr>
            <a:r>
              <a:rPr lang="en-US">
                <a:latin typeface="Calibri" pitchFamily="34" charset="0"/>
                <a:cs typeface="Arial" charset="0"/>
              </a:rPr>
              <a:t>Practices included human experimentation (Hepatitis testing), isolation, overcrowding, etc. </a:t>
            </a:r>
          </a:p>
          <a:p>
            <a:r>
              <a:rPr lang="en-US">
                <a:latin typeface="Calibri" pitchFamily="34" charset="0"/>
                <a:cs typeface="Arial" charset="0"/>
              </a:rPr>
              <a:t>Institution closed 1987  </a:t>
            </a:r>
            <a:endParaRPr lang="en-US"/>
          </a:p>
          <a:p>
            <a:pPr>
              <a:buFontTx/>
              <a:buNone/>
            </a:pPr>
            <a:endParaRPr lang="en-US"/>
          </a:p>
        </p:txBody>
      </p:sp>
      <p:pic>
        <p:nvPicPr>
          <p:cNvPr id="45060" name="ClipArt Placeholder 4" descr="institutionalized children tied to a bed "/>
          <p:cNvPicPr>
            <a:picLocks noGrp="1" noChangeAspect="1"/>
          </p:cNvPicPr>
          <p:nvPr>
            <p:ph type="clipArt" sz="half" idx="2"/>
          </p:nvPr>
        </p:nvPicPr>
        <p:blipFill>
          <a:blip r:embed="rId3" cstate="print"/>
          <a:srcRect/>
          <a:stretch>
            <a:fillRect/>
          </a:stretch>
        </p:blipFill>
        <p:spPr>
          <a:xfrm>
            <a:off x="4953000" y="1905000"/>
            <a:ext cx="3965575" cy="35480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i.ytimg.com/vi/Gv59LVD9-8A/0.jpg"/>
          <p:cNvPicPr>
            <a:picLocks noChangeAspect="1" noChangeArrowheads="1"/>
          </p:cNvPicPr>
          <p:nvPr/>
        </p:nvPicPr>
        <p:blipFill>
          <a:blip r:embed="rId3" cstate="print"/>
          <a:srcRect/>
          <a:stretch>
            <a:fillRect/>
          </a:stretch>
        </p:blipFill>
        <p:spPr bwMode="auto">
          <a:xfrm>
            <a:off x="5448300" y="2971800"/>
            <a:ext cx="3124200" cy="2343151"/>
          </a:xfrm>
          <a:prstGeom prst="rect">
            <a:avLst/>
          </a:prstGeom>
          <a:noFill/>
        </p:spPr>
      </p:pic>
      <p:sp>
        <p:nvSpPr>
          <p:cNvPr id="53250" name="Rectangle 2"/>
          <p:cNvSpPr>
            <a:spLocks noGrp="1" noChangeArrowheads="1"/>
          </p:cNvSpPr>
          <p:nvPr>
            <p:ph type="title"/>
          </p:nvPr>
        </p:nvSpPr>
        <p:spPr/>
        <p:txBody>
          <a:bodyPr/>
          <a:lstStyle/>
          <a:p>
            <a:pPr algn="l" eaLnBrk="1" hangingPunct="1"/>
            <a:r>
              <a:rPr lang="en-US" dirty="0"/>
              <a:t>The ADA </a:t>
            </a:r>
          </a:p>
        </p:txBody>
      </p:sp>
      <p:sp>
        <p:nvSpPr>
          <p:cNvPr id="53251" name="Rectangle 3"/>
          <p:cNvSpPr>
            <a:spLocks noGrp="1" noChangeArrowheads="1"/>
          </p:cNvSpPr>
          <p:nvPr>
            <p:ph type="body" sz="half" idx="1"/>
          </p:nvPr>
        </p:nvSpPr>
        <p:spPr>
          <a:xfrm>
            <a:off x="448221" y="1320046"/>
            <a:ext cx="3776662" cy="4895850"/>
          </a:xfrm>
        </p:spPr>
        <p:txBody>
          <a:bodyPr/>
          <a:lstStyle/>
          <a:p>
            <a:pPr eaLnBrk="1" hangingPunct="1"/>
            <a:r>
              <a:rPr lang="en-US" sz="2000" dirty="0"/>
              <a:t>1988 Original Version introduced</a:t>
            </a:r>
          </a:p>
          <a:p>
            <a:pPr eaLnBrk="1" hangingPunct="1"/>
            <a:endParaRPr lang="en-US" sz="2000" dirty="0"/>
          </a:p>
          <a:p>
            <a:pPr>
              <a:buFontTx/>
              <a:buChar char="-"/>
            </a:pPr>
            <a:r>
              <a:rPr lang="en-US" sz="2000" dirty="0"/>
              <a:t>Key names:  </a:t>
            </a:r>
            <a:r>
              <a:rPr lang="en-US" sz="2000" dirty="0" err="1"/>
              <a:t>Lex</a:t>
            </a:r>
            <a:r>
              <a:rPr lang="en-US" sz="2000" dirty="0"/>
              <a:t> Friedan </a:t>
            </a:r>
            <a:r>
              <a:rPr lang="en-US" sz="2000" dirty="0" err="1"/>
              <a:t>Chai</a:t>
            </a:r>
            <a:r>
              <a:rPr lang="en-US" sz="2000" dirty="0"/>
              <a:t> </a:t>
            </a:r>
            <a:r>
              <a:rPr lang="en-US" sz="2000" dirty="0" err="1"/>
              <a:t>Feldblum</a:t>
            </a:r>
            <a:r>
              <a:rPr lang="en-US" sz="2000" dirty="0"/>
              <a:t>, </a:t>
            </a:r>
            <a:r>
              <a:rPr lang="en-US" sz="2000" dirty="0" err="1"/>
              <a:t>Patrisha</a:t>
            </a:r>
            <a:r>
              <a:rPr lang="en-US" sz="2000" dirty="0"/>
              <a:t> Wright, Marilyn Golden, Liz Savage, Justin Dart Jr., Elizabeth Boggs and many others. </a:t>
            </a:r>
          </a:p>
          <a:p>
            <a:pPr eaLnBrk="1" hangingPunct="1">
              <a:buFontTx/>
              <a:buNone/>
            </a:pPr>
            <a:endParaRPr lang="en-US" sz="2000" dirty="0"/>
          </a:p>
          <a:p>
            <a:pPr eaLnBrk="1" hangingPunct="1">
              <a:buFontTx/>
              <a:buChar char="-"/>
            </a:pPr>
            <a:r>
              <a:rPr lang="en-US" sz="2000" dirty="0"/>
              <a:t>ADA Was redrafted and reintroduced in Congress. </a:t>
            </a:r>
          </a:p>
        </p:txBody>
      </p:sp>
      <p:pic>
        <p:nvPicPr>
          <p:cNvPr id="53252" name="Picture 6" descr="Patrisha Wright DREDF"/>
          <p:cNvPicPr>
            <a:picLocks noChangeAspect="1" noChangeArrowheads="1"/>
          </p:cNvPicPr>
          <p:nvPr/>
        </p:nvPicPr>
        <p:blipFill>
          <a:blip r:embed="rId4" cstate="print"/>
          <a:srcRect/>
          <a:stretch>
            <a:fillRect/>
          </a:stretch>
        </p:blipFill>
        <p:spPr bwMode="auto">
          <a:xfrm>
            <a:off x="3886200" y="5404271"/>
            <a:ext cx="2057400" cy="1428329"/>
          </a:xfrm>
          <a:prstGeom prst="rect">
            <a:avLst/>
          </a:prstGeom>
          <a:noFill/>
          <a:ln w="9525">
            <a:noFill/>
            <a:miter lim="800000"/>
            <a:headEnd/>
            <a:tailEnd/>
          </a:ln>
        </p:spPr>
      </p:pic>
      <p:pic>
        <p:nvPicPr>
          <p:cNvPr id="92164" name="Picture 4" descr="https://scontent.xx.fbcdn.net/hphotos-xfp1/v/t1.0-9/p206x206/10409271_10152925737604274_7042236522047754477_n.jpg?oh=164f08902d69d07b0b1014c9784eb75a&amp;oe=5655595C"/>
          <p:cNvPicPr>
            <a:picLocks noChangeAspect="1" noChangeArrowheads="1"/>
          </p:cNvPicPr>
          <p:nvPr/>
        </p:nvPicPr>
        <p:blipFill>
          <a:blip r:embed="rId5" cstate="print"/>
          <a:srcRect/>
          <a:stretch>
            <a:fillRect/>
          </a:stretch>
        </p:blipFill>
        <p:spPr bwMode="auto">
          <a:xfrm>
            <a:off x="7010400" y="228600"/>
            <a:ext cx="1962150" cy="2609851"/>
          </a:xfrm>
          <a:prstGeom prst="rect">
            <a:avLst/>
          </a:prstGeom>
          <a:noFill/>
        </p:spPr>
      </p:pic>
      <p:pic>
        <p:nvPicPr>
          <p:cNvPr id="92166" name="Picture 6" descr="https://scontent.xx.fbcdn.net/hphotos-xaf1/v/t1.0-9/400425_404765956239962_1763493749_n.jpg?oh=b2c3e0b236df82e946736c9a15e70816&amp;oe=5651EF79"/>
          <p:cNvPicPr>
            <a:picLocks noChangeAspect="1" noChangeArrowheads="1"/>
          </p:cNvPicPr>
          <p:nvPr/>
        </p:nvPicPr>
        <p:blipFill>
          <a:blip r:embed="rId6" cstate="print"/>
          <a:srcRect/>
          <a:stretch>
            <a:fillRect/>
          </a:stretch>
        </p:blipFill>
        <p:spPr bwMode="auto">
          <a:xfrm>
            <a:off x="4091112" y="162679"/>
            <a:ext cx="2774702" cy="18526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txBox="1">
            <a:spLocks noGrp="1"/>
          </p:cNvSpPr>
          <p:nvPr/>
        </p:nvSpPr>
        <p:spPr bwMode="auto">
          <a:xfrm>
            <a:off x="6858000" y="6400800"/>
            <a:ext cx="1905000" cy="457200"/>
          </a:xfrm>
          <a:prstGeom prst="rect">
            <a:avLst/>
          </a:prstGeom>
          <a:noFill/>
          <a:ln>
            <a:miter lim="800000"/>
            <a:headEnd/>
            <a:tailEnd/>
          </a:ln>
        </p:spPr>
        <p:txBody>
          <a:bodyPr/>
          <a:lstStyle/>
          <a:p>
            <a:pPr algn="r" eaLnBrk="0" fontAlgn="base" hangingPunct="0">
              <a:spcBef>
                <a:spcPct val="0"/>
              </a:spcBef>
              <a:spcAft>
                <a:spcPct val="0"/>
              </a:spcAft>
            </a:pPr>
            <a:fld id="{B2BA1ED0-6275-458E-8F3A-3AE2E70AD8C5}" type="slidenum">
              <a:rPr lang="en-US" sz="1000">
                <a:solidFill>
                  <a:srgbClr val="000000"/>
                </a:solidFill>
              </a:rPr>
              <a:pPr algn="r" eaLnBrk="0" fontAlgn="base" hangingPunct="0">
                <a:spcBef>
                  <a:spcPct val="0"/>
                </a:spcBef>
                <a:spcAft>
                  <a:spcPct val="0"/>
                </a:spcAft>
              </a:pPr>
              <a:t>13</a:t>
            </a:fld>
            <a:endParaRPr lang="en-US" sz="1400">
              <a:solidFill>
                <a:srgbClr val="000000"/>
              </a:solidFill>
              <a:latin typeface="Times" pitchFamily="-107" charset="0"/>
            </a:endParaRPr>
          </a:p>
        </p:txBody>
      </p:sp>
      <p:graphicFrame>
        <p:nvGraphicFramePr>
          <p:cNvPr id="979971" name="Object 2"/>
          <p:cNvGraphicFramePr>
            <a:graphicFrameLocks noChangeAspect="1"/>
          </p:cNvGraphicFramePr>
          <p:nvPr/>
        </p:nvGraphicFramePr>
        <p:xfrm>
          <a:off x="314325" y="152400"/>
          <a:ext cx="8677275" cy="5943600"/>
        </p:xfrm>
        <a:graphic>
          <a:graphicData uri="http://schemas.openxmlformats.org/presentationml/2006/ole">
            <mc:AlternateContent xmlns:mc="http://schemas.openxmlformats.org/markup-compatibility/2006">
              <mc:Choice xmlns:v="urn:schemas-microsoft-com:vml" Requires="v">
                <p:oleObj spid="_x0000_s96268" name="Worksheet" r:id="rId4" imgW="8410683" imgH="5934043" progId="Excel.Sheet.8">
                  <p:embed/>
                </p:oleObj>
              </mc:Choice>
              <mc:Fallback>
                <p:oleObj name="Worksheet" r:id="rId4" imgW="8410683" imgH="593404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152400"/>
                        <a:ext cx="8677275" cy="594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9972" name="Text Box 3"/>
          <p:cNvSpPr txBox="1">
            <a:spLocks noChangeArrowheads="1"/>
          </p:cNvSpPr>
          <p:nvPr/>
        </p:nvSpPr>
        <p:spPr bwMode="auto">
          <a:xfrm>
            <a:off x="914400" y="6248400"/>
            <a:ext cx="71628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1200">
                <a:solidFill>
                  <a:srgbClr val="000000"/>
                </a:solidFill>
                <a:latin typeface="Frutiger 87ExtraBlackCn" pitchFamily="34" charset="0"/>
              </a:rPr>
              <a:t>Source:  NIDRR Demographics and Statistics RRTC at Cornell University’s Employment and Disability Institute, calculations from 2003 ACS PUMS file performed by Robert Weathers, 2005.</a:t>
            </a:r>
          </a:p>
        </p:txBody>
      </p:sp>
      <p:sp>
        <p:nvSpPr>
          <p:cNvPr id="979973" name="Text Box 5"/>
          <p:cNvSpPr txBox="1">
            <a:spLocks noChangeArrowheads="1"/>
          </p:cNvSpPr>
          <p:nvPr/>
        </p:nvSpPr>
        <p:spPr bwMode="auto">
          <a:xfrm>
            <a:off x="228600" y="0"/>
            <a:ext cx="2133600" cy="641350"/>
          </a:xfrm>
          <a:prstGeom prst="rect">
            <a:avLst/>
          </a:prstGeom>
          <a:noFill/>
          <a:ln w="9525">
            <a:noFill/>
            <a:miter lim="800000"/>
            <a:headEnd/>
            <a:tailEnd/>
          </a:ln>
          <a:effectLst/>
        </p:spPr>
        <p:txBody>
          <a:bodyPr>
            <a:spAutoFit/>
          </a:bodyPr>
          <a:lstStyle/>
          <a:p>
            <a:pPr fontAlgn="base">
              <a:spcBef>
                <a:spcPct val="50000"/>
              </a:spcBef>
              <a:spcAft>
                <a:spcPct val="0"/>
              </a:spcAft>
            </a:pPr>
            <a:r>
              <a:rPr lang="en-US" dirty="0">
                <a:solidFill>
                  <a:srgbClr val="C00000"/>
                </a:solidFill>
              </a:rPr>
              <a:t>Only 18% of PWD are born with it</a:t>
            </a: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7005"/>
            <a:ext cx="4953000" cy="990600"/>
          </a:xfrm>
        </p:spPr>
        <p:txBody>
          <a:bodyPr>
            <a:normAutofit/>
          </a:bodyPr>
          <a:lstStyle/>
          <a:p>
            <a:r>
              <a:rPr lang="en-US" dirty="0"/>
              <a:t>Defining fairness</a:t>
            </a:r>
          </a:p>
        </p:txBody>
      </p:sp>
      <p:pic>
        <p:nvPicPr>
          <p:cNvPr id="5" name="meiU6TxysCg">
            <a:hlinkClick r:id="" action="ppaction://media"/>
          </p:cNvPr>
          <p:cNvPicPr>
            <a:picLocks noGrp="1" noRot="1" noChangeAspect="1"/>
          </p:cNvPicPr>
          <p:nvPr>
            <p:ph idx="1"/>
            <a:videoFile r:link="rId1"/>
          </p:nvPr>
        </p:nvPicPr>
        <p:blipFill>
          <a:blip r:embed="rId3"/>
          <a:stretch>
            <a:fillRect/>
          </a:stretch>
        </p:blipFill>
        <p:spPr>
          <a:xfrm>
            <a:off x="1047749" y="762000"/>
            <a:ext cx="7213600" cy="5410200"/>
          </a:xfrm>
          <a:prstGeom prst="rect">
            <a:avLst/>
          </a:prstGeom>
        </p:spPr>
      </p:pic>
    </p:spTree>
    <p:extLst>
      <p:ext uri="{BB962C8B-B14F-4D97-AF65-F5344CB8AC3E}">
        <p14:creationId xmlns:p14="http://schemas.microsoft.com/office/powerpoint/2010/main" val="1365716270"/>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Rot="1" noChangeArrowheads="1"/>
          </p:cNvSpPr>
          <p:nvPr/>
        </p:nvSpPr>
        <p:spPr bwMode="auto">
          <a:xfrm>
            <a:off x="450850" y="5254625"/>
            <a:ext cx="8540750" cy="4498975"/>
          </a:xfrm>
          <a:prstGeom prst="rect">
            <a:avLst/>
          </a:prstGeom>
          <a:noFill/>
          <a:ln w="9525">
            <a:noFill/>
            <a:miter lim="800000"/>
            <a:headEnd/>
            <a:tailEnd/>
          </a:ln>
        </p:spPr>
        <p:txBody>
          <a:bodyPr/>
          <a:lstStyle/>
          <a:p>
            <a:pPr marL="342900" indent="-342900" eaLnBrk="0" hangingPunct="0">
              <a:spcBef>
                <a:spcPct val="20000"/>
              </a:spcBef>
              <a:buClr>
                <a:srgbClr val="00A3D6"/>
              </a:buClr>
              <a:buSzPct val="80000"/>
              <a:buFont typeface="Arial" charset="0"/>
              <a:buChar char="►"/>
            </a:pPr>
            <a:endParaRPr lang="en-US" sz="3200" b="1">
              <a:solidFill>
                <a:srgbClr val="00FFFF"/>
              </a:solidFill>
            </a:endParaRPr>
          </a:p>
        </p:txBody>
      </p:sp>
      <p:graphicFrame>
        <p:nvGraphicFramePr>
          <p:cNvPr id="5" name="Chart 4"/>
          <p:cNvGraphicFramePr>
            <a:graphicFrameLocks/>
          </p:cNvGraphicFramePr>
          <p:nvPr>
            <p:extLst>
              <p:ext uri="{D42A27DB-BD31-4B8C-83A1-F6EECF244321}">
                <p14:modId xmlns:p14="http://schemas.microsoft.com/office/powerpoint/2010/main" val="891960172"/>
              </p:ext>
            </p:extLst>
          </p:nvPr>
        </p:nvGraphicFramePr>
        <p:xfrm>
          <a:off x="304800" y="304800"/>
          <a:ext cx="85344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3581400" y="2667000"/>
            <a:ext cx="1219200" cy="37338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r>
              <a:rPr lang="en-US"/>
              <a:t>The ADA</a:t>
            </a:r>
          </a:p>
        </p:txBody>
      </p:sp>
      <p:sp>
        <p:nvSpPr>
          <p:cNvPr id="54275" name="Rectangle 3"/>
          <p:cNvSpPr>
            <a:spLocks noGrp="1" noChangeArrowheads="1"/>
          </p:cNvSpPr>
          <p:nvPr>
            <p:ph type="body" sz="half" idx="1"/>
          </p:nvPr>
        </p:nvSpPr>
        <p:spPr/>
        <p:txBody>
          <a:bodyPr/>
          <a:lstStyle/>
          <a:p>
            <a:pPr eaLnBrk="1" hangingPunct="1">
              <a:buFontTx/>
              <a:buNone/>
            </a:pPr>
            <a:r>
              <a:rPr lang="en-US" sz="2000"/>
              <a:t>July 26, 1990</a:t>
            </a:r>
          </a:p>
          <a:p>
            <a:pPr eaLnBrk="1" hangingPunct="1">
              <a:buFontTx/>
              <a:buChar char="-"/>
            </a:pPr>
            <a:r>
              <a:rPr lang="en-US" sz="2000"/>
              <a:t>The American with Disabilities Act signed </a:t>
            </a:r>
          </a:p>
          <a:p>
            <a:pPr eaLnBrk="1" hangingPunct="1">
              <a:buFontTx/>
              <a:buChar char="-"/>
            </a:pPr>
            <a:r>
              <a:rPr lang="en-US" sz="2000"/>
              <a:t>Protects the rights of 49 million Americans with disabilities</a:t>
            </a:r>
          </a:p>
          <a:p>
            <a:pPr eaLnBrk="1" hangingPunct="1">
              <a:buFontTx/>
              <a:buChar char="-"/>
            </a:pPr>
            <a:r>
              <a:rPr lang="en-US" sz="2000"/>
              <a:t>ADA opened doors to participation in:</a:t>
            </a:r>
          </a:p>
          <a:p>
            <a:pPr eaLnBrk="1" hangingPunct="1">
              <a:buFontTx/>
              <a:buChar char="-"/>
            </a:pPr>
            <a:r>
              <a:rPr lang="en-US" sz="2000"/>
              <a:t>Employment</a:t>
            </a:r>
          </a:p>
          <a:p>
            <a:pPr eaLnBrk="1" hangingPunct="1">
              <a:buFontTx/>
              <a:buChar char="-"/>
            </a:pPr>
            <a:r>
              <a:rPr lang="en-US" sz="2000"/>
              <a:t>State and local government</a:t>
            </a:r>
          </a:p>
          <a:p>
            <a:pPr eaLnBrk="1" hangingPunct="1">
              <a:buFontTx/>
              <a:buChar char="-"/>
            </a:pPr>
            <a:r>
              <a:rPr lang="en-US" sz="2000"/>
              <a:t> Public accommodations</a:t>
            </a:r>
          </a:p>
          <a:p>
            <a:pPr eaLnBrk="1" hangingPunct="1">
              <a:buFontTx/>
              <a:buChar char="-"/>
            </a:pPr>
            <a:r>
              <a:rPr lang="en-US" sz="2000"/>
              <a:t>Telecommunications</a:t>
            </a:r>
          </a:p>
          <a:p>
            <a:pPr eaLnBrk="1" hangingPunct="1">
              <a:buFontTx/>
              <a:buChar char="-"/>
            </a:pPr>
            <a:r>
              <a:rPr lang="en-US" sz="2000"/>
              <a:t>Transportation</a:t>
            </a:r>
          </a:p>
          <a:p>
            <a:pPr eaLnBrk="1" hangingPunct="1">
              <a:buFontTx/>
              <a:buChar char="-"/>
            </a:pPr>
            <a:endParaRPr lang="en-US" sz="2000"/>
          </a:p>
          <a:p>
            <a:pPr eaLnBrk="1" hangingPunct="1">
              <a:buFontTx/>
              <a:buChar char="-"/>
            </a:pPr>
            <a:endParaRPr lang="en-US" sz="2000"/>
          </a:p>
          <a:p>
            <a:pPr eaLnBrk="1" hangingPunct="1">
              <a:buFontTx/>
              <a:buChar char="-"/>
            </a:pPr>
            <a:endParaRPr lang="en-US" sz="2000"/>
          </a:p>
          <a:p>
            <a:pPr eaLnBrk="1" hangingPunct="1"/>
            <a:endParaRPr lang="en-US" sz="2000"/>
          </a:p>
        </p:txBody>
      </p:sp>
      <p:pic>
        <p:nvPicPr>
          <p:cNvPr id="54276" name="Picture 5" descr="George Bush signing the ADA"/>
          <p:cNvPicPr>
            <a:picLocks noChangeAspect="1" noChangeArrowheads="1"/>
          </p:cNvPicPr>
          <p:nvPr/>
        </p:nvPicPr>
        <p:blipFill>
          <a:blip r:embed="rId3" cstate="print"/>
          <a:srcRect/>
          <a:stretch>
            <a:fillRect/>
          </a:stretch>
        </p:blipFill>
        <p:spPr bwMode="auto">
          <a:xfrm>
            <a:off x="4800600" y="1905000"/>
            <a:ext cx="4114800" cy="36576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US"/>
              <a:t>Reflections on a Promise</a:t>
            </a:r>
          </a:p>
        </p:txBody>
      </p:sp>
      <p:sp>
        <p:nvSpPr>
          <p:cNvPr id="55299" name="Text Placeholder 2"/>
          <p:cNvSpPr>
            <a:spLocks noGrp="1"/>
          </p:cNvSpPr>
          <p:nvPr>
            <p:ph type="body" sz="half" idx="1"/>
          </p:nvPr>
        </p:nvSpPr>
        <p:spPr/>
        <p:txBody>
          <a:bodyPr/>
          <a:lstStyle/>
          <a:p>
            <a:r>
              <a:rPr lang="en-US"/>
              <a:t>Reactions of the ADA passage </a:t>
            </a:r>
          </a:p>
        </p:txBody>
      </p:sp>
      <p:pic>
        <p:nvPicPr>
          <p:cNvPr id="55300" name="ClipArt Placeholder 4" descr="ADAPT protestors holding a sign that says &quot;we shall overcome&quot; "/>
          <p:cNvPicPr>
            <a:picLocks noGrp="1" noChangeAspect="1"/>
          </p:cNvPicPr>
          <p:nvPr>
            <p:ph type="clipArt" sz="half" idx="2"/>
          </p:nvPr>
        </p:nvPicPr>
        <p:blipFill>
          <a:blip r:embed="rId3" cstate="print"/>
          <a:srcRect/>
          <a:stretch>
            <a:fillRect/>
          </a:stretch>
        </p:blipFill>
        <p:spPr>
          <a:xfrm>
            <a:off x="4519613" y="2133600"/>
            <a:ext cx="4405312" cy="3048000"/>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630526"/>
            <a:ext cx="4152348" cy="3581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www.veteranjournal.com/wp-content/uploads/2012/10/WheelchairInterview-TS-stk205073rke.jpg?3f8d3e"/>
          <p:cNvPicPr>
            <a:picLocks noChangeAspect="1" noChangeArrowheads="1"/>
          </p:cNvPicPr>
          <p:nvPr/>
        </p:nvPicPr>
        <p:blipFill>
          <a:blip r:embed="rId3" cstate="print"/>
          <a:srcRect l="4349"/>
          <a:stretch>
            <a:fillRect/>
          </a:stretch>
        </p:blipFill>
        <p:spPr bwMode="auto">
          <a:xfrm>
            <a:off x="1981200" y="3352800"/>
            <a:ext cx="3352800" cy="3505200"/>
          </a:xfrm>
          <a:prstGeom prst="rect">
            <a:avLst/>
          </a:prstGeom>
          <a:noFill/>
          <a:ln w="9525">
            <a:noFill/>
            <a:miter lim="800000"/>
            <a:headEnd/>
            <a:tailEnd/>
          </a:ln>
        </p:spPr>
      </p:pic>
      <p:sp>
        <p:nvSpPr>
          <p:cNvPr id="2051" name="Title 1"/>
          <p:cNvSpPr>
            <a:spLocks noGrp="1"/>
          </p:cNvSpPr>
          <p:nvPr>
            <p:ph type="ctrTitle"/>
          </p:nvPr>
        </p:nvSpPr>
        <p:spPr>
          <a:xfrm>
            <a:off x="685800" y="2111375"/>
            <a:ext cx="7772400" cy="1470025"/>
          </a:xfrm>
        </p:spPr>
        <p:txBody>
          <a:bodyPr>
            <a:normAutofit/>
          </a:bodyPr>
          <a:lstStyle/>
          <a:p>
            <a:pPr eaLnBrk="1" hangingPunct="1"/>
            <a:r>
              <a:rPr lang="en-US" dirty="0">
                <a:solidFill>
                  <a:schemeClr val="accent1"/>
                </a:solidFill>
                <a:latin typeface="Arial Rounded MT Bold" pitchFamily="34" charset="0"/>
              </a:rPr>
              <a:t>ADA &amp; the Basics</a:t>
            </a:r>
            <a:endParaRPr lang="en-US" dirty="0"/>
          </a:p>
        </p:txBody>
      </p:sp>
      <p:pic>
        <p:nvPicPr>
          <p:cNvPr id="2052" name="Picture 6" descr="http://www.myphysiciansnow.com/wp-content/uploads/2013/10/pre-employment-exam.jpg"/>
          <p:cNvPicPr>
            <a:picLocks noChangeAspect="1" noChangeArrowheads="1"/>
          </p:cNvPicPr>
          <p:nvPr/>
        </p:nvPicPr>
        <p:blipFill>
          <a:blip r:embed="rId4" cstate="print"/>
          <a:srcRect b="28735"/>
          <a:stretch>
            <a:fillRect/>
          </a:stretch>
        </p:blipFill>
        <p:spPr bwMode="auto">
          <a:xfrm>
            <a:off x="6934200" y="0"/>
            <a:ext cx="2209800" cy="2362200"/>
          </a:xfrm>
          <a:prstGeom prst="rect">
            <a:avLst/>
          </a:prstGeom>
          <a:noFill/>
          <a:ln w="9525">
            <a:noFill/>
            <a:miter lim="800000"/>
            <a:headEnd/>
            <a:tailEnd/>
          </a:ln>
        </p:spPr>
      </p:pic>
      <p:pic>
        <p:nvPicPr>
          <p:cNvPr id="2053" name="Picture 7" descr="http://www.gdsinstitute.edu/application3.jpg"/>
          <p:cNvPicPr>
            <a:picLocks noChangeAspect="1" noChangeArrowheads="1"/>
          </p:cNvPicPr>
          <p:nvPr/>
        </p:nvPicPr>
        <p:blipFill>
          <a:blip r:embed="rId5" cstate="print"/>
          <a:srcRect l="6857" t="5714" b="5714"/>
          <a:stretch>
            <a:fillRect/>
          </a:stretch>
        </p:blipFill>
        <p:spPr bwMode="auto">
          <a:xfrm>
            <a:off x="0" y="0"/>
            <a:ext cx="3105150" cy="2362200"/>
          </a:xfrm>
          <a:prstGeom prst="rect">
            <a:avLst/>
          </a:prstGeom>
          <a:noFill/>
          <a:ln w="9525">
            <a:noFill/>
            <a:miter lim="800000"/>
            <a:headEnd/>
            <a:tailEnd/>
          </a:ln>
        </p:spPr>
      </p:pic>
      <p:pic>
        <p:nvPicPr>
          <p:cNvPr id="2054" name="Picture 9" descr="http://www.perkinselearning.org/sites/elearning.perkinsdev1.org/files/u2583/Deafblind%20Communicator.jpg"/>
          <p:cNvPicPr>
            <a:picLocks noChangeAspect="1" noChangeArrowheads="1"/>
          </p:cNvPicPr>
          <p:nvPr/>
        </p:nvPicPr>
        <p:blipFill>
          <a:blip r:embed="rId6" cstate="print"/>
          <a:srcRect/>
          <a:stretch>
            <a:fillRect/>
          </a:stretch>
        </p:blipFill>
        <p:spPr bwMode="auto">
          <a:xfrm>
            <a:off x="3248025" y="0"/>
            <a:ext cx="3543300" cy="2362200"/>
          </a:xfrm>
          <a:prstGeom prst="rect">
            <a:avLst/>
          </a:prstGeom>
          <a:noFill/>
          <a:ln w="9525">
            <a:noFill/>
            <a:miter lim="800000"/>
            <a:headEnd/>
            <a:tailEnd/>
          </a:ln>
        </p:spPr>
      </p:pic>
      <p:pic>
        <p:nvPicPr>
          <p:cNvPr id="2055" name="Picture 11" descr="http://www.pressherald.com/wp-content/uploads/2014/03/20140329_728088.xml-20140327_tribes_4.jpg"/>
          <p:cNvPicPr>
            <a:picLocks noChangeAspect="1" noChangeArrowheads="1"/>
          </p:cNvPicPr>
          <p:nvPr/>
        </p:nvPicPr>
        <p:blipFill>
          <a:blip r:embed="rId7" cstate="print"/>
          <a:srcRect l="6355" r="30371"/>
          <a:stretch>
            <a:fillRect/>
          </a:stretch>
        </p:blipFill>
        <p:spPr bwMode="auto">
          <a:xfrm>
            <a:off x="0" y="3355975"/>
            <a:ext cx="1905000" cy="3502025"/>
          </a:xfrm>
          <a:prstGeom prst="rect">
            <a:avLst/>
          </a:prstGeom>
          <a:noFill/>
          <a:ln w="9525">
            <a:noFill/>
            <a:miter lim="800000"/>
            <a:headEnd/>
            <a:tailEnd/>
          </a:ln>
        </p:spPr>
      </p:pic>
      <p:pic>
        <p:nvPicPr>
          <p:cNvPr id="2056" name="Picture 13" descr="http://i.huffpost.com/gen/1308647/thumbs/o-JOB-INTERVIEW-facebook.jpg"/>
          <p:cNvPicPr>
            <a:picLocks noChangeAspect="1" noChangeArrowheads="1"/>
          </p:cNvPicPr>
          <p:nvPr/>
        </p:nvPicPr>
        <p:blipFill>
          <a:blip r:embed="rId8" cstate="print"/>
          <a:srcRect l="16199" r="9142"/>
          <a:stretch>
            <a:fillRect/>
          </a:stretch>
        </p:blipFill>
        <p:spPr bwMode="auto">
          <a:xfrm>
            <a:off x="5410200" y="3355975"/>
            <a:ext cx="3733800" cy="35020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r>
              <a:rPr lang="en-US" sz="3600" dirty="0">
                <a:solidFill>
                  <a:schemeClr val="accent1"/>
                </a:solidFill>
              </a:rPr>
              <a:t>Five Titles of the ADA</a:t>
            </a:r>
          </a:p>
        </p:txBody>
      </p:sp>
      <p:sp>
        <p:nvSpPr>
          <p:cNvPr id="14339" name="Content Placeholder 2"/>
          <p:cNvSpPr>
            <a:spLocks noGrp="1"/>
          </p:cNvSpPr>
          <p:nvPr>
            <p:ph sz="half" idx="1"/>
          </p:nvPr>
        </p:nvSpPr>
        <p:spPr>
          <a:xfrm>
            <a:off x="228600" y="1600200"/>
            <a:ext cx="2667000" cy="4525963"/>
          </a:xfrm>
        </p:spPr>
        <p:txBody>
          <a:bodyPr>
            <a:normAutofit fontScale="92500" lnSpcReduction="20000"/>
          </a:bodyPr>
          <a:lstStyle/>
          <a:p>
            <a:endParaRPr lang="en-US"/>
          </a:p>
        </p:txBody>
      </p:sp>
      <p:sp>
        <p:nvSpPr>
          <p:cNvPr id="14340" name="Content Placeholder 3"/>
          <p:cNvSpPr>
            <a:spLocks noGrp="1"/>
          </p:cNvSpPr>
          <p:nvPr>
            <p:ph sz="half" idx="2"/>
          </p:nvPr>
        </p:nvSpPr>
        <p:spPr>
          <a:xfrm>
            <a:off x="3124200" y="1600200"/>
            <a:ext cx="6019800" cy="3992563"/>
          </a:xfrm>
        </p:spPr>
        <p:txBody>
          <a:bodyPr>
            <a:normAutofit fontScale="92500" lnSpcReduction="20000"/>
          </a:bodyPr>
          <a:lstStyle/>
          <a:p>
            <a:pPr marL="0" indent="0">
              <a:spcBef>
                <a:spcPct val="0"/>
              </a:spcBef>
              <a:buFontTx/>
              <a:buNone/>
            </a:pPr>
            <a:r>
              <a:rPr lang="en-US"/>
              <a:t>Title I.  Employment</a:t>
            </a:r>
          </a:p>
          <a:p>
            <a:pPr marL="0" indent="0">
              <a:spcBef>
                <a:spcPct val="0"/>
              </a:spcBef>
              <a:buFontTx/>
              <a:buNone/>
            </a:pPr>
            <a:r>
              <a:rPr lang="en-US" sz="1800"/>
              <a:t>Prohibits disability discrimination in all employment processes</a:t>
            </a:r>
          </a:p>
          <a:p>
            <a:pPr marL="0" indent="0">
              <a:spcBef>
                <a:spcPct val="0"/>
              </a:spcBef>
              <a:buFontTx/>
              <a:buNone/>
            </a:pPr>
            <a:endParaRPr lang="en-US" sz="1800"/>
          </a:p>
          <a:p>
            <a:pPr marL="0" indent="0">
              <a:spcBef>
                <a:spcPct val="0"/>
              </a:spcBef>
              <a:buFontTx/>
              <a:buNone/>
            </a:pPr>
            <a:r>
              <a:rPr lang="en-US">
                <a:solidFill>
                  <a:srgbClr val="000000"/>
                </a:solidFill>
              </a:rPr>
              <a:t>Title 2.  Accessibility in public entities</a:t>
            </a:r>
          </a:p>
          <a:p>
            <a:pPr marL="0" indent="0">
              <a:spcBef>
                <a:spcPct val="0"/>
              </a:spcBef>
              <a:buFontTx/>
              <a:buNone/>
            </a:pPr>
            <a:r>
              <a:rPr lang="en-US" sz="1800">
                <a:solidFill>
                  <a:srgbClr val="000000"/>
                </a:solidFill>
              </a:rPr>
              <a:t>Physical and program accessibility in state/local govt. entities </a:t>
            </a:r>
          </a:p>
          <a:p>
            <a:pPr marL="0" indent="0">
              <a:spcBef>
                <a:spcPct val="0"/>
              </a:spcBef>
              <a:buFontTx/>
              <a:buNone/>
            </a:pPr>
            <a:endParaRPr lang="en-US" sz="1800">
              <a:solidFill>
                <a:srgbClr val="000000"/>
              </a:solidFill>
            </a:endParaRPr>
          </a:p>
          <a:p>
            <a:pPr marL="0" indent="0">
              <a:spcBef>
                <a:spcPct val="0"/>
              </a:spcBef>
              <a:buFontTx/>
              <a:buNone/>
            </a:pPr>
            <a:r>
              <a:rPr lang="en-US">
                <a:solidFill>
                  <a:srgbClr val="000000"/>
                </a:solidFill>
              </a:rPr>
              <a:t>Title 3.  Accessibility in businesses</a:t>
            </a:r>
          </a:p>
          <a:p>
            <a:pPr marL="0" indent="0">
              <a:spcBef>
                <a:spcPct val="0"/>
              </a:spcBef>
              <a:buFontTx/>
              <a:buNone/>
            </a:pPr>
            <a:r>
              <a:rPr lang="en-US" sz="1800">
                <a:solidFill>
                  <a:srgbClr val="000000"/>
                </a:solidFill>
              </a:rPr>
              <a:t>Physical and program accessibility in restaurants, hotels, stores, places of business</a:t>
            </a:r>
          </a:p>
          <a:p>
            <a:pPr marL="0" indent="0">
              <a:spcBef>
                <a:spcPct val="0"/>
              </a:spcBef>
              <a:buFontTx/>
              <a:buNone/>
            </a:pPr>
            <a:endParaRPr lang="en-US" sz="1800">
              <a:solidFill>
                <a:srgbClr val="000000"/>
              </a:solidFill>
            </a:endParaRPr>
          </a:p>
          <a:p>
            <a:pPr marL="0" indent="0">
              <a:spcBef>
                <a:spcPct val="0"/>
              </a:spcBef>
              <a:buFontTx/>
              <a:buNone/>
            </a:pPr>
            <a:r>
              <a:rPr lang="en-US">
                <a:solidFill>
                  <a:srgbClr val="000000"/>
                </a:solidFill>
              </a:rPr>
              <a:t>Title 4. Telecommunications </a:t>
            </a:r>
          </a:p>
          <a:p>
            <a:pPr marL="0" indent="0">
              <a:spcBef>
                <a:spcPct val="0"/>
              </a:spcBef>
              <a:buFontTx/>
              <a:buNone/>
            </a:pPr>
            <a:r>
              <a:rPr lang="en-US" sz="1800">
                <a:solidFill>
                  <a:srgbClr val="000000"/>
                </a:solidFill>
              </a:rPr>
              <a:t>Telephone and communications systems for the public</a:t>
            </a:r>
          </a:p>
          <a:p>
            <a:pPr marL="0" indent="0">
              <a:spcBef>
                <a:spcPct val="0"/>
              </a:spcBef>
              <a:buFontTx/>
              <a:buNone/>
            </a:pPr>
            <a:endParaRPr lang="en-US" sz="1200">
              <a:solidFill>
                <a:srgbClr val="000000"/>
              </a:solidFill>
            </a:endParaRPr>
          </a:p>
          <a:p>
            <a:pPr marL="0" indent="0">
              <a:spcBef>
                <a:spcPct val="0"/>
              </a:spcBef>
              <a:buFontTx/>
              <a:buNone/>
            </a:pPr>
            <a:r>
              <a:rPr lang="en-US">
                <a:solidFill>
                  <a:srgbClr val="000000"/>
                </a:solidFill>
              </a:rPr>
              <a:t>Title 5.  Miscellaneous </a:t>
            </a:r>
          </a:p>
          <a:p>
            <a:pPr marL="0" indent="0">
              <a:spcBef>
                <a:spcPct val="0"/>
              </a:spcBef>
              <a:buFontTx/>
              <a:buNone/>
            </a:pPr>
            <a:r>
              <a:rPr lang="en-US" sz="1800">
                <a:solidFill>
                  <a:srgbClr val="000000"/>
                </a:solidFill>
              </a:rPr>
              <a:t>Protection from retaliation</a:t>
            </a:r>
          </a:p>
        </p:txBody>
      </p:sp>
      <p:pic>
        <p:nvPicPr>
          <p:cNvPr id="14341" name="Picture 2"/>
          <p:cNvPicPr>
            <a:picLocks noChangeAspect="1" noChangeArrowheads="1"/>
          </p:cNvPicPr>
          <p:nvPr/>
        </p:nvPicPr>
        <p:blipFill>
          <a:blip r:embed="rId3"/>
          <a:srcRect/>
          <a:stretch>
            <a:fillRect/>
          </a:stretch>
        </p:blipFill>
        <p:spPr bwMode="auto">
          <a:xfrm>
            <a:off x="203201" y="1550987"/>
            <a:ext cx="2692400" cy="4259263"/>
          </a:xfrm>
          <a:prstGeom prst="rect">
            <a:avLst/>
          </a:prstGeom>
          <a:noFill/>
          <a:ln w="9525">
            <a:noFill/>
            <a:miter lim="800000"/>
            <a:headEnd/>
            <a:tailEnd/>
          </a:ln>
        </p:spPr>
      </p:pic>
      <p:sp>
        <p:nvSpPr>
          <p:cNvPr id="14342" name="Slide Number Placeholder 4"/>
          <p:cNvSpPr>
            <a:spLocks noGrp="1"/>
          </p:cNvSpPr>
          <p:nvPr>
            <p:ph type="sldNum" sz="quarter" idx="10"/>
          </p:nvPr>
        </p:nvSpPr>
        <p:spPr>
          <a:noFill/>
        </p:spPr>
        <p:txBody>
          <a:bodyPr/>
          <a:lstStyle/>
          <a:p>
            <a:fld id="{AC9C0DD7-427D-4416-ABA0-67F021969EF6}" type="slidenum">
              <a:rPr lang="en-US" smtClean="0"/>
              <a:pPr/>
              <a:t>19</a:t>
            </a:fld>
            <a:endParaRPr lang="en-US"/>
          </a:p>
        </p:txBody>
      </p:sp>
    </p:spTree>
    <p:extLst>
      <p:ext uri="{BB962C8B-B14F-4D97-AF65-F5344CB8AC3E}">
        <p14:creationId xmlns:p14="http://schemas.microsoft.com/office/powerpoint/2010/main" val="287018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457200" y="304800"/>
            <a:ext cx="8153400" cy="1431925"/>
          </a:xfrm>
          <a:prstGeom prst="rect">
            <a:avLst/>
          </a:prstGeom>
          <a:noFill/>
          <a:ln w="9525">
            <a:noFill/>
            <a:miter lim="800000"/>
            <a:headEnd/>
            <a:tailEnd/>
          </a:ln>
          <a:effectLst/>
        </p:spPr>
        <p:txBody>
          <a:bodyPr anchor="ctr"/>
          <a:lstStyle/>
          <a:p>
            <a:pPr algn="ctr" fontAlgn="base">
              <a:spcBef>
                <a:spcPct val="0"/>
              </a:spcBef>
              <a:spcAft>
                <a:spcPct val="0"/>
              </a:spcAft>
              <a:defRPr/>
            </a:pPr>
            <a:r>
              <a:rPr lang="en-US" sz="5400" dirty="0">
                <a:effectLst>
                  <a:outerShdw blurRad="38100" dist="38100" dir="2700000" algn="tl">
                    <a:srgbClr val="000000"/>
                  </a:outerShdw>
                </a:effectLst>
                <a:latin typeface="Arial" panose="020B0604020202020204" pitchFamily="34" charset="0"/>
                <a:cs typeface="Arial" panose="020B0604020202020204" pitchFamily="34" charset="0"/>
              </a:rPr>
              <a:t>What’s in your “backpack”</a:t>
            </a:r>
          </a:p>
        </p:txBody>
      </p:sp>
      <p:sp>
        <p:nvSpPr>
          <p:cNvPr id="242691" name="Rectangle 3"/>
          <p:cNvSpPr>
            <a:spLocks noChangeArrowheads="1"/>
          </p:cNvSpPr>
          <p:nvPr/>
        </p:nvSpPr>
        <p:spPr bwMode="auto">
          <a:xfrm>
            <a:off x="1066800" y="1981200"/>
            <a:ext cx="7543800" cy="4114800"/>
          </a:xfrm>
          <a:prstGeom prst="rect">
            <a:avLst/>
          </a:prstGeom>
          <a:noFill/>
          <a:ln w="9525">
            <a:noFill/>
            <a:miter lim="800000"/>
            <a:headEnd/>
            <a:tailEnd/>
          </a:ln>
          <a:effectLst/>
        </p:spPr>
        <p:txBody>
          <a:bodyPr/>
          <a:lstStyle/>
          <a:p>
            <a:pPr marL="342900" indent="-342900" fontAlgn="base">
              <a:spcBef>
                <a:spcPct val="20000"/>
              </a:spcBef>
              <a:spcAft>
                <a:spcPct val="0"/>
              </a:spcAft>
              <a:buClr>
                <a:srgbClr val="FFCC66"/>
              </a:buClr>
              <a:buSzPct val="80000"/>
              <a:buFont typeface="Wingdings" pitchFamily="2" charset="2"/>
              <a:buChar char="n"/>
              <a:defRPr/>
            </a:pPr>
            <a:r>
              <a:rPr lang="en-US" sz="2800" dirty="0">
                <a:solidFill>
                  <a:srgbClr val="FFFFFF"/>
                </a:solidFill>
                <a:latin typeface="Arial" panose="020B0604020202020204" pitchFamily="34" charset="0"/>
                <a:cs typeface="Arial" panose="020B0604020202020204" pitchFamily="34" charset="0"/>
              </a:rPr>
              <a:t>It’s what we “bring” to work</a:t>
            </a:r>
          </a:p>
          <a:p>
            <a:pPr marL="342900" indent="-342900" fontAlgn="base">
              <a:spcBef>
                <a:spcPct val="20000"/>
              </a:spcBef>
              <a:spcAft>
                <a:spcPct val="0"/>
              </a:spcAft>
              <a:buClr>
                <a:srgbClr val="FFCC66"/>
              </a:buClr>
              <a:buSzPct val="80000"/>
              <a:buFont typeface="Wingdings" pitchFamily="2" charset="2"/>
              <a:buChar char="n"/>
              <a:defRPr/>
            </a:pPr>
            <a:r>
              <a:rPr lang="en-US" sz="2800" dirty="0">
                <a:solidFill>
                  <a:srgbClr val="FFFFFF"/>
                </a:solidFill>
                <a:latin typeface="Arial" panose="020B0604020202020204" pitchFamily="34" charset="0"/>
                <a:cs typeface="Arial" panose="020B0604020202020204" pitchFamily="34" charset="0"/>
              </a:rPr>
              <a:t>It’s who I am</a:t>
            </a:r>
          </a:p>
          <a:p>
            <a:pPr marL="342900" indent="-342900" fontAlgn="base">
              <a:spcBef>
                <a:spcPct val="20000"/>
              </a:spcBef>
              <a:spcAft>
                <a:spcPct val="0"/>
              </a:spcAft>
              <a:buClr>
                <a:srgbClr val="FFCC66"/>
              </a:buClr>
              <a:buSzPct val="80000"/>
              <a:buFont typeface="Wingdings" pitchFamily="2" charset="2"/>
              <a:buChar char="n"/>
              <a:defRPr/>
            </a:pPr>
            <a:r>
              <a:rPr lang="en-US" sz="2800" dirty="0">
                <a:solidFill>
                  <a:srgbClr val="FFFFFF"/>
                </a:solidFill>
                <a:latin typeface="Arial" panose="020B0604020202020204" pitchFamily="34" charset="0"/>
                <a:cs typeface="Arial" panose="020B0604020202020204" pitchFamily="34" charset="0"/>
              </a:rPr>
              <a:t>It’s my “stuff”</a:t>
            </a:r>
          </a:p>
        </p:txBody>
      </p:sp>
      <p:pic>
        <p:nvPicPr>
          <p:cNvPr id="174084" name="Picture 4" descr="MPj04276240000[1]"/>
          <p:cNvPicPr>
            <a:picLocks noChangeAspect="1" noChangeArrowheads="1"/>
          </p:cNvPicPr>
          <p:nvPr/>
        </p:nvPicPr>
        <p:blipFill>
          <a:blip r:embed="rId3" cstate="print"/>
          <a:srcRect/>
          <a:stretch>
            <a:fillRect/>
          </a:stretch>
        </p:blipFill>
        <p:spPr bwMode="auto">
          <a:xfrm>
            <a:off x="6781800" y="3733800"/>
            <a:ext cx="2362200" cy="3124200"/>
          </a:xfrm>
          <a:prstGeom prst="rect">
            <a:avLst/>
          </a:prstGeom>
          <a:noFill/>
          <a:ln w="9525">
            <a:noFill/>
            <a:miter lim="800000"/>
            <a:headEnd/>
            <a:tailEnd/>
          </a:ln>
        </p:spPr>
      </p:pic>
      <p:pic>
        <p:nvPicPr>
          <p:cNvPr id="174085" name="Picture 5" descr="MPj03999200000[1]"/>
          <p:cNvPicPr>
            <a:picLocks noChangeAspect="1" noChangeArrowheads="1"/>
          </p:cNvPicPr>
          <p:nvPr/>
        </p:nvPicPr>
        <p:blipFill>
          <a:blip r:embed="rId4" cstate="print"/>
          <a:srcRect/>
          <a:stretch>
            <a:fillRect/>
          </a:stretch>
        </p:blipFill>
        <p:spPr bwMode="auto">
          <a:xfrm>
            <a:off x="0" y="3736975"/>
            <a:ext cx="2286000" cy="3121025"/>
          </a:xfrm>
          <a:prstGeom prst="rect">
            <a:avLst/>
          </a:prstGeom>
          <a:noFill/>
          <a:ln w="9525">
            <a:noFill/>
            <a:miter lim="800000"/>
            <a:headEnd/>
            <a:tailEnd/>
          </a:ln>
        </p:spPr>
      </p:pic>
      <p:pic>
        <p:nvPicPr>
          <p:cNvPr id="174086" name="Picture 6" descr="MPj04000780000[1]"/>
          <p:cNvPicPr>
            <a:picLocks noChangeAspect="1" noChangeArrowheads="1"/>
          </p:cNvPicPr>
          <p:nvPr/>
        </p:nvPicPr>
        <p:blipFill>
          <a:blip r:embed="rId5" cstate="print"/>
          <a:srcRect/>
          <a:stretch>
            <a:fillRect/>
          </a:stretch>
        </p:blipFill>
        <p:spPr bwMode="auto">
          <a:xfrm>
            <a:off x="2286000" y="3733800"/>
            <a:ext cx="2346325" cy="3124200"/>
          </a:xfrm>
          <a:prstGeom prst="rect">
            <a:avLst/>
          </a:prstGeom>
          <a:noFill/>
          <a:ln w="9525">
            <a:noFill/>
            <a:miter lim="800000"/>
            <a:headEnd/>
            <a:tailEnd/>
          </a:ln>
        </p:spPr>
      </p:pic>
      <p:pic>
        <p:nvPicPr>
          <p:cNvPr id="174087" name="Picture 7" descr="MPj03993280000[1]"/>
          <p:cNvPicPr>
            <a:picLocks noChangeAspect="1" noChangeArrowheads="1"/>
          </p:cNvPicPr>
          <p:nvPr/>
        </p:nvPicPr>
        <p:blipFill>
          <a:blip r:embed="rId6" cstate="print"/>
          <a:srcRect/>
          <a:stretch>
            <a:fillRect/>
          </a:stretch>
        </p:blipFill>
        <p:spPr bwMode="auto">
          <a:xfrm>
            <a:off x="4648200" y="3733800"/>
            <a:ext cx="2159000" cy="3124200"/>
          </a:xfrm>
          <a:prstGeom prst="rect">
            <a:avLst/>
          </a:prstGeom>
          <a:noFill/>
          <a:ln w="9525">
            <a:noFill/>
            <a:miter lim="800000"/>
            <a:headEnd/>
            <a:tailEnd/>
          </a:ln>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normAutofit fontScale="90000"/>
          </a:bodyPr>
          <a:lstStyle/>
          <a:p>
            <a:pPr eaLnBrk="1" hangingPunct="1">
              <a:defRPr/>
            </a:pPr>
            <a:r>
              <a:rPr lang="en-US" sz="4000" dirty="0">
                <a:solidFill>
                  <a:schemeClr val="accent1"/>
                </a:solidFill>
              </a:rPr>
              <a:t>Who would you pick for a CEO position?</a:t>
            </a:r>
          </a:p>
        </p:txBody>
      </p:sp>
      <p:sp>
        <p:nvSpPr>
          <p:cNvPr id="534531" name="Rectangle 3"/>
          <p:cNvSpPr>
            <a:spLocks noGrp="1" noChangeArrowheads="1"/>
          </p:cNvSpPr>
          <p:nvPr>
            <p:ph type="body" idx="1"/>
          </p:nvPr>
        </p:nvSpPr>
        <p:spPr/>
        <p:txBody>
          <a:bodyPr/>
          <a:lstStyle/>
          <a:p>
            <a:pPr eaLnBrk="1" hangingPunct="1">
              <a:lnSpc>
                <a:spcPct val="90000"/>
              </a:lnSpc>
              <a:defRPr/>
            </a:pPr>
            <a:r>
              <a:rPr lang="en-US" sz="2800"/>
              <a:t>Candidate A cannot walk.  He cannot stand without braces that run the entire length of his legs; cannot get out of bed, get dressed, reach the bathroom or get to his desk without the assistance of another person and a wheelchair.</a:t>
            </a:r>
          </a:p>
          <a:p>
            <a:pPr eaLnBrk="1" hangingPunct="1">
              <a:lnSpc>
                <a:spcPct val="90000"/>
              </a:lnSpc>
              <a:defRPr/>
            </a:pPr>
            <a:r>
              <a:rPr lang="en-US" sz="2800"/>
              <a:t>Candidate B has a glandular disorder and back problem.  He takes daily medication and often uses painkillers.   He has been hospitalized nine times in the last decade, once for 19 days, a couple of times for a week at a time.</a:t>
            </a:r>
          </a:p>
          <a:p>
            <a:pPr eaLnBrk="1" hangingPunct="1">
              <a:lnSpc>
                <a:spcPct val="90000"/>
              </a:lnSpc>
              <a:defRPr/>
            </a:pPr>
            <a:r>
              <a:rPr lang="en-US" sz="2800"/>
              <a:t>Candidate C has a history of depression.</a:t>
            </a:r>
          </a:p>
        </p:txBody>
      </p:sp>
    </p:spTree>
    <p:extLst>
      <p:ext uri="{BB962C8B-B14F-4D97-AF65-F5344CB8AC3E}">
        <p14:creationId xmlns:p14="http://schemas.microsoft.com/office/powerpoint/2010/main" val="143247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descr="History_Attempt_to_Kill_Franklin_Roosevelt_32522_SF_HD_still_624x352.jpg"/>
          <p:cNvPicPr>
            <a:picLocks noGrp="1" noChangeAspect="1"/>
          </p:cNvPicPr>
          <p:nvPr>
            <p:ph idx="1"/>
          </p:nvPr>
        </p:nvPicPr>
        <p:blipFill>
          <a:blip r:embed="rId3" cstate="print"/>
          <a:stretch>
            <a:fillRect/>
          </a:stretch>
        </p:blipFill>
        <p:spPr>
          <a:xfrm>
            <a:off x="-109415" y="-3358"/>
            <a:ext cx="4572000" cy="2579077"/>
          </a:xfrm>
        </p:spPr>
      </p:pic>
      <p:pic>
        <p:nvPicPr>
          <p:cNvPr id="5" name="Picture 4" descr="john-f-kennedy-jfk-600.jpg"/>
          <p:cNvPicPr>
            <a:picLocks noChangeAspect="1"/>
          </p:cNvPicPr>
          <p:nvPr/>
        </p:nvPicPr>
        <p:blipFill>
          <a:blip r:embed="rId4" cstate="print"/>
          <a:stretch>
            <a:fillRect/>
          </a:stretch>
        </p:blipFill>
        <p:spPr>
          <a:xfrm>
            <a:off x="4302369" y="2362200"/>
            <a:ext cx="4841631" cy="2622550"/>
          </a:xfrm>
          <a:prstGeom prst="rect">
            <a:avLst/>
          </a:prstGeom>
        </p:spPr>
      </p:pic>
      <p:pic>
        <p:nvPicPr>
          <p:cNvPr id="6" name="Picture 5" descr="lincoln-facts.jpg"/>
          <p:cNvPicPr>
            <a:picLocks noChangeAspect="1"/>
          </p:cNvPicPr>
          <p:nvPr/>
        </p:nvPicPr>
        <p:blipFill>
          <a:blip r:embed="rId5" cstate="print"/>
          <a:stretch>
            <a:fillRect/>
          </a:stretch>
        </p:blipFill>
        <p:spPr>
          <a:xfrm>
            <a:off x="0" y="3733801"/>
            <a:ext cx="4701465" cy="3124199"/>
          </a:xfrm>
          <a:prstGeom prst="rect">
            <a:avLst/>
          </a:prstGeom>
        </p:spPr>
      </p:pic>
    </p:spTree>
    <p:extLst>
      <p:ext uri="{BB962C8B-B14F-4D97-AF65-F5344CB8AC3E}">
        <p14:creationId xmlns:p14="http://schemas.microsoft.com/office/powerpoint/2010/main" val="4127466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a:t>The ADA </a:t>
            </a:r>
          </a:p>
        </p:txBody>
      </p:sp>
      <p:sp>
        <p:nvSpPr>
          <p:cNvPr id="56323" name="Rectangle 3"/>
          <p:cNvSpPr>
            <a:spLocks noGrp="1" noChangeArrowheads="1"/>
          </p:cNvSpPr>
          <p:nvPr>
            <p:ph type="body" sz="half" idx="1"/>
          </p:nvPr>
        </p:nvSpPr>
        <p:spPr/>
        <p:txBody>
          <a:bodyPr/>
          <a:lstStyle/>
          <a:p>
            <a:pPr eaLnBrk="1" hangingPunct="1">
              <a:lnSpc>
                <a:spcPct val="90000"/>
              </a:lnSpc>
              <a:buFontTx/>
              <a:buNone/>
            </a:pPr>
            <a:r>
              <a:rPr lang="en-US" sz="2000"/>
              <a:t>July 1990</a:t>
            </a:r>
          </a:p>
          <a:p>
            <a:pPr eaLnBrk="1" hangingPunct="1">
              <a:lnSpc>
                <a:spcPct val="90000"/>
              </a:lnSpc>
              <a:buFontTx/>
              <a:buNone/>
            </a:pPr>
            <a:endParaRPr lang="en-US" sz="2000"/>
          </a:p>
          <a:p>
            <a:pPr eaLnBrk="1" hangingPunct="1">
              <a:lnSpc>
                <a:spcPct val="90000"/>
              </a:lnSpc>
              <a:buFontTx/>
              <a:buChar char="-"/>
            </a:pPr>
            <a:r>
              <a:rPr lang="en-US" sz="2000"/>
              <a:t>Passage was overwhelming in both Houses of Congress</a:t>
            </a:r>
          </a:p>
          <a:p>
            <a:pPr eaLnBrk="1" hangingPunct="1">
              <a:lnSpc>
                <a:spcPct val="90000"/>
              </a:lnSpc>
            </a:pPr>
            <a:r>
              <a:rPr lang="en-US" sz="2000"/>
              <a:t>Senate: 91 – 6</a:t>
            </a:r>
          </a:p>
          <a:p>
            <a:pPr eaLnBrk="1" hangingPunct="1">
              <a:lnSpc>
                <a:spcPct val="90000"/>
              </a:lnSpc>
            </a:pPr>
            <a:r>
              <a:rPr lang="en-US" sz="2000"/>
              <a:t>House: 377 – 28</a:t>
            </a:r>
          </a:p>
          <a:p>
            <a:pPr eaLnBrk="1" hangingPunct="1">
              <a:lnSpc>
                <a:spcPct val="90000"/>
              </a:lnSpc>
              <a:buFontTx/>
              <a:buNone/>
            </a:pPr>
            <a:endParaRPr lang="en-US" sz="2000"/>
          </a:p>
          <a:p>
            <a:pPr eaLnBrk="1" hangingPunct="1">
              <a:lnSpc>
                <a:spcPct val="90000"/>
              </a:lnSpc>
              <a:buFontTx/>
              <a:buChar char="-"/>
            </a:pPr>
            <a:r>
              <a:rPr lang="en-US" sz="2000"/>
              <a:t>Implementation Began in 1992</a:t>
            </a:r>
          </a:p>
          <a:p>
            <a:pPr eaLnBrk="1" hangingPunct="1">
              <a:lnSpc>
                <a:spcPct val="90000"/>
              </a:lnSpc>
              <a:buFontTx/>
              <a:buNone/>
            </a:pPr>
            <a:endParaRPr lang="en-US" sz="2000"/>
          </a:p>
          <a:p>
            <a:pPr eaLnBrk="1" hangingPunct="1">
              <a:lnSpc>
                <a:spcPct val="90000"/>
              </a:lnSpc>
              <a:buFontTx/>
              <a:buNone/>
            </a:pPr>
            <a:r>
              <a:rPr lang="en-US" sz="2000"/>
              <a:t>1999  </a:t>
            </a:r>
          </a:p>
          <a:p>
            <a:pPr eaLnBrk="1" hangingPunct="1">
              <a:lnSpc>
                <a:spcPct val="90000"/>
              </a:lnSpc>
              <a:buFontTx/>
              <a:buNone/>
            </a:pPr>
            <a:r>
              <a:rPr lang="en-US" sz="2000"/>
              <a:t>- 	Three Employment Cases decided that individuals whose conditions do not substantially limit any life activity are not disabled under the ADA. </a:t>
            </a:r>
          </a:p>
          <a:p>
            <a:pPr eaLnBrk="1" hangingPunct="1">
              <a:lnSpc>
                <a:spcPct val="90000"/>
              </a:lnSpc>
            </a:pPr>
            <a:endParaRPr lang="en-US" sz="2000"/>
          </a:p>
        </p:txBody>
      </p:sp>
      <p:pic>
        <p:nvPicPr>
          <p:cNvPr id="56324" name="Picture 5" descr="Woman in wheelchair with sign that says &quot;If I can't do it, it aint worth doing.&quot; "/>
          <p:cNvPicPr>
            <a:picLocks noChangeAspect="1" noChangeArrowheads="1"/>
          </p:cNvPicPr>
          <p:nvPr/>
        </p:nvPicPr>
        <p:blipFill>
          <a:blip r:embed="rId3" cstate="print"/>
          <a:srcRect/>
          <a:stretch>
            <a:fillRect/>
          </a:stretch>
        </p:blipFill>
        <p:spPr bwMode="auto">
          <a:xfrm>
            <a:off x="5715000" y="2057400"/>
            <a:ext cx="2571750" cy="37338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86AFFE5-A54C-485A-B9D8-A4CA8F8051E1}" type="slidenum">
              <a:rPr lang="en-US" smtClean="0"/>
              <a:pPr>
                <a:defRPr/>
              </a:pPr>
              <a:t>23</a:t>
            </a:fld>
            <a:endParaRPr lang="en-US"/>
          </a:p>
        </p:txBody>
      </p:sp>
      <p:sp>
        <p:nvSpPr>
          <p:cNvPr id="125956" name="AutoShape 4" descr="https://adata.org/sites/adata.org/files/images/MidAtlantic_Graphics_Proof_1_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MidAtlantic_Graphics_Proof_1_0.jpg"/>
          <p:cNvPicPr>
            <a:picLocks noChangeAspect="1"/>
          </p:cNvPicPr>
          <p:nvPr/>
        </p:nvPicPr>
        <p:blipFill>
          <a:blip r:embed="rId2" cstate="print"/>
          <a:stretch>
            <a:fillRect/>
          </a:stretch>
        </p:blipFill>
        <p:spPr>
          <a:xfrm>
            <a:off x="-56724" y="685800"/>
            <a:ext cx="9200724" cy="545278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dirty="0"/>
              <a:t>The ADA Amendments Act</a:t>
            </a:r>
          </a:p>
        </p:txBody>
      </p:sp>
      <p:sp>
        <p:nvSpPr>
          <p:cNvPr id="57347" name="Text Placeholder 2" descr="woman with arms outstretched "/>
          <p:cNvSpPr>
            <a:spLocks noGrp="1"/>
          </p:cNvSpPr>
          <p:nvPr>
            <p:ph type="body" sz="half" idx="1"/>
          </p:nvPr>
        </p:nvSpPr>
        <p:spPr>
          <a:xfrm>
            <a:off x="304800" y="1371600"/>
            <a:ext cx="7262813" cy="5172075"/>
          </a:xfrm>
        </p:spPr>
        <p:txBody>
          <a:bodyPr>
            <a:normAutofit fontScale="85000" lnSpcReduction="20000"/>
          </a:bodyPr>
          <a:lstStyle/>
          <a:p>
            <a:r>
              <a:rPr lang="en-US" dirty="0"/>
              <a:t>Effective January 1, 2009</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FontTx/>
              <a:buNone/>
            </a:pPr>
            <a:endParaRPr lang="en-US" dirty="0"/>
          </a:p>
          <a:p>
            <a:r>
              <a:rPr lang="en-US" dirty="0"/>
              <a:t>Restored the ADA back to its original intent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7348" name="Picture 4" descr="woman in wheelchair with her arms out stretched "/>
          <p:cNvPicPr>
            <a:picLocks noChangeAspect="1"/>
          </p:cNvPicPr>
          <p:nvPr/>
        </p:nvPicPr>
        <p:blipFill>
          <a:blip r:embed="rId3" cstate="print"/>
          <a:srcRect/>
          <a:stretch>
            <a:fillRect/>
          </a:stretch>
        </p:blipFill>
        <p:spPr bwMode="auto">
          <a:xfrm>
            <a:off x="152400" y="2133600"/>
            <a:ext cx="4114800" cy="2743200"/>
          </a:xfrm>
          <a:prstGeom prst="rect">
            <a:avLst/>
          </a:prstGeom>
          <a:noFill/>
          <a:ln w="9525">
            <a:noFill/>
            <a:miter lim="800000"/>
            <a:headEnd/>
            <a:tailEnd/>
          </a:ln>
        </p:spPr>
      </p:pic>
      <p:pic>
        <p:nvPicPr>
          <p:cNvPr id="83969" name="Picture 31" descr="Photo by Tom Olin">
            <a:hlinkClick r:id="rId4"/>
          </p:cNvPr>
          <p:cNvPicPr>
            <a:picLocks noChangeAspect="1" noChangeArrowheads="1"/>
          </p:cNvPicPr>
          <p:nvPr/>
        </p:nvPicPr>
        <p:blipFill>
          <a:blip r:embed="rId5" cstate="print"/>
          <a:srcRect/>
          <a:stretch>
            <a:fillRect/>
          </a:stretch>
        </p:blipFill>
        <p:spPr bwMode="auto">
          <a:xfrm>
            <a:off x="6629400" y="2133600"/>
            <a:ext cx="2146300" cy="3035300"/>
          </a:xfrm>
          <a:prstGeom prst="rect">
            <a:avLst/>
          </a:prstGeom>
          <a:noFill/>
          <a:ln w="9525">
            <a:noFill/>
            <a:miter lim="800000"/>
            <a:headEnd/>
            <a:tailEnd/>
          </a:ln>
        </p:spPr>
      </p:pic>
      <p:pic>
        <p:nvPicPr>
          <p:cNvPr id="83970" name="Picture 36" descr="The Delaware Department of Transportation, in conjunction with the Delaware ADA25 committee, is celebrating the ADA with ads on bus shelters. Similar partnerships between advocates and government officials are taking place throughout the United States.">
            <a:hlinkClick r:id="rId6"/>
          </p:cNvPr>
          <p:cNvPicPr>
            <a:picLocks noChangeAspect="1" noChangeArrowheads="1"/>
          </p:cNvPicPr>
          <p:nvPr/>
        </p:nvPicPr>
        <p:blipFill>
          <a:blip r:embed="rId7" cstate="print"/>
          <a:srcRect/>
          <a:stretch>
            <a:fillRect/>
          </a:stretch>
        </p:blipFill>
        <p:spPr bwMode="auto">
          <a:xfrm>
            <a:off x="4038600" y="2025838"/>
            <a:ext cx="2603500" cy="36510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t>Olmstead</a:t>
            </a:r>
          </a:p>
        </p:txBody>
      </p:sp>
      <p:sp>
        <p:nvSpPr>
          <p:cNvPr id="58371" name="Text Placeholder 2"/>
          <p:cNvSpPr>
            <a:spLocks noGrp="1"/>
          </p:cNvSpPr>
          <p:nvPr>
            <p:ph type="body" sz="half" idx="1"/>
          </p:nvPr>
        </p:nvSpPr>
        <p:spPr/>
        <p:txBody>
          <a:bodyPr>
            <a:normAutofit lnSpcReduction="10000"/>
          </a:bodyPr>
          <a:lstStyle/>
          <a:p>
            <a:r>
              <a:rPr lang="en-US"/>
              <a:t>1999 </a:t>
            </a:r>
          </a:p>
          <a:p>
            <a:r>
              <a:rPr lang="en-US"/>
              <a:t>Olmstead v. L.C. and E.W. </a:t>
            </a:r>
          </a:p>
          <a:p>
            <a:r>
              <a:rPr lang="en-US"/>
              <a:t>Supreme Court ruled that individuals with disabilities must be offered services in the most integrated setting. </a:t>
            </a:r>
          </a:p>
        </p:txBody>
      </p:sp>
      <p:pic>
        <p:nvPicPr>
          <p:cNvPr id="58372" name="ClipArt Placeholder 4" descr="Protester with a sign that says &quot;move money to community services&quot; "/>
          <p:cNvPicPr>
            <a:picLocks noGrp="1" noChangeAspect="1"/>
          </p:cNvPicPr>
          <p:nvPr>
            <p:ph type="clipArt" sz="half" idx="2"/>
          </p:nvPr>
        </p:nvPicPr>
        <p:blipFill>
          <a:blip r:embed="rId3" cstate="print"/>
          <a:srcRect/>
          <a:stretch>
            <a:fillRect/>
          </a:stretch>
        </p:blipFill>
        <p:spPr>
          <a:xfrm>
            <a:off x="4800600" y="2057400"/>
            <a:ext cx="4083050" cy="272891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a:r>
              <a:rPr lang="en-US" dirty="0"/>
              <a:t>ADA Changes Behaviors</a:t>
            </a:r>
          </a:p>
        </p:txBody>
      </p:sp>
      <p:sp>
        <p:nvSpPr>
          <p:cNvPr id="59395" name="Text Placeholder 2"/>
          <p:cNvSpPr>
            <a:spLocks noGrp="1"/>
          </p:cNvSpPr>
          <p:nvPr>
            <p:ph type="body" sz="half" idx="1"/>
          </p:nvPr>
        </p:nvSpPr>
        <p:spPr>
          <a:xfrm>
            <a:off x="228600" y="1371600"/>
            <a:ext cx="3776662" cy="4895850"/>
          </a:xfrm>
        </p:spPr>
        <p:txBody>
          <a:bodyPr>
            <a:normAutofit fontScale="92500" lnSpcReduction="20000"/>
          </a:bodyPr>
          <a:lstStyle/>
          <a:p>
            <a:r>
              <a:rPr lang="en-US" dirty="0"/>
              <a:t>DOJ publishes title II &amp; III revisions in the federal register</a:t>
            </a:r>
          </a:p>
          <a:p>
            <a:r>
              <a:rPr lang="en-US" dirty="0"/>
              <a:t>Major changes to ADA standards adopted </a:t>
            </a:r>
          </a:p>
          <a:p>
            <a:r>
              <a:rPr lang="en-US" dirty="0"/>
              <a:t>March 15th, 2011 policy changes took effect</a:t>
            </a:r>
          </a:p>
          <a:p>
            <a:r>
              <a:rPr lang="en-US" dirty="0"/>
              <a:t>March 15</a:t>
            </a:r>
            <a:r>
              <a:rPr lang="en-US" baseline="30000" dirty="0"/>
              <a:t>th</a:t>
            </a:r>
            <a:r>
              <a:rPr lang="en-US" dirty="0"/>
              <a:t>, 2012 </a:t>
            </a:r>
          </a:p>
          <a:p>
            <a:pPr>
              <a:buFontTx/>
              <a:buNone/>
            </a:pPr>
            <a:r>
              <a:rPr lang="en-US" dirty="0"/>
              <a:t>	- 2010 Standards take effect </a:t>
            </a:r>
          </a:p>
        </p:txBody>
      </p:sp>
      <p:pic>
        <p:nvPicPr>
          <p:cNvPr id="59396" name="ClipArt Placeholder 4" descr="Justin Dart with a sign behind him that says &quot;Injustice anywhere is a threat to justice everywhere&quot; "/>
          <p:cNvPicPr>
            <a:picLocks noGrp="1" noChangeAspect="1"/>
          </p:cNvPicPr>
          <p:nvPr>
            <p:ph type="clipArt" sz="half" idx="2"/>
          </p:nvPr>
        </p:nvPicPr>
        <p:blipFill>
          <a:blip r:embed="rId3" cstate="print"/>
          <a:srcRect/>
          <a:stretch>
            <a:fillRect/>
          </a:stretch>
        </p:blipFill>
        <p:spPr>
          <a:xfrm>
            <a:off x="3860006" y="1752600"/>
            <a:ext cx="5143500" cy="3428999"/>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792162"/>
          </a:xfrm>
        </p:spPr>
        <p:txBody>
          <a:bodyPr>
            <a:noAutofit/>
          </a:bodyPr>
          <a:lstStyle/>
          <a:p>
            <a:r>
              <a:rPr lang="en-US" sz="3600" b="1" dirty="0"/>
              <a:t>The Nation’s Largest Minority Group</a:t>
            </a:r>
          </a:p>
        </p:txBody>
      </p:sp>
      <p:sp>
        <p:nvSpPr>
          <p:cNvPr id="4" name="Slide Number Placeholder 3"/>
          <p:cNvSpPr>
            <a:spLocks noGrp="1"/>
          </p:cNvSpPr>
          <p:nvPr>
            <p:ph type="sldNum" sz="quarter" idx="12"/>
          </p:nvPr>
        </p:nvSpPr>
        <p:spPr/>
        <p:txBody>
          <a:bodyPr/>
          <a:lstStyle/>
          <a:p>
            <a:fld id="{F4B95332-4E00-41AD-B34D-FE7370578B7C}" type="slidenum">
              <a:rPr lang="en-US" smtClean="0"/>
              <a:pPr/>
              <a:t>27</a:t>
            </a:fld>
            <a:endParaRPr lang="en-US"/>
          </a:p>
        </p:txBody>
      </p:sp>
      <p:sp>
        <p:nvSpPr>
          <p:cNvPr id="5" name="Content Placeholder 4"/>
          <p:cNvSpPr>
            <a:spLocks noGrp="1"/>
          </p:cNvSpPr>
          <p:nvPr>
            <p:ph idx="1"/>
          </p:nvPr>
        </p:nvSpPr>
        <p:spPr>
          <a:xfrm>
            <a:off x="457200" y="5943600"/>
            <a:ext cx="7696200" cy="609600"/>
          </a:xfrm>
        </p:spPr>
        <p:txBody>
          <a:bodyPr>
            <a:normAutofit/>
          </a:bodyPr>
          <a:lstStyle/>
          <a:p>
            <a:pPr algn="r">
              <a:buNone/>
            </a:pPr>
            <a:r>
              <a:rPr lang="en-US" sz="1400" dirty="0"/>
              <a:t>2010 U.S. Department of Labor Statistics</a:t>
            </a:r>
          </a:p>
        </p:txBody>
      </p:sp>
      <p:graphicFrame>
        <p:nvGraphicFramePr>
          <p:cNvPr id="13" name="Table 12"/>
          <p:cNvGraphicFramePr>
            <a:graphicFrameLocks noGrp="1"/>
          </p:cNvGraphicFramePr>
          <p:nvPr/>
        </p:nvGraphicFramePr>
        <p:xfrm>
          <a:off x="838200" y="2895600"/>
          <a:ext cx="7238999" cy="2987040"/>
        </p:xfrm>
        <a:graphic>
          <a:graphicData uri="http://schemas.openxmlformats.org/drawingml/2006/table">
            <a:tbl>
              <a:tblPr firstRow="1" bandCol="1">
                <a:tableStyleId>{6E25E649-3F16-4E02-A733-19D2CDBF48F0}</a:tableStyleId>
              </a:tblPr>
              <a:tblGrid>
                <a:gridCol w="3440317">
                  <a:extLst>
                    <a:ext uri="{9D8B030D-6E8A-4147-A177-3AD203B41FA5}">
                      <a16:colId xmlns:a16="http://schemas.microsoft.com/office/drawing/2014/main" val="20000"/>
                    </a:ext>
                  </a:extLst>
                </a:gridCol>
                <a:gridCol w="1791831">
                  <a:extLst>
                    <a:ext uri="{9D8B030D-6E8A-4147-A177-3AD203B41FA5}">
                      <a16:colId xmlns:a16="http://schemas.microsoft.com/office/drawing/2014/main" val="20001"/>
                    </a:ext>
                  </a:extLst>
                </a:gridCol>
                <a:gridCol w="2006851">
                  <a:extLst>
                    <a:ext uri="{9D8B030D-6E8A-4147-A177-3AD203B41FA5}">
                      <a16:colId xmlns:a16="http://schemas.microsoft.com/office/drawing/2014/main" val="20002"/>
                    </a:ext>
                  </a:extLst>
                </a:gridCol>
              </a:tblGrid>
              <a:tr h="671473">
                <a:tc>
                  <a:txBody>
                    <a:bodyPr/>
                    <a:lstStyle/>
                    <a:p>
                      <a:endParaRPr lang="en-US" sz="2400" dirty="0"/>
                    </a:p>
                  </a:txBody>
                  <a:tcPr anchor="ctr"/>
                </a:tc>
                <a:tc>
                  <a:txBody>
                    <a:bodyPr/>
                    <a:lstStyle/>
                    <a:p>
                      <a:pPr algn="ctr"/>
                      <a:r>
                        <a:rPr lang="en-US" sz="2000" dirty="0"/>
                        <a:t>With Disabilities</a:t>
                      </a:r>
                    </a:p>
                  </a:txBody>
                  <a:tcPr/>
                </a:tc>
                <a:tc>
                  <a:txBody>
                    <a:bodyPr/>
                    <a:lstStyle/>
                    <a:p>
                      <a:pPr algn="ctr"/>
                      <a:r>
                        <a:rPr lang="en-US" sz="2000" dirty="0"/>
                        <a:t>Without Disabilities</a:t>
                      </a:r>
                    </a:p>
                  </a:txBody>
                  <a:tcPr/>
                </a:tc>
                <a:extLst>
                  <a:ext uri="{0D108BD9-81ED-4DB2-BD59-A6C34878D82A}">
                    <a16:rowId xmlns:a16="http://schemas.microsoft.com/office/drawing/2014/main" val="10000"/>
                  </a:ext>
                </a:extLst>
              </a:tr>
              <a:tr h="1576501">
                <a:tc>
                  <a:txBody>
                    <a:bodyPr/>
                    <a:lstStyle/>
                    <a:p>
                      <a:r>
                        <a:rPr lang="en-US" sz="2000" dirty="0"/>
                        <a:t>Unemployment</a:t>
                      </a:r>
                      <a:r>
                        <a:rPr lang="en-US" sz="2000" baseline="0" dirty="0"/>
                        <a:t> Rate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a:t>unemployed people are those who did not have a job, were available for work, and were actively looking for a job in the 4 weeks preceding the survey</a:t>
                      </a:r>
                    </a:p>
                    <a:p>
                      <a:endParaRPr lang="en-US" dirty="0"/>
                    </a:p>
                  </a:txBody>
                  <a:tcPr/>
                </a:tc>
                <a:tc>
                  <a:txBody>
                    <a:bodyPr/>
                    <a:lstStyle/>
                    <a:p>
                      <a:pPr algn="ctr"/>
                      <a:r>
                        <a:rPr lang="en-US" sz="2000" dirty="0"/>
                        <a:t>14.8%</a:t>
                      </a:r>
                    </a:p>
                  </a:txBody>
                  <a:tcPr anchor="ctr"/>
                </a:tc>
                <a:tc>
                  <a:txBody>
                    <a:bodyPr/>
                    <a:lstStyle/>
                    <a:p>
                      <a:pPr algn="ctr"/>
                      <a:r>
                        <a:rPr lang="en-US" sz="2000" dirty="0"/>
                        <a:t>9.4%</a:t>
                      </a:r>
                    </a:p>
                  </a:txBody>
                  <a:tcPr anchor="ctr"/>
                </a:tc>
                <a:extLst>
                  <a:ext uri="{0D108BD9-81ED-4DB2-BD59-A6C34878D82A}">
                    <a16:rowId xmlns:a16="http://schemas.microsoft.com/office/drawing/2014/main" val="10001"/>
                  </a:ext>
                </a:extLst>
              </a:tr>
              <a:tr h="631413">
                <a:tc>
                  <a:txBody>
                    <a:bodyPr/>
                    <a:lstStyle/>
                    <a:p>
                      <a:r>
                        <a:rPr lang="en-US" sz="2000" dirty="0"/>
                        <a:t>Not in Labor Force</a:t>
                      </a:r>
                    </a:p>
                    <a:p>
                      <a:r>
                        <a:rPr lang="en-US" sz="1600" dirty="0"/>
                        <a:t>neither employed nor unemployed</a:t>
                      </a:r>
                    </a:p>
                  </a:txBody>
                  <a:tcPr/>
                </a:tc>
                <a:tc>
                  <a:txBody>
                    <a:bodyPr/>
                    <a:lstStyle/>
                    <a:p>
                      <a:pPr algn="ctr"/>
                      <a:r>
                        <a:rPr lang="en-US" sz="2000" dirty="0"/>
                        <a:t>80%</a:t>
                      </a:r>
                    </a:p>
                  </a:txBody>
                  <a:tcPr anchor="ctr"/>
                </a:tc>
                <a:tc>
                  <a:txBody>
                    <a:bodyPr/>
                    <a:lstStyle/>
                    <a:p>
                      <a:pPr algn="ctr"/>
                      <a:r>
                        <a:rPr lang="en-US" sz="2000" dirty="0"/>
                        <a:t>30%</a:t>
                      </a:r>
                    </a:p>
                  </a:txBody>
                  <a:tcPr anchor="ctr"/>
                </a:tc>
                <a:extLst>
                  <a:ext uri="{0D108BD9-81ED-4DB2-BD59-A6C34878D82A}">
                    <a16:rowId xmlns:a16="http://schemas.microsoft.com/office/drawing/2014/main" val="10002"/>
                  </a:ext>
                </a:extLst>
              </a:tr>
            </a:tbl>
          </a:graphicData>
        </a:graphic>
      </p:graphicFrame>
      <p:sp>
        <p:nvSpPr>
          <p:cNvPr id="14" name="TextBox 13"/>
          <p:cNvSpPr txBox="1"/>
          <p:nvPr/>
        </p:nvSpPr>
        <p:spPr>
          <a:xfrm>
            <a:off x="838200" y="2438400"/>
            <a:ext cx="7239000" cy="461665"/>
          </a:xfrm>
          <a:prstGeom prst="rect">
            <a:avLst/>
          </a:prstGeom>
          <a:noFill/>
        </p:spPr>
        <p:txBody>
          <a:bodyPr wrap="square" rtlCol="0">
            <a:spAutoFit/>
          </a:bodyPr>
          <a:lstStyle/>
          <a:p>
            <a:pPr algn="ctr"/>
            <a:r>
              <a:rPr lang="en-US" sz="2400" dirty="0"/>
              <a:t>Employment Statistics</a:t>
            </a:r>
          </a:p>
        </p:txBody>
      </p:sp>
      <p:sp>
        <p:nvSpPr>
          <p:cNvPr id="16" name="TextBox 15"/>
          <p:cNvSpPr txBox="1"/>
          <p:nvPr/>
        </p:nvSpPr>
        <p:spPr>
          <a:xfrm>
            <a:off x="685800" y="1143000"/>
            <a:ext cx="7543800" cy="954107"/>
          </a:xfrm>
          <a:prstGeom prst="rect">
            <a:avLst/>
          </a:prstGeom>
          <a:noFill/>
        </p:spPr>
        <p:txBody>
          <a:bodyPr wrap="square" rtlCol="0">
            <a:spAutoFit/>
          </a:bodyPr>
          <a:lstStyle/>
          <a:p>
            <a:pPr>
              <a:buFont typeface="Wingdings" pitchFamily="2" charset="2"/>
              <a:buChar char="Ø"/>
            </a:pPr>
            <a:r>
              <a:rPr lang="en-US" sz="2800" dirty="0"/>
              <a:t> 59 million Americans live with a disability</a:t>
            </a:r>
          </a:p>
          <a:p>
            <a:pPr>
              <a:buFont typeface="Wingdings" pitchFamily="2" charset="2"/>
              <a:buChar char="Ø"/>
            </a:pPr>
            <a:r>
              <a:rPr lang="en-US" sz="2800" dirty="0"/>
              <a:t> High unemployment rate</a:t>
            </a:r>
          </a:p>
        </p:txBody>
      </p:sp>
      <p:sp>
        <p:nvSpPr>
          <p:cNvPr id="17" name="Oval 16"/>
          <p:cNvSpPr/>
          <p:nvPr/>
        </p:nvSpPr>
        <p:spPr>
          <a:xfrm rot="20901100">
            <a:off x="4383417" y="4045424"/>
            <a:ext cx="1447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5"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1000" tmFilter="0, 0; .2, .5; .8, .5; 1, 0"/>
                                        <p:tgtEl>
                                          <p:spTgt spid="17"/>
                                        </p:tgtEl>
                                      </p:cBhvr>
                                    </p:animEffect>
                                    <p:animScale>
                                      <p:cBhvr>
                                        <p:cTn id="11"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5"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Education</a:t>
            </a:r>
          </a:p>
        </p:txBody>
      </p:sp>
      <p:sp>
        <p:nvSpPr>
          <p:cNvPr id="6" name="Round Diagonal Corner Rectangle 5"/>
          <p:cNvSpPr/>
          <p:nvPr/>
        </p:nvSpPr>
        <p:spPr>
          <a:xfrm>
            <a:off x="5105400" y="10668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385542"/>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Individuals with disabilities don’t have the education that I require.</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276600" cy="6063198"/>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800" dirty="0">
                <a:solidFill>
                  <a:prstClr val="black"/>
                </a:solidFill>
              </a:rPr>
              <a:t> Over 1/2 of individuals with disabilities have high school diplomas</a:t>
            </a:r>
          </a:p>
          <a:p>
            <a:endParaRPr lang="en-US" sz="2800" dirty="0">
              <a:solidFill>
                <a:prstClr val="black"/>
              </a:solidFill>
            </a:endParaRPr>
          </a:p>
          <a:p>
            <a:pPr>
              <a:buFont typeface="Wingdings" pitchFamily="2" charset="2"/>
              <a:buChar char="Ø"/>
            </a:pPr>
            <a:r>
              <a:rPr lang="en-US" sz="2800" dirty="0">
                <a:solidFill>
                  <a:prstClr val="black"/>
                </a:solidFill>
              </a:rPr>
              <a:t>Over 1/3 have post-secondary degrees</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0" name="Slide Number Placeholder 9"/>
          <p:cNvSpPr>
            <a:spLocks noGrp="1"/>
          </p:cNvSpPr>
          <p:nvPr>
            <p:ph type="sldNum" sz="quarter" idx="12"/>
          </p:nvPr>
        </p:nvSpPr>
        <p:spPr/>
        <p:txBody>
          <a:bodyPr/>
          <a:lstStyle/>
          <a:p>
            <a:fld id="{F4B95332-4E00-41AD-B34D-FE7370578B7C}" type="slidenum">
              <a:rPr lang="en-US" smtClean="0">
                <a:solidFill>
                  <a:prstClr val="black">
                    <a:tint val="75000"/>
                  </a:prstClr>
                </a:solidFill>
              </a:rPr>
              <a:pPr/>
              <a:t>28</a:t>
            </a:fld>
            <a:endParaRPr lang="en-US">
              <a:solidFill>
                <a:prstClr val="black">
                  <a:tint val="75000"/>
                </a:prstClr>
              </a:solidFill>
            </a:endParaRPr>
          </a:p>
        </p:txBody>
      </p:sp>
      <p:pic>
        <p:nvPicPr>
          <p:cNvPr id="3077" name="Picture 5" descr="C:\Documents and Settings\sa17\Local Settings\Temporary Internet Files\Content.IE5\EKTDPE52\MC900034349[1].wmf"/>
          <p:cNvPicPr>
            <a:picLocks noChangeAspect="1" noChangeArrowheads="1"/>
          </p:cNvPicPr>
          <p:nvPr/>
        </p:nvPicPr>
        <p:blipFill>
          <a:blip r:embed="rId3" cstate="print"/>
          <a:srcRect/>
          <a:stretch>
            <a:fillRect/>
          </a:stretch>
        </p:blipFill>
        <p:spPr bwMode="auto">
          <a:xfrm>
            <a:off x="2362200" y="3886200"/>
            <a:ext cx="1986481" cy="1296413"/>
          </a:xfrm>
          <a:prstGeom prst="rect">
            <a:avLst/>
          </a:prstGeom>
          <a:noFill/>
        </p:spPr>
      </p:pic>
      <p:sp>
        <p:nvSpPr>
          <p:cNvPr id="12" name="TextBox 11"/>
          <p:cNvSpPr txBox="1"/>
          <p:nvPr/>
        </p:nvSpPr>
        <p:spPr>
          <a:xfrm>
            <a:off x="2895600" y="5867400"/>
            <a:ext cx="5105400" cy="707886"/>
          </a:xfrm>
          <a:prstGeom prst="rect">
            <a:avLst/>
          </a:prstGeom>
          <a:noFill/>
          <a:ln>
            <a:noFill/>
          </a:ln>
        </p:spPr>
        <p:txBody>
          <a:bodyPr wrap="square" rtlCol="0">
            <a:spAutoFit/>
          </a:bodyPr>
          <a:lstStyle/>
          <a:p>
            <a:r>
              <a:rPr lang="en-US" sz="2000" dirty="0">
                <a:solidFill>
                  <a:prstClr val="black"/>
                </a:solidFill>
              </a:rPr>
              <a:t>At each level of education, persons with disabilities are more likely to be unemployed.</a:t>
            </a:r>
          </a:p>
        </p:txBody>
      </p:sp>
      <p:grpSp>
        <p:nvGrpSpPr>
          <p:cNvPr id="18" name="Group 17"/>
          <p:cNvGrpSpPr/>
          <p:nvPr/>
        </p:nvGrpSpPr>
        <p:grpSpPr>
          <a:xfrm>
            <a:off x="609600" y="5867400"/>
            <a:ext cx="7543800" cy="707886"/>
            <a:chOff x="457200" y="5867400"/>
            <a:chExt cx="7543800" cy="707886"/>
          </a:xfrm>
        </p:grpSpPr>
        <p:sp>
          <p:nvSpPr>
            <p:cNvPr id="17" name="Rectangle 16"/>
            <p:cNvSpPr/>
            <p:nvPr/>
          </p:nvSpPr>
          <p:spPr>
            <a:xfrm>
              <a:off x="2362200" y="5867400"/>
              <a:ext cx="5638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6" name="Group 15"/>
            <p:cNvGrpSpPr/>
            <p:nvPr/>
          </p:nvGrpSpPr>
          <p:grpSpPr>
            <a:xfrm>
              <a:off x="457200" y="5867400"/>
              <a:ext cx="2286000" cy="707886"/>
              <a:chOff x="533400" y="914400"/>
              <a:chExt cx="2286000" cy="707886"/>
            </a:xfrm>
          </p:grpSpPr>
          <p:sp>
            <p:nvSpPr>
              <p:cNvPr id="14" name="Pentagon 13"/>
              <p:cNvSpPr/>
              <p:nvPr/>
            </p:nvSpPr>
            <p:spPr>
              <a:xfrm>
                <a:off x="533400" y="914400"/>
                <a:ext cx="2286000" cy="6858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33400" y="914400"/>
                <a:ext cx="1981200" cy="707886"/>
              </a:xfrm>
              <a:prstGeom prst="rect">
                <a:avLst/>
              </a:prstGeom>
              <a:noFill/>
            </p:spPr>
            <p:txBody>
              <a:bodyPr wrap="square" rtlCol="0">
                <a:spAutoFit/>
              </a:bodyPr>
              <a:lstStyle/>
              <a:p>
                <a:pPr algn="ctr"/>
                <a:r>
                  <a:rPr lang="en-US" sz="2000" dirty="0">
                    <a:solidFill>
                      <a:prstClr val="black"/>
                    </a:solidFill>
                  </a:rPr>
                  <a:t>Bureau of Labor Statistic</a:t>
                </a:r>
              </a:p>
            </p:txBody>
          </p:sp>
        </p:grpSp>
      </p:grpSp>
    </p:spTree>
    <p:extLst>
      <p:ext uri="{BB962C8B-B14F-4D97-AF65-F5344CB8AC3E}">
        <p14:creationId xmlns:p14="http://schemas.microsoft.com/office/powerpoint/2010/main" val="228915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Meeting Performance Standards</a:t>
            </a:r>
          </a:p>
        </p:txBody>
      </p:sp>
      <p:sp>
        <p:nvSpPr>
          <p:cNvPr id="6" name="Round Diagonal Corner Rectangle 5"/>
          <p:cNvSpPr/>
          <p:nvPr/>
        </p:nvSpPr>
        <p:spPr>
          <a:xfrm>
            <a:off x="5029200" y="13716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816429"/>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Individuals with disabilities are unable to meet performance standards or productivity goals.</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447800"/>
            <a:ext cx="3352800" cy="5632311"/>
          </a:xfrm>
          <a:prstGeom prst="rect">
            <a:avLst/>
          </a:prstGeom>
          <a:noFill/>
        </p:spPr>
        <p:txBody>
          <a:bodyPr wrap="square" rtlCol="0">
            <a:spAutoFit/>
          </a:bodyPr>
          <a:lstStyle/>
          <a:p>
            <a:r>
              <a:rPr lang="en-US" sz="2400" dirty="0">
                <a:solidFill>
                  <a:prstClr val="black"/>
                </a:solidFill>
              </a:rPr>
              <a:t>FACT</a:t>
            </a:r>
          </a:p>
          <a:p>
            <a:pPr>
              <a:buFont typeface="Wingdings" pitchFamily="2" charset="2"/>
              <a:buChar char="Ø"/>
            </a:pPr>
            <a:r>
              <a:rPr lang="en-US" sz="2400" dirty="0">
                <a:solidFill>
                  <a:prstClr val="black"/>
                </a:solidFill>
              </a:rPr>
              <a:t> Louis Harris and Associates survey of 920 employers found employees with disabilities have about the same (57%) or better (30%) productivity levels than persons without disabilities</a:t>
            </a:r>
          </a:p>
          <a:p>
            <a:pPr>
              <a:buFont typeface="Wingdings" pitchFamily="2" charset="2"/>
              <a:buChar char="Ø"/>
            </a:pPr>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400" dirty="0">
              <a:solidFill>
                <a:prstClr val="black"/>
              </a:solidFill>
            </a:endParaRPr>
          </a:p>
          <a:p>
            <a:endParaRPr lang="en-US" sz="2000" dirty="0">
              <a:solidFill>
                <a:prstClr val="black"/>
              </a:solidFill>
            </a:endParaRPr>
          </a:p>
        </p:txBody>
      </p:sp>
      <p:sp>
        <p:nvSpPr>
          <p:cNvPr id="10" name="Slide Number Placeholder 9"/>
          <p:cNvSpPr>
            <a:spLocks noGrp="1"/>
          </p:cNvSpPr>
          <p:nvPr>
            <p:ph type="sldNum" sz="quarter" idx="12"/>
          </p:nvPr>
        </p:nvSpPr>
        <p:spPr/>
        <p:txBody>
          <a:bodyPr/>
          <a:lstStyle/>
          <a:p>
            <a:fld id="{F4B95332-4E00-41AD-B34D-FE7370578B7C}" type="slidenum">
              <a:rPr lang="en-US" smtClean="0">
                <a:solidFill>
                  <a:prstClr val="black">
                    <a:tint val="75000"/>
                  </a:prstClr>
                </a:solidFill>
              </a:rPr>
              <a:pPr/>
              <a:t>29</a:t>
            </a:fld>
            <a:endParaRPr lang="en-US">
              <a:solidFill>
                <a:prstClr val="black">
                  <a:tint val="75000"/>
                </a:prstClr>
              </a:solidFill>
            </a:endParaRPr>
          </a:p>
        </p:txBody>
      </p:sp>
      <p:pic>
        <p:nvPicPr>
          <p:cNvPr id="6147" name="Picture 3" descr="C:\Documents and Settings\sa17\Local Settings\Temporary Internet Files\Content.IE5\YQTDF5DL\MC900382592[1].jpg"/>
          <p:cNvPicPr>
            <a:picLocks noChangeAspect="1" noChangeArrowheads="1"/>
          </p:cNvPicPr>
          <p:nvPr/>
        </p:nvPicPr>
        <p:blipFill>
          <a:blip r:embed="rId3" cstate="print"/>
          <a:srcRect/>
          <a:stretch>
            <a:fillRect/>
          </a:stretch>
        </p:blipFill>
        <p:spPr bwMode="auto">
          <a:xfrm flipH="1">
            <a:off x="3124200" y="4191000"/>
            <a:ext cx="1143000" cy="1143000"/>
          </a:xfrm>
          <a:prstGeom prst="rect">
            <a:avLst/>
          </a:prstGeom>
          <a:noFill/>
        </p:spPr>
      </p:pic>
    </p:spTree>
    <p:extLst>
      <p:ext uri="{BB962C8B-B14F-4D97-AF65-F5344CB8AC3E}">
        <p14:creationId xmlns:p14="http://schemas.microsoft.com/office/powerpoint/2010/main" val="21115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838200" y="0"/>
            <a:ext cx="7543800" cy="1200329"/>
          </a:xfrm>
          <a:prstGeom prst="rect">
            <a:avLst/>
          </a:prstGeom>
          <a:noFill/>
          <a:ln w="9525">
            <a:noFill/>
            <a:miter lim="800000"/>
            <a:headEnd/>
            <a:tailEnd/>
          </a:ln>
          <a:effectLst/>
        </p:spPr>
        <p:txBody>
          <a:bodyPr wrap="square">
            <a:spAutoFit/>
          </a:bodyPr>
          <a:lstStyle/>
          <a:p>
            <a:pPr marL="912813" indent="-912813" algn="ctr">
              <a:spcBef>
                <a:spcPct val="50000"/>
              </a:spcBef>
            </a:pPr>
            <a:r>
              <a:rPr lang="en-US" sz="3600" b="1" dirty="0">
                <a:solidFill>
                  <a:srgbClr val="000000"/>
                </a:solidFill>
                <a:effectLst>
                  <a:outerShdw blurRad="38100" dist="38100" dir="2700000" algn="tl">
                    <a:srgbClr val="C0C0C0"/>
                  </a:outerShdw>
                </a:effectLst>
                <a:latin typeface="Times New Roman" pitchFamily="18" charset="0"/>
              </a:rPr>
              <a:t>I know you are thinking ….       where have I seen him before?</a:t>
            </a:r>
          </a:p>
        </p:txBody>
      </p:sp>
      <p:pic>
        <p:nvPicPr>
          <p:cNvPr id="3" name="Picture 2" descr="2011-12-20-Austin-RosedaleSanta-75.jpg"/>
          <p:cNvPicPr>
            <a:picLocks noChangeAspect="1"/>
          </p:cNvPicPr>
          <p:nvPr/>
        </p:nvPicPr>
        <p:blipFill>
          <a:blip r:embed="rId3" cstate="print"/>
          <a:srcRect t="8739"/>
          <a:stretch>
            <a:fillRect/>
          </a:stretch>
        </p:blipFill>
        <p:spPr>
          <a:xfrm>
            <a:off x="0" y="1143000"/>
            <a:ext cx="9144000" cy="571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Employee Supervision</a:t>
            </a:r>
          </a:p>
        </p:txBody>
      </p:sp>
      <p:sp>
        <p:nvSpPr>
          <p:cNvPr id="6" name="Round Diagonal Corner Rectangle 5"/>
          <p:cNvSpPr/>
          <p:nvPr/>
        </p:nvSpPr>
        <p:spPr>
          <a:xfrm>
            <a:off x="5105400" y="10668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816429"/>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Supervising employees with disabilities is more difficult. Someone will always have to help them!</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5940088"/>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400" dirty="0">
                <a:solidFill>
                  <a:prstClr val="black"/>
                </a:solidFill>
              </a:rPr>
              <a:t>In most cases, </a:t>
            </a:r>
          </a:p>
          <a:p>
            <a:r>
              <a:rPr lang="en-US" sz="2400" dirty="0">
                <a:solidFill>
                  <a:prstClr val="black"/>
                </a:solidFill>
              </a:rPr>
              <a:t>individuals with disabilities have already adjusted to their disability</a:t>
            </a:r>
          </a:p>
          <a:p>
            <a:pPr>
              <a:buFont typeface="Wingdings" pitchFamily="2" charset="2"/>
              <a:buChar char="Ø"/>
            </a:pPr>
            <a:endParaRPr lang="en-US" sz="2400" dirty="0">
              <a:solidFill>
                <a:prstClr val="black"/>
              </a:solidFill>
            </a:endParaRPr>
          </a:p>
          <a:p>
            <a:pPr>
              <a:buFont typeface="Wingdings" pitchFamily="2" charset="2"/>
              <a:buChar char="Ø"/>
            </a:pPr>
            <a:r>
              <a:rPr lang="en-US" sz="2400" dirty="0">
                <a:solidFill>
                  <a:prstClr val="black"/>
                </a:solidFill>
              </a:rPr>
              <a:t>With proper job training, they can work unaided</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0" name="TextBox 9"/>
          <p:cNvSpPr txBox="1"/>
          <p:nvPr/>
        </p:nvSpPr>
        <p:spPr>
          <a:xfrm>
            <a:off x="609600" y="5715000"/>
            <a:ext cx="7924800" cy="830997"/>
          </a:xfrm>
          <a:prstGeom prst="rect">
            <a:avLst/>
          </a:prstGeom>
          <a:noFill/>
          <a:ln>
            <a:solidFill>
              <a:schemeClr val="tx1"/>
            </a:solidFill>
          </a:ln>
        </p:spPr>
        <p:txBody>
          <a:bodyPr wrap="square" rtlCol="0">
            <a:spAutoFit/>
          </a:bodyPr>
          <a:lstStyle/>
          <a:p>
            <a:pPr algn="ctr"/>
            <a:r>
              <a:rPr lang="en-US" sz="2400" dirty="0">
                <a:solidFill>
                  <a:prstClr val="black"/>
                </a:solidFill>
              </a:rPr>
              <a:t>TIP: Hold employees with disabilities accountable </a:t>
            </a:r>
          </a:p>
          <a:p>
            <a:pPr algn="ctr"/>
            <a:r>
              <a:rPr lang="en-US" sz="2400" dirty="0">
                <a:solidFill>
                  <a:prstClr val="black"/>
                </a:solidFill>
              </a:rPr>
              <a:t>to the same job standards as other employees.</a:t>
            </a:r>
          </a:p>
        </p:txBody>
      </p:sp>
      <p:sp>
        <p:nvSpPr>
          <p:cNvPr id="12" name="Slide Number Placeholder 11"/>
          <p:cNvSpPr>
            <a:spLocks noGrp="1"/>
          </p:cNvSpPr>
          <p:nvPr>
            <p:ph type="sldNum" sz="quarter" idx="12"/>
          </p:nvPr>
        </p:nvSpPr>
        <p:spPr/>
        <p:txBody>
          <a:bodyPr/>
          <a:lstStyle/>
          <a:p>
            <a:fld id="{F4B95332-4E00-41AD-B34D-FE7370578B7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9442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Job Accidents</a:t>
            </a:r>
          </a:p>
        </p:txBody>
      </p:sp>
      <p:sp>
        <p:nvSpPr>
          <p:cNvPr id="6" name="Round Diagonal Corner Rectangle 5"/>
          <p:cNvSpPr/>
          <p:nvPr/>
        </p:nvSpPr>
        <p:spPr>
          <a:xfrm>
            <a:off x="5105400" y="10668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816429"/>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Workers with disabilities are more likely to have accidents or be prone to additional injuries.</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5201424"/>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800" dirty="0">
                <a:solidFill>
                  <a:prstClr val="black"/>
                </a:solidFill>
              </a:rPr>
              <a:t> </a:t>
            </a:r>
            <a:r>
              <a:rPr lang="en-US" sz="2400" dirty="0">
                <a:solidFill>
                  <a:prstClr val="black"/>
                </a:solidFill>
              </a:rPr>
              <a:t>In 4 national studies, the U.S. Dept of Labor found that workers with disabilities experience fewer disabling injuries than the average employee exposed to the same hazards</a:t>
            </a: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1" name="TextBox 10"/>
          <p:cNvSpPr txBox="1"/>
          <p:nvPr/>
        </p:nvSpPr>
        <p:spPr>
          <a:xfrm>
            <a:off x="457200" y="5791200"/>
            <a:ext cx="8001000" cy="830997"/>
          </a:xfrm>
          <a:prstGeom prst="rect">
            <a:avLst/>
          </a:prstGeom>
          <a:noFill/>
          <a:ln>
            <a:solidFill>
              <a:schemeClr val="tx1"/>
            </a:solidFill>
          </a:ln>
        </p:spPr>
        <p:txBody>
          <a:bodyPr wrap="square" rtlCol="0">
            <a:spAutoFit/>
          </a:bodyPr>
          <a:lstStyle/>
          <a:p>
            <a:pPr algn="ctr"/>
            <a:r>
              <a:rPr lang="en-US" sz="2400" dirty="0">
                <a:solidFill>
                  <a:prstClr val="black"/>
                </a:solidFill>
              </a:rPr>
              <a:t>TIP: Listen to safety concerns of workers with disabilities. Sometimes they are </a:t>
            </a:r>
            <a:r>
              <a:rPr lang="en-US" sz="2400" u="sng" dirty="0">
                <a:solidFill>
                  <a:prstClr val="black"/>
                </a:solidFill>
              </a:rPr>
              <a:t>more aware </a:t>
            </a:r>
            <a:r>
              <a:rPr lang="en-US" sz="2400" dirty="0">
                <a:solidFill>
                  <a:prstClr val="black"/>
                </a:solidFill>
              </a:rPr>
              <a:t>than peers.</a:t>
            </a:r>
          </a:p>
        </p:txBody>
      </p:sp>
      <p:sp>
        <p:nvSpPr>
          <p:cNvPr id="10" name="Slide Number Placeholder 9"/>
          <p:cNvSpPr>
            <a:spLocks noGrp="1"/>
          </p:cNvSpPr>
          <p:nvPr>
            <p:ph type="sldNum" sz="quarter" idx="12"/>
          </p:nvPr>
        </p:nvSpPr>
        <p:spPr/>
        <p:txBody>
          <a:bodyPr/>
          <a:lstStyle/>
          <a:p>
            <a:fld id="{F4B95332-4E00-41AD-B34D-FE7370578B7C}" type="slidenum">
              <a:rPr lang="en-US" smtClean="0">
                <a:solidFill>
                  <a:prstClr val="black">
                    <a:tint val="75000"/>
                  </a:prstClr>
                </a:solidFill>
              </a:rPr>
              <a:pPr/>
              <a:t>31</a:t>
            </a:fld>
            <a:endParaRPr lang="en-US" dirty="0">
              <a:solidFill>
                <a:prstClr val="black">
                  <a:tint val="75000"/>
                </a:prstClr>
              </a:solidFill>
            </a:endParaRPr>
          </a:p>
        </p:txBody>
      </p:sp>
      <p:pic>
        <p:nvPicPr>
          <p:cNvPr id="4098" name="Picture 2" descr="C:\Documents and Settings\sa17\Local Settings\Temporary Internet Files\Content.IE5\YY4GER68\MC900434750[1].png"/>
          <p:cNvPicPr>
            <a:picLocks noChangeAspect="1" noChangeArrowheads="1"/>
          </p:cNvPicPr>
          <p:nvPr/>
        </p:nvPicPr>
        <p:blipFill>
          <a:blip r:embed="rId3" cstate="print"/>
          <a:srcRect/>
          <a:stretch>
            <a:fillRect/>
          </a:stretch>
        </p:blipFill>
        <p:spPr bwMode="auto">
          <a:xfrm>
            <a:off x="2971800" y="3962400"/>
            <a:ext cx="1371457" cy="1371457"/>
          </a:xfrm>
          <a:prstGeom prst="rect">
            <a:avLst/>
          </a:prstGeom>
          <a:noFill/>
        </p:spPr>
      </p:pic>
    </p:spTree>
    <p:extLst>
      <p:ext uri="{BB962C8B-B14F-4D97-AF65-F5344CB8AC3E}">
        <p14:creationId xmlns:p14="http://schemas.microsoft.com/office/powerpoint/2010/main" val="31554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Worker Compensation Rates</a:t>
            </a:r>
          </a:p>
        </p:txBody>
      </p:sp>
      <p:sp>
        <p:nvSpPr>
          <p:cNvPr id="6" name="Round Diagonal Corner Rectangle 5"/>
          <p:cNvSpPr/>
          <p:nvPr/>
        </p:nvSpPr>
        <p:spPr>
          <a:xfrm>
            <a:off x="5105400" y="1066800"/>
            <a:ext cx="3581400" cy="53340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816429"/>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Worker compensation rates increase when an employer hires persons with disabilities.</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7417415"/>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400" dirty="0">
                <a:solidFill>
                  <a:prstClr val="black"/>
                </a:solidFill>
              </a:rPr>
              <a:t> Insurance rates are based solely on relative hazards of operation and organization’s accident experience</a:t>
            </a:r>
          </a:p>
          <a:p>
            <a:endParaRPr lang="en-US" sz="2400" dirty="0">
              <a:solidFill>
                <a:prstClr val="black"/>
              </a:solidFill>
            </a:endParaRPr>
          </a:p>
          <a:p>
            <a:pPr>
              <a:buFont typeface="Wingdings" pitchFamily="2" charset="2"/>
              <a:buChar char="Ø"/>
            </a:pPr>
            <a:r>
              <a:rPr lang="en-US" sz="2400" dirty="0">
                <a:solidFill>
                  <a:prstClr val="black"/>
                </a:solidFill>
              </a:rPr>
              <a:t> U.S. Chamber of Commerce study found 90% of manufacturers surveyed reported no effect on insurance costs as a result of hiring workers with disabilities</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0" name="Slide Number Placeholder 9"/>
          <p:cNvSpPr>
            <a:spLocks noGrp="1"/>
          </p:cNvSpPr>
          <p:nvPr>
            <p:ph type="sldNum" sz="quarter" idx="12"/>
          </p:nvPr>
        </p:nvSpPr>
        <p:spPr/>
        <p:txBody>
          <a:bodyPr/>
          <a:lstStyle/>
          <a:p>
            <a:fld id="{F4B95332-4E00-41AD-B34D-FE7370578B7C}" type="slidenum">
              <a:rPr lang="en-US" smtClean="0">
                <a:solidFill>
                  <a:prstClr val="black">
                    <a:tint val="75000"/>
                  </a:prstClr>
                </a:solidFill>
              </a:rPr>
              <a:pPr/>
              <a:t>32</a:t>
            </a:fld>
            <a:endParaRPr lang="en-US">
              <a:solidFill>
                <a:prstClr val="black">
                  <a:tint val="75000"/>
                </a:prstClr>
              </a:solidFill>
            </a:endParaRPr>
          </a:p>
        </p:txBody>
      </p:sp>
      <p:pic>
        <p:nvPicPr>
          <p:cNvPr id="5124" name="Picture 4" descr="C:\Documents and Settings\sa17\Local Settings\Temporary Internet Files\Content.IE5\V8OSP3SC\MC900287311[1].wmf"/>
          <p:cNvPicPr>
            <a:picLocks noChangeAspect="1" noChangeArrowheads="1"/>
          </p:cNvPicPr>
          <p:nvPr/>
        </p:nvPicPr>
        <p:blipFill>
          <a:blip r:embed="rId3" cstate="print"/>
          <a:srcRect/>
          <a:stretch>
            <a:fillRect/>
          </a:stretch>
        </p:blipFill>
        <p:spPr bwMode="auto">
          <a:xfrm>
            <a:off x="2362200" y="3810000"/>
            <a:ext cx="1754864" cy="1482505"/>
          </a:xfrm>
          <a:prstGeom prst="rect">
            <a:avLst/>
          </a:prstGeom>
          <a:noFill/>
        </p:spPr>
      </p:pic>
    </p:spTree>
    <p:extLst>
      <p:ext uri="{BB962C8B-B14F-4D97-AF65-F5344CB8AC3E}">
        <p14:creationId xmlns:p14="http://schemas.microsoft.com/office/powerpoint/2010/main" val="22928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Hiring</a:t>
            </a:r>
          </a:p>
        </p:txBody>
      </p:sp>
      <p:sp>
        <p:nvSpPr>
          <p:cNvPr id="6" name="Round Diagonal Corner Rectangle 5"/>
          <p:cNvSpPr/>
          <p:nvPr/>
        </p:nvSpPr>
        <p:spPr>
          <a:xfrm>
            <a:off x="5105400" y="1066800"/>
            <a:ext cx="3581400" cy="4419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343400" cy="4678204"/>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It’s impossible to interview someone with a disability because of human rights laws.</a:t>
            </a:r>
          </a:p>
          <a:p>
            <a:endParaRPr lang="en-US" sz="2800" i="1" dirty="0">
              <a:solidFill>
                <a:prstClr val="black"/>
              </a:solidFill>
            </a:endParaRPr>
          </a:p>
          <a:p>
            <a:endParaRPr lang="en-US" sz="2800" i="1"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5201424"/>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400" dirty="0">
                <a:solidFill>
                  <a:prstClr val="black"/>
                </a:solidFill>
              </a:rPr>
              <a:t>Ask the same job-related questions that you would ask other applicants.</a:t>
            </a:r>
          </a:p>
          <a:p>
            <a:endParaRPr lang="en-US" sz="2400" dirty="0">
              <a:solidFill>
                <a:prstClr val="black"/>
              </a:solidFill>
            </a:endParaRPr>
          </a:p>
          <a:p>
            <a:pPr>
              <a:buFont typeface="Wingdings" pitchFamily="2" charset="2"/>
              <a:buChar char="Ø"/>
            </a:pPr>
            <a:r>
              <a:rPr lang="en-US" sz="2400" dirty="0">
                <a:solidFill>
                  <a:prstClr val="black"/>
                </a:solidFill>
              </a:rPr>
              <a:t>Focus on abilities not disabilities</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1" name="TextBox 10"/>
          <p:cNvSpPr txBox="1"/>
          <p:nvPr/>
        </p:nvSpPr>
        <p:spPr>
          <a:xfrm>
            <a:off x="533400" y="5638800"/>
            <a:ext cx="8001000" cy="830997"/>
          </a:xfrm>
          <a:prstGeom prst="rect">
            <a:avLst/>
          </a:prstGeom>
          <a:noFill/>
          <a:ln>
            <a:solidFill>
              <a:schemeClr val="tx1"/>
            </a:solidFill>
          </a:ln>
        </p:spPr>
        <p:txBody>
          <a:bodyPr wrap="square" rtlCol="0">
            <a:spAutoFit/>
          </a:bodyPr>
          <a:lstStyle/>
          <a:p>
            <a:r>
              <a:rPr lang="en-US" sz="2400" dirty="0">
                <a:solidFill>
                  <a:prstClr val="black"/>
                </a:solidFill>
              </a:rPr>
              <a:t>TIP: Don’t make assumptions about someone’s performance—everyone has the right to fail or succeed by their own doing.</a:t>
            </a:r>
          </a:p>
        </p:txBody>
      </p:sp>
      <p:sp>
        <p:nvSpPr>
          <p:cNvPr id="12" name="Slide Number Placeholder 11"/>
          <p:cNvSpPr>
            <a:spLocks noGrp="1"/>
          </p:cNvSpPr>
          <p:nvPr>
            <p:ph type="sldNum" sz="quarter" idx="12"/>
          </p:nvPr>
        </p:nvSpPr>
        <p:spPr/>
        <p:txBody>
          <a:bodyPr/>
          <a:lstStyle/>
          <a:p>
            <a:fld id="{F4B95332-4E00-41AD-B34D-FE7370578B7C}" type="slidenum">
              <a:rPr lang="en-US" smtClean="0">
                <a:solidFill>
                  <a:prstClr val="black">
                    <a:tint val="75000"/>
                  </a:prstClr>
                </a:solidFill>
              </a:rPr>
              <a:pPr/>
              <a:t>33</a:t>
            </a:fld>
            <a:endParaRPr lang="en-US">
              <a:solidFill>
                <a:prstClr val="black">
                  <a:tint val="75000"/>
                </a:prstClr>
              </a:solidFill>
            </a:endParaRPr>
          </a:p>
        </p:txBody>
      </p:sp>
      <p:pic>
        <p:nvPicPr>
          <p:cNvPr id="7171" name="Picture 3" descr="C:\Documents and Settings\sa17\Local Settings\Temporary Internet Files\Content.IE5\EKTDPE52\MC900060144[1].wmf"/>
          <p:cNvPicPr>
            <a:picLocks noChangeAspect="1" noChangeArrowheads="1"/>
          </p:cNvPicPr>
          <p:nvPr/>
        </p:nvPicPr>
        <p:blipFill>
          <a:blip r:embed="rId3" cstate="print"/>
          <a:srcRect/>
          <a:stretch>
            <a:fillRect/>
          </a:stretch>
        </p:blipFill>
        <p:spPr bwMode="auto">
          <a:xfrm>
            <a:off x="2286000" y="3962400"/>
            <a:ext cx="1823314" cy="1269187"/>
          </a:xfrm>
          <a:prstGeom prst="rect">
            <a:avLst/>
          </a:prstGeom>
          <a:noFill/>
        </p:spPr>
      </p:pic>
    </p:spTree>
    <p:extLst>
      <p:ext uri="{BB962C8B-B14F-4D97-AF65-F5344CB8AC3E}">
        <p14:creationId xmlns:p14="http://schemas.microsoft.com/office/powerpoint/2010/main" val="22190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Discipline and Termination</a:t>
            </a:r>
          </a:p>
        </p:txBody>
      </p:sp>
      <p:sp>
        <p:nvSpPr>
          <p:cNvPr id="6" name="Round Diagonal Corner Rectangle 5"/>
          <p:cNvSpPr/>
          <p:nvPr/>
        </p:nvSpPr>
        <p:spPr>
          <a:xfrm>
            <a:off x="5105400" y="1066800"/>
            <a:ext cx="3581400" cy="4419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385542"/>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Once hired, I can’t discipline or fire an employee with a disability.</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6678751"/>
          </a:xfrm>
          <a:prstGeom prst="rect">
            <a:avLst/>
          </a:prstGeom>
          <a:noFill/>
        </p:spPr>
        <p:txBody>
          <a:bodyPr wrap="square" rtlCol="0">
            <a:spAutoFit/>
          </a:bodyPr>
          <a:lstStyle/>
          <a:p>
            <a:r>
              <a:rPr lang="en-US" sz="2800" dirty="0">
                <a:solidFill>
                  <a:prstClr val="black"/>
                </a:solidFill>
              </a:rPr>
              <a:t>FACT</a:t>
            </a:r>
            <a:endParaRPr lang="en-US" sz="2400" dirty="0">
              <a:solidFill>
                <a:prstClr val="black"/>
              </a:solidFill>
            </a:endParaRPr>
          </a:p>
          <a:p>
            <a:pPr>
              <a:buFont typeface="Wingdings" pitchFamily="2" charset="2"/>
              <a:buChar char="Ø"/>
            </a:pPr>
            <a:r>
              <a:rPr lang="en-US" sz="2400" dirty="0">
                <a:solidFill>
                  <a:prstClr val="black"/>
                </a:solidFill>
              </a:rPr>
              <a:t> There are no special procedures for disciplining or firing employees with disabilities</a:t>
            </a:r>
          </a:p>
          <a:p>
            <a:endParaRPr lang="en-US" sz="2400" dirty="0">
              <a:solidFill>
                <a:prstClr val="black"/>
              </a:solidFill>
            </a:endParaRPr>
          </a:p>
          <a:p>
            <a:pPr>
              <a:buFont typeface="Wingdings" pitchFamily="2" charset="2"/>
              <a:buChar char="Ø"/>
            </a:pPr>
            <a:r>
              <a:rPr lang="en-US" sz="2400" dirty="0">
                <a:solidFill>
                  <a:prstClr val="black"/>
                </a:solidFill>
              </a:rPr>
              <a:t> Discuss problems with the employee, try to find solutions and document the situation</a:t>
            </a:r>
          </a:p>
          <a:p>
            <a:pPr>
              <a:buFont typeface="Wingdings" pitchFamily="2" charset="2"/>
              <a:buChar char="Ø"/>
            </a:pPr>
            <a:endParaRPr lang="en-US" sz="2400" dirty="0">
              <a:solidFill>
                <a:prstClr val="black"/>
              </a:solidFill>
            </a:endParaRP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0" name="TextBox 9"/>
          <p:cNvSpPr txBox="1"/>
          <p:nvPr/>
        </p:nvSpPr>
        <p:spPr>
          <a:xfrm>
            <a:off x="381000" y="5943600"/>
            <a:ext cx="8229600" cy="461665"/>
          </a:xfrm>
          <a:prstGeom prst="rect">
            <a:avLst/>
          </a:prstGeom>
          <a:noFill/>
          <a:ln>
            <a:solidFill>
              <a:schemeClr val="tx1"/>
            </a:solidFill>
          </a:ln>
        </p:spPr>
        <p:txBody>
          <a:bodyPr wrap="square" rtlCol="0">
            <a:spAutoFit/>
          </a:bodyPr>
          <a:lstStyle/>
          <a:p>
            <a:pPr algn="ctr"/>
            <a:r>
              <a:rPr lang="en-US" sz="2400" dirty="0">
                <a:solidFill>
                  <a:prstClr val="black"/>
                </a:solidFill>
              </a:rPr>
              <a:t>TIP: Establish clear performance expectations from the start.</a:t>
            </a:r>
          </a:p>
        </p:txBody>
      </p:sp>
      <p:sp>
        <p:nvSpPr>
          <p:cNvPr id="11" name="Slide Number Placeholder 10"/>
          <p:cNvSpPr>
            <a:spLocks noGrp="1"/>
          </p:cNvSpPr>
          <p:nvPr>
            <p:ph type="sldNum" sz="quarter" idx="12"/>
          </p:nvPr>
        </p:nvSpPr>
        <p:spPr/>
        <p:txBody>
          <a:bodyPr/>
          <a:lstStyle/>
          <a:p>
            <a:fld id="{F4B95332-4E00-41AD-B34D-FE7370578B7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31976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Absenteeism</a:t>
            </a:r>
          </a:p>
        </p:txBody>
      </p:sp>
      <p:sp>
        <p:nvSpPr>
          <p:cNvPr id="6" name="Round Diagonal Corner Rectangle 5"/>
          <p:cNvSpPr/>
          <p:nvPr/>
        </p:nvSpPr>
        <p:spPr>
          <a:xfrm>
            <a:off x="5105400" y="1066800"/>
            <a:ext cx="3657600" cy="4648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385542"/>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Employees with disabilities are less reliable and absent more often.</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066800"/>
            <a:ext cx="3429000" cy="6678751"/>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400" dirty="0">
                <a:solidFill>
                  <a:prstClr val="black"/>
                </a:solidFill>
              </a:rPr>
              <a:t> On average, employees with disabilities are not absent any more than employees without disabilities</a:t>
            </a:r>
          </a:p>
          <a:p>
            <a:endParaRPr lang="en-US" sz="2400" dirty="0">
              <a:solidFill>
                <a:prstClr val="black"/>
              </a:solidFill>
            </a:endParaRPr>
          </a:p>
          <a:p>
            <a:pPr>
              <a:buFont typeface="Wingdings" pitchFamily="2" charset="2"/>
              <a:buChar char="Ø"/>
            </a:pPr>
            <a:r>
              <a:rPr lang="en-US" sz="2400" dirty="0">
                <a:solidFill>
                  <a:prstClr val="black"/>
                </a:solidFill>
              </a:rPr>
              <a:t> U.S. Chamber of Commerce study found workers with disabilities had an 80% lower turnover rate</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0" name="Slide Number Placeholder 9"/>
          <p:cNvSpPr>
            <a:spLocks noGrp="1"/>
          </p:cNvSpPr>
          <p:nvPr>
            <p:ph type="sldNum" sz="quarter" idx="12"/>
          </p:nvPr>
        </p:nvSpPr>
        <p:spPr/>
        <p:txBody>
          <a:bodyPr/>
          <a:lstStyle/>
          <a:p>
            <a:fld id="{F4B95332-4E00-41AD-B34D-FE7370578B7C}" type="slidenum">
              <a:rPr lang="en-US" smtClean="0">
                <a:solidFill>
                  <a:prstClr val="black">
                    <a:tint val="75000"/>
                  </a:prstClr>
                </a:solidFill>
              </a:rPr>
              <a:pPr/>
              <a:t>35</a:t>
            </a:fld>
            <a:endParaRPr lang="en-US">
              <a:solidFill>
                <a:prstClr val="black">
                  <a:tint val="75000"/>
                </a:prstClr>
              </a:solidFill>
            </a:endParaRPr>
          </a:p>
        </p:txBody>
      </p:sp>
      <p:grpSp>
        <p:nvGrpSpPr>
          <p:cNvPr id="11" name="Group 10"/>
          <p:cNvGrpSpPr/>
          <p:nvPr/>
        </p:nvGrpSpPr>
        <p:grpSpPr>
          <a:xfrm>
            <a:off x="304800" y="5867400"/>
            <a:ext cx="8001000" cy="707886"/>
            <a:chOff x="457200" y="5867400"/>
            <a:chExt cx="7543800" cy="707886"/>
          </a:xfrm>
        </p:grpSpPr>
        <p:sp>
          <p:nvSpPr>
            <p:cNvPr id="12" name="Rectangle 11"/>
            <p:cNvSpPr/>
            <p:nvPr/>
          </p:nvSpPr>
          <p:spPr>
            <a:xfrm>
              <a:off x="2362200" y="5867400"/>
              <a:ext cx="5638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5"/>
            <p:cNvGrpSpPr/>
            <p:nvPr/>
          </p:nvGrpSpPr>
          <p:grpSpPr>
            <a:xfrm>
              <a:off x="457200" y="5867400"/>
              <a:ext cx="2286000" cy="707886"/>
              <a:chOff x="533400" y="914400"/>
              <a:chExt cx="2286000" cy="707886"/>
            </a:xfrm>
          </p:grpSpPr>
          <p:sp>
            <p:nvSpPr>
              <p:cNvPr id="14" name="Pentagon 13"/>
              <p:cNvSpPr/>
              <p:nvPr/>
            </p:nvSpPr>
            <p:spPr>
              <a:xfrm>
                <a:off x="533400" y="914400"/>
                <a:ext cx="2286000" cy="685800"/>
              </a:xfrm>
              <a:prstGeom prst="homePlat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533400" y="914400"/>
                <a:ext cx="1981200" cy="707886"/>
              </a:xfrm>
              <a:prstGeom prst="rect">
                <a:avLst/>
              </a:prstGeom>
              <a:noFill/>
            </p:spPr>
            <p:txBody>
              <a:bodyPr wrap="square" rtlCol="0">
                <a:spAutoFit/>
              </a:bodyPr>
              <a:lstStyle/>
              <a:p>
                <a:pPr algn="ctr"/>
                <a:r>
                  <a:rPr lang="en-US" sz="2000" dirty="0">
                    <a:solidFill>
                      <a:prstClr val="black"/>
                    </a:solidFill>
                  </a:rPr>
                  <a:t>Bureau of Labor Statistic</a:t>
                </a:r>
              </a:p>
            </p:txBody>
          </p:sp>
        </p:grpSp>
      </p:grpSp>
      <p:sp>
        <p:nvSpPr>
          <p:cNvPr id="16" name="TextBox 15"/>
          <p:cNvSpPr txBox="1"/>
          <p:nvPr/>
        </p:nvSpPr>
        <p:spPr>
          <a:xfrm>
            <a:off x="2743200" y="5867400"/>
            <a:ext cx="5486400" cy="707886"/>
          </a:xfrm>
          <a:prstGeom prst="rect">
            <a:avLst/>
          </a:prstGeom>
          <a:noFill/>
          <a:ln>
            <a:noFill/>
          </a:ln>
        </p:spPr>
        <p:txBody>
          <a:bodyPr wrap="square" rtlCol="0">
            <a:spAutoFit/>
          </a:bodyPr>
          <a:lstStyle/>
          <a:p>
            <a:r>
              <a:rPr lang="en-US" sz="2000" dirty="0">
                <a:solidFill>
                  <a:prstClr val="black"/>
                </a:solidFill>
              </a:rPr>
              <a:t>Persons with disabilities are more likely to be working part-time due to economic reasons.</a:t>
            </a:r>
          </a:p>
        </p:txBody>
      </p:sp>
    </p:spTree>
    <p:extLst>
      <p:ext uri="{BB962C8B-B14F-4D97-AF65-F5344CB8AC3E}">
        <p14:creationId xmlns:p14="http://schemas.microsoft.com/office/powerpoint/2010/main" val="233960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Special Characteristics</a:t>
            </a:r>
          </a:p>
        </p:txBody>
      </p:sp>
      <p:sp>
        <p:nvSpPr>
          <p:cNvPr id="6" name="Round Diagonal Corner Rectangle 5"/>
          <p:cNvSpPr/>
          <p:nvPr/>
        </p:nvSpPr>
        <p:spPr>
          <a:xfrm>
            <a:off x="5105400" y="10668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3886200" cy="3816429"/>
          </a:xfrm>
          <a:prstGeom prst="rect">
            <a:avLst/>
          </a:prstGeom>
          <a:noFill/>
        </p:spPr>
        <p:txBody>
          <a:bodyPr wrap="square" rtlCol="0">
            <a:spAutoFit/>
          </a:bodyPr>
          <a:lstStyle/>
          <a:p>
            <a:r>
              <a:rPr lang="en-US" sz="2800" dirty="0">
                <a:solidFill>
                  <a:prstClr val="black"/>
                </a:solidFill>
              </a:rPr>
              <a:t>MYTH</a:t>
            </a:r>
          </a:p>
          <a:p>
            <a:endParaRPr lang="en-US" sz="1200" dirty="0">
              <a:solidFill>
                <a:prstClr val="black"/>
              </a:solidFill>
            </a:endParaRPr>
          </a:p>
          <a:p>
            <a:r>
              <a:rPr lang="en-US" sz="2800" i="1" dirty="0">
                <a:solidFill>
                  <a:prstClr val="black"/>
                </a:solidFill>
              </a:rPr>
              <a:t>Persons with disabilities are more sensitive.</a:t>
            </a:r>
          </a:p>
          <a:p>
            <a:r>
              <a:rPr lang="en-US" sz="2800" i="1" dirty="0">
                <a:solidFill>
                  <a:prstClr val="black"/>
                </a:solidFill>
              </a:rPr>
              <a:t>They are braver, kinder and more conscientious.</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257800" y="1143000"/>
            <a:ext cx="3352800" cy="4832092"/>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800" dirty="0">
                <a:solidFill>
                  <a:prstClr val="black"/>
                </a:solidFill>
              </a:rPr>
              <a:t> </a:t>
            </a:r>
            <a:r>
              <a:rPr lang="en-US" sz="2400" dirty="0">
                <a:solidFill>
                  <a:prstClr val="black"/>
                </a:solidFill>
              </a:rPr>
              <a:t>Persons with disabilities are just like any other person you would employ</a:t>
            </a:r>
          </a:p>
          <a:p>
            <a:endParaRPr lang="en-US" sz="2400" dirty="0">
              <a:solidFill>
                <a:prstClr val="black"/>
              </a:solidFill>
            </a:endParaRPr>
          </a:p>
          <a:p>
            <a:pPr>
              <a:buFont typeface="Wingdings" pitchFamily="2" charset="2"/>
              <a:buChar char="Ø"/>
            </a:pPr>
            <a:r>
              <a:rPr lang="en-US" sz="2400" dirty="0">
                <a:solidFill>
                  <a:prstClr val="black"/>
                </a:solidFill>
              </a:rPr>
              <a:t> Each person is individual and unique</a:t>
            </a: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2" name="Slide Number Placeholder 11"/>
          <p:cNvSpPr>
            <a:spLocks noGrp="1"/>
          </p:cNvSpPr>
          <p:nvPr>
            <p:ph type="sldNum" sz="quarter" idx="12"/>
          </p:nvPr>
        </p:nvSpPr>
        <p:spPr/>
        <p:txBody>
          <a:bodyPr/>
          <a:lstStyle/>
          <a:p>
            <a:fld id="{F4B95332-4E00-41AD-B34D-FE7370578B7C}" type="slidenum">
              <a:rPr lang="en-US" smtClean="0">
                <a:solidFill>
                  <a:prstClr val="black">
                    <a:tint val="75000"/>
                  </a:prstClr>
                </a:solidFill>
              </a:rPr>
              <a:pPr/>
              <a:t>36</a:t>
            </a:fld>
            <a:endParaRPr lang="en-US">
              <a:solidFill>
                <a:prstClr val="black">
                  <a:tint val="75000"/>
                </a:prstClr>
              </a:solidFill>
            </a:endParaRPr>
          </a:p>
        </p:txBody>
      </p:sp>
      <p:sp>
        <p:nvSpPr>
          <p:cNvPr id="10" name="TextBox 9"/>
          <p:cNvSpPr txBox="1"/>
          <p:nvPr/>
        </p:nvSpPr>
        <p:spPr>
          <a:xfrm>
            <a:off x="533400" y="5715000"/>
            <a:ext cx="7924800" cy="461665"/>
          </a:xfrm>
          <a:prstGeom prst="rect">
            <a:avLst/>
          </a:prstGeom>
          <a:noFill/>
          <a:ln>
            <a:solidFill>
              <a:schemeClr val="tx1"/>
            </a:solidFill>
          </a:ln>
        </p:spPr>
        <p:txBody>
          <a:bodyPr wrap="square" rtlCol="0">
            <a:spAutoFit/>
          </a:bodyPr>
          <a:lstStyle/>
          <a:p>
            <a:pPr algn="ctr"/>
            <a:r>
              <a:rPr lang="en-US" sz="2400" dirty="0">
                <a:solidFill>
                  <a:prstClr val="black"/>
                </a:solidFill>
              </a:rPr>
              <a:t>TIP: Remember we are all human with a range of emotions. </a:t>
            </a:r>
          </a:p>
        </p:txBody>
      </p:sp>
      <p:pic>
        <p:nvPicPr>
          <p:cNvPr id="8201" name="Picture 9" descr="C:\Documents and Settings\sa17\Local Settings\Temporary Internet Files\Content.IE5\L1O9EHMH\MC900441888[1].wmf"/>
          <p:cNvPicPr>
            <a:picLocks noChangeAspect="1" noChangeArrowheads="1"/>
          </p:cNvPicPr>
          <p:nvPr/>
        </p:nvPicPr>
        <p:blipFill>
          <a:blip r:embed="rId3" cstate="print"/>
          <a:srcRect/>
          <a:stretch>
            <a:fillRect/>
          </a:stretch>
        </p:blipFill>
        <p:spPr bwMode="auto">
          <a:xfrm>
            <a:off x="2667000" y="4267200"/>
            <a:ext cx="1905000" cy="1122160"/>
          </a:xfrm>
          <a:prstGeom prst="rect">
            <a:avLst/>
          </a:prstGeom>
          <a:noFill/>
        </p:spPr>
      </p:pic>
    </p:spTree>
    <p:extLst>
      <p:ext uri="{BB962C8B-B14F-4D97-AF65-F5344CB8AC3E}">
        <p14:creationId xmlns:p14="http://schemas.microsoft.com/office/powerpoint/2010/main" val="22359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Accommodation Expenses</a:t>
            </a:r>
          </a:p>
        </p:txBody>
      </p:sp>
      <p:sp>
        <p:nvSpPr>
          <p:cNvPr id="6" name="Round Diagonal Corner Rectangle 5"/>
          <p:cNvSpPr/>
          <p:nvPr/>
        </p:nvSpPr>
        <p:spPr>
          <a:xfrm>
            <a:off x="5105400" y="1066800"/>
            <a:ext cx="3581400" cy="4343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800">
              <a:solidFill>
                <a:prstClr val="black"/>
              </a:solidFill>
            </a:endParaRPr>
          </a:p>
        </p:txBody>
      </p:sp>
      <p:sp>
        <p:nvSpPr>
          <p:cNvPr id="7" name="Round Diagonal Corner Rectangle 6"/>
          <p:cNvSpPr/>
          <p:nvPr/>
        </p:nvSpPr>
        <p:spPr>
          <a:xfrm rot="5400000">
            <a:off x="723900" y="1485900"/>
            <a:ext cx="3505200" cy="4343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8" name="TextBox 7"/>
          <p:cNvSpPr txBox="1"/>
          <p:nvPr/>
        </p:nvSpPr>
        <p:spPr>
          <a:xfrm>
            <a:off x="304800" y="1905000"/>
            <a:ext cx="4191000" cy="3385542"/>
          </a:xfrm>
          <a:prstGeom prst="rect">
            <a:avLst/>
          </a:prstGeom>
          <a:noFill/>
        </p:spPr>
        <p:txBody>
          <a:bodyPr wrap="square" rtlCol="0">
            <a:spAutoFit/>
          </a:bodyPr>
          <a:lstStyle/>
          <a:p>
            <a:r>
              <a:rPr lang="en-US" sz="2800" dirty="0">
                <a:solidFill>
                  <a:prstClr val="black"/>
                </a:solidFill>
              </a:rPr>
              <a:t>MYTH</a:t>
            </a:r>
          </a:p>
          <a:p>
            <a:endParaRPr lang="en-US" dirty="0">
              <a:solidFill>
                <a:prstClr val="black"/>
              </a:solidFill>
            </a:endParaRPr>
          </a:p>
          <a:p>
            <a:r>
              <a:rPr lang="en-US" sz="2800" i="1" dirty="0">
                <a:solidFill>
                  <a:prstClr val="black"/>
                </a:solidFill>
              </a:rPr>
              <a:t>Considerable expense is necessary to accommodate workers with disabilities.</a:t>
            </a: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p:txBody>
      </p:sp>
      <p:sp>
        <p:nvSpPr>
          <p:cNvPr id="9" name="TextBox 8"/>
          <p:cNvSpPr txBox="1"/>
          <p:nvPr/>
        </p:nvSpPr>
        <p:spPr>
          <a:xfrm>
            <a:off x="5181600" y="1143000"/>
            <a:ext cx="3505200" cy="5632311"/>
          </a:xfrm>
          <a:prstGeom prst="rect">
            <a:avLst/>
          </a:prstGeom>
          <a:noFill/>
        </p:spPr>
        <p:txBody>
          <a:bodyPr wrap="square" rtlCol="0">
            <a:spAutoFit/>
          </a:bodyPr>
          <a:lstStyle/>
          <a:p>
            <a:r>
              <a:rPr lang="en-US" sz="2800" dirty="0">
                <a:solidFill>
                  <a:prstClr val="black"/>
                </a:solidFill>
              </a:rPr>
              <a:t>FACT</a:t>
            </a:r>
          </a:p>
          <a:p>
            <a:pPr>
              <a:buFont typeface="Wingdings" pitchFamily="2" charset="2"/>
              <a:buChar char="Ø"/>
            </a:pPr>
            <a:r>
              <a:rPr lang="en-US" sz="2800" dirty="0">
                <a:solidFill>
                  <a:prstClr val="black"/>
                </a:solidFill>
              </a:rPr>
              <a:t> </a:t>
            </a:r>
            <a:r>
              <a:rPr lang="en-US" sz="2400" dirty="0">
                <a:solidFill>
                  <a:prstClr val="black"/>
                </a:solidFill>
              </a:rPr>
              <a:t>Most job accommodations are simple and inexpensive</a:t>
            </a:r>
          </a:p>
          <a:p>
            <a:pPr>
              <a:buFont typeface="Wingdings" pitchFamily="2" charset="2"/>
              <a:buChar char="Ø"/>
            </a:pPr>
            <a:endParaRPr lang="en-US" sz="2400" dirty="0">
              <a:solidFill>
                <a:prstClr val="black"/>
              </a:solidFill>
            </a:endParaRPr>
          </a:p>
          <a:p>
            <a:pPr>
              <a:buFont typeface="Wingdings" pitchFamily="2" charset="2"/>
              <a:buChar char="Ø"/>
            </a:pPr>
            <a:r>
              <a:rPr lang="en-US" sz="2400" dirty="0">
                <a:solidFill>
                  <a:prstClr val="black"/>
                </a:solidFill>
              </a:rPr>
              <a:t> Most frequently reported accommodations were changes in job duties and modified hours</a:t>
            </a:r>
          </a:p>
          <a:p>
            <a:pPr>
              <a:buFont typeface="Wingdings" pitchFamily="2" charset="2"/>
              <a:buChar char="Ø"/>
            </a:pPr>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800" dirty="0">
              <a:solidFill>
                <a:prstClr val="black"/>
              </a:solidFill>
            </a:endParaRPr>
          </a:p>
          <a:p>
            <a:endParaRPr lang="en-US" sz="2400" dirty="0">
              <a:solidFill>
                <a:prstClr val="black"/>
              </a:solidFill>
            </a:endParaRPr>
          </a:p>
        </p:txBody>
      </p:sp>
      <p:sp>
        <p:nvSpPr>
          <p:cNvPr id="12" name="Slide Number Placeholder 11"/>
          <p:cNvSpPr>
            <a:spLocks noGrp="1"/>
          </p:cNvSpPr>
          <p:nvPr>
            <p:ph type="sldNum" sz="quarter" idx="12"/>
          </p:nvPr>
        </p:nvSpPr>
        <p:spPr/>
        <p:txBody>
          <a:bodyPr/>
          <a:lstStyle/>
          <a:p>
            <a:fld id="{F4B95332-4E00-41AD-B34D-FE7370578B7C}" type="slidenum">
              <a:rPr lang="en-US" smtClean="0">
                <a:solidFill>
                  <a:prstClr val="black">
                    <a:tint val="75000"/>
                  </a:prstClr>
                </a:solidFill>
              </a:rPr>
              <a:pPr/>
              <a:t>37</a:t>
            </a:fld>
            <a:endParaRPr lang="en-US">
              <a:solidFill>
                <a:prstClr val="black">
                  <a:tint val="75000"/>
                </a:prstClr>
              </a:solidFill>
            </a:endParaRPr>
          </a:p>
        </p:txBody>
      </p:sp>
      <p:sp>
        <p:nvSpPr>
          <p:cNvPr id="14" name="TextBox 13"/>
          <p:cNvSpPr txBox="1"/>
          <p:nvPr/>
        </p:nvSpPr>
        <p:spPr>
          <a:xfrm>
            <a:off x="381000" y="5562600"/>
            <a:ext cx="8229600" cy="830997"/>
          </a:xfrm>
          <a:prstGeom prst="rect">
            <a:avLst/>
          </a:prstGeom>
          <a:noFill/>
          <a:ln>
            <a:solidFill>
              <a:schemeClr val="tx1"/>
            </a:solidFill>
          </a:ln>
        </p:spPr>
        <p:txBody>
          <a:bodyPr wrap="square" rtlCol="0">
            <a:spAutoFit/>
          </a:bodyPr>
          <a:lstStyle/>
          <a:p>
            <a:pPr algn="ctr"/>
            <a:r>
              <a:rPr lang="en-US" sz="2400" dirty="0">
                <a:solidFill>
                  <a:prstClr val="black"/>
                </a:solidFill>
              </a:rPr>
              <a:t>TIP: Look at the big picture. An accommodation might end up helping other employees or even customers.</a:t>
            </a:r>
          </a:p>
        </p:txBody>
      </p:sp>
      <p:pic>
        <p:nvPicPr>
          <p:cNvPr id="9218" name="Picture 2" descr="C:\Documents and Settings\sa17\Local Settings\Temporary Internet Files\Content.IE5\YY4GER68\MC900391168[1].wmf"/>
          <p:cNvPicPr>
            <a:picLocks noChangeAspect="1" noChangeArrowheads="1"/>
          </p:cNvPicPr>
          <p:nvPr/>
        </p:nvPicPr>
        <p:blipFill>
          <a:blip r:embed="rId3" cstate="print"/>
          <a:srcRect/>
          <a:stretch>
            <a:fillRect/>
          </a:stretch>
        </p:blipFill>
        <p:spPr bwMode="auto">
          <a:xfrm>
            <a:off x="3200400" y="4114800"/>
            <a:ext cx="585216" cy="907999"/>
          </a:xfrm>
          <a:prstGeom prst="rect">
            <a:avLst/>
          </a:prstGeom>
          <a:noFill/>
        </p:spPr>
      </p:pic>
      <p:pic>
        <p:nvPicPr>
          <p:cNvPr id="10" name="Picture 2" descr="C:\Documents and Settings\sa17\Local Settings\Temporary Internet Files\Content.IE5\YY4GER68\MC900391168[1].wmf"/>
          <p:cNvPicPr>
            <a:picLocks noChangeAspect="1" noChangeArrowheads="1"/>
          </p:cNvPicPr>
          <p:nvPr/>
        </p:nvPicPr>
        <p:blipFill>
          <a:blip r:embed="rId3" cstate="print"/>
          <a:srcRect/>
          <a:stretch>
            <a:fillRect/>
          </a:stretch>
        </p:blipFill>
        <p:spPr bwMode="auto">
          <a:xfrm>
            <a:off x="3733800" y="4800600"/>
            <a:ext cx="245559" cy="381000"/>
          </a:xfrm>
          <a:prstGeom prst="rect">
            <a:avLst/>
          </a:prstGeom>
          <a:noFill/>
        </p:spPr>
      </p:pic>
      <p:pic>
        <p:nvPicPr>
          <p:cNvPr id="11" name="Picture 2" descr="C:\Documents and Settings\sa17\Local Settings\Temporary Internet Files\Content.IE5\YY4GER68\MC900391168[1].wmf"/>
          <p:cNvPicPr>
            <a:picLocks noChangeAspect="1" noChangeArrowheads="1"/>
          </p:cNvPicPr>
          <p:nvPr/>
        </p:nvPicPr>
        <p:blipFill>
          <a:blip r:embed="rId3" cstate="print"/>
          <a:srcRect/>
          <a:stretch>
            <a:fillRect/>
          </a:stretch>
        </p:blipFill>
        <p:spPr bwMode="auto">
          <a:xfrm>
            <a:off x="2667000" y="4419600"/>
            <a:ext cx="437880" cy="679399"/>
          </a:xfrm>
          <a:prstGeom prst="rect">
            <a:avLst/>
          </a:prstGeom>
          <a:noFill/>
        </p:spPr>
      </p:pic>
    </p:spTree>
    <p:extLst>
      <p:ext uri="{BB962C8B-B14F-4D97-AF65-F5344CB8AC3E}">
        <p14:creationId xmlns:p14="http://schemas.microsoft.com/office/powerpoint/2010/main" val="365088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Creativity Does Not Have To Be Costly </a:t>
            </a:r>
          </a:p>
        </p:txBody>
      </p:sp>
      <p:graphicFrame>
        <p:nvGraphicFramePr>
          <p:cNvPr id="4" name="Chart 3"/>
          <p:cNvGraphicFramePr/>
          <p:nvPr/>
        </p:nvGraphicFramePr>
        <p:xfrm>
          <a:off x="457200" y="1066800"/>
          <a:ext cx="8001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F4B95332-4E00-41AD-B34D-FE7370578B7C}" type="slidenum">
              <a:rPr lang="en-US" smtClean="0">
                <a:solidFill>
                  <a:prstClr val="black">
                    <a:tint val="75000"/>
                  </a:prstClr>
                </a:solidFill>
              </a:rPr>
              <a:pPr/>
              <a:t>38</a:t>
            </a:fld>
            <a:endParaRPr lang="en-US">
              <a:solidFill>
                <a:prstClr val="black">
                  <a:tint val="75000"/>
                </a:prstClr>
              </a:solidFill>
            </a:endParaRPr>
          </a:p>
        </p:txBody>
      </p:sp>
      <p:sp>
        <p:nvSpPr>
          <p:cNvPr id="7" name="TextBox 6"/>
          <p:cNvSpPr txBox="1"/>
          <p:nvPr/>
        </p:nvSpPr>
        <p:spPr>
          <a:xfrm>
            <a:off x="5181600" y="6172200"/>
            <a:ext cx="3581400" cy="461665"/>
          </a:xfrm>
          <a:prstGeom prst="rect">
            <a:avLst/>
          </a:prstGeom>
          <a:noFill/>
        </p:spPr>
        <p:txBody>
          <a:bodyPr wrap="square" rtlCol="0">
            <a:spAutoFit/>
          </a:bodyPr>
          <a:lstStyle/>
          <a:p>
            <a:r>
              <a:rPr lang="en-US" sz="1200" dirty="0">
                <a:solidFill>
                  <a:prstClr val="black"/>
                </a:solidFill>
              </a:rPr>
              <a:t>Source- Succeeding Together: People with Disabilities in the Workplace, A Resource Manual </a:t>
            </a:r>
          </a:p>
        </p:txBody>
      </p:sp>
    </p:spTree>
    <p:extLst>
      <p:ext uri="{BB962C8B-B14F-4D97-AF65-F5344CB8AC3E}">
        <p14:creationId xmlns:p14="http://schemas.microsoft.com/office/powerpoint/2010/main" val="3510326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533400"/>
            <a:ext cx="7772400" cy="1219200"/>
          </a:xfrm>
        </p:spPr>
        <p:txBody>
          <a:bodyPr>
            <a:normAutofit/>
          </a:bodyPr>
          <a:lstStyle/>
          <a:p>
            <a:pPr eaLnBrk="1" hangingPunct="1"/>
            <a:endParaRPr lang="en-US" dirty="0"/>
          </a:p>
        </p:txBody>
      </p:sp>
      <p:pic>
        <p:nvPicPr>
          <p:cNvPr id="3075" name="Picture 2" descr="http://redroom.com/files/images/Equality%20is%20not%20always%20Justice.%20-%20Imgur.preview.jpg"/>
          <p:cNvPicPr>
            <a:picLocks noChangeAspect="1" noChangeArrowheads="1"/>
          </p:cNvPicPr>
          <p:nvPr/>
        </p:nvPicPr>
        <p:blipFill>
          <a:blip r:embed="rId3" cstate="print"/>
          <a:srcRect t="11630"/>
          <a:stretch>
            <a:fillRect/>
          </a:stretch>
        </p:blipFill>
        <p:spPr bwMode="auto">
          <a:xfrm>
            <a:off x="1752600" y="1828800"/>
            <a:ext cx="5562600" cy="4052888"/>
          </a:xfrm>
          <a:prstGeom prst="rect">
            <a:avLst/>
          </a:prstGeom>
          <a:noFill/>
          <a:ln w="9525">
            <a:noFill/>
            <a:miter lim="800000"/>
            <a:headEnd/>
            <a:tailEnd/>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8610599" cy="65497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381000" y="228600"/>
            <a:ext cx="8229600" cy="987425"/>
          </a:xfrm>
        </p:spPr>
        <p:txBody>
          <a:bodyPr/>
          <a:lstStyle/>
          <a:p>
            <a:pPr eaLnBrk="1" hangingPunct="1">
              <a:defRPr/>
            </a:pPr>
            <a:r>
              <a:rPr lang="en-US" sz="4200" b="1">
                <a:solidFill>
                  <a:srgbClr val="FFFF00"/>
                </a:solidFill>
                <a:effectLst>
                  <a:outerShdw blurRad="38100" dist="38100" dir="2700000" algn="tl">
                    <a:srgbClr val="000000"/>
                  </a:outerShdw>
                </a:effectLst>
              </a:rPr>
              <a:t>Protected Federal Categories</a:t>
            </a:r>
          </a:p>
        </p:txBody>
      </p:sp>
      <p:sp>
        <p:nvSpPr>
          <p:cNvPr id="246787" name="Rectangle 3"/>
          <p:cNvSpPr>
            <a:spLocks noGrp="1" noChangeArrowheads="1"/>
          </p:cNvSpPr>
          <p:nvPr>
            <p:ph type="body" sz="half" idx="4294967295"/>
          </p:nvPr>
        </p:nvSpPr>
        <p:spPr>
          <a:xfrm>
            <a:off x="457200" y="990600"/>
            <a:ext cx="8382000" cy="5562600"/>
          </a:xfrm>
        </p:spPr>
        <p:txBody>
          <a:bodyPr/>
          <a:lstStyle/>
          <a:p>
            <a:pPr eaLnBrk="1" hangingPunct="1">
              <a:buFont typeface="Wingdings" pitchFamily="2" charset="2"/>
              <a:buNone/>
              <a:defRPr/>
            </a:pPr>
            <a:r>
              <a:rPr lang="en-US" sz="2400">
                <a:effectLst>
                  <a:outerShdw blurRad="38100" dist="38100" dir="2700000" algn="tl">
                    <a:srgbClr val="000000"/>
                  </a:outerShdw>
                </a:effectLst>
              </a:rPr>
              <a:t>          </a:t>
            </a:r>
            <a:r>
              <a:rPr lang="en-US" sz="2400" b="1">
                <a:effectLst>
                  <a:outerShdw blurRad="38100" dist="38100" dir="2700000" algn="tl">
                    <a:srgbClr val="000000"/>
                  </a:outerShdw>
                </a:effectLst>
              </a:rPr>
              <a:t>Race</a:t>
            </a:r>
            <a:r>
              <a:rPr lang="en-US" sz="2400">
                <a:effectLst>
                  <a:outerShdw blurRad="38100" dist="38100" dir="2700000" algn="tl">
                    <a:srgbClr val="000000"/>
                  </a:outerShdw>
                </a:effectLst>
              </a:rPr>
              <a:t>         </a:t>
            </a:r>
            <a:r>
              <a:rPr lang="en-US" sz="2800" b="1">
                <a:effectLst>
                  <a:outerShdw blurRad="38100" dist="38100" dir="2700000" algn="tl">
                    <a:srgbClr val="000000"/>
                  </a:outerShdw>
                </a:effectLst>
              </a:rPr>
              <a:t>    </a:t>
            </a:r>
            <a:r>
              <a:rPr lang="en-US" sz="2400" b="1">
                <a:effectLst>
                  <a:outerShdw blurRad="38100" dist="38100" dir="2700000" algn="tl">
                    <a:srgbClr val="000000"/>
                  </a:outerShdw>
                </a:effectLst>
              </a:rPr>
              <a:t>National Origin               Color</a:t>
            </a:r>
          </a:p>
          <a:p>
            <a:pPr eaLnBrk="1" hangingPunct="1">
              <a:buFont typeface="Wingdings" pitchFamily="2" charset="2"/>
              <a:buNone/>
              <a:defRPr/>
            </a:pPr>
            <a:endParaRPr lang="en-US" sz="2400" b="1">
              <a:effectLst>
                <a:outerShdw blurRad="38100" dist="38100" dir="2700000" algn="tl">
                  <a:srgbClr val="000000"/>
                </a:outerShdw>
              </a:effectLst>
            </a:endParaRPr>
          </a:p>
          <a:p>
            <a:pPr eaLnBrk="1" hangingPunct="1">
              <a:buFont typeface="Wingdings" pitchFamily="2" charset="2"/>
              <a:buNone/>
              <a:defRPr/>
            </a:pPr>
            <a:r>
              <a:rPr lang="en-US" sz="2400">
                <a:effectLst>
                  <a:outerShdw blurRad="38100" dist="38100" dir="2700000" algn="tl">
                    <a:srgbClr val="000000"/>
                  </a:outerShdw>
                </a:effectLst>
              </a:rPr>
              <a:t>                                                               </a:t>
            </a:r>
          </a:p>
          <a:p>
            <a:pPr eaLnBrk="1" hangingPunct="1">
              <a:buFont typeface="Wingdings" pitchFamily="2" charset="2"/>
              <a:buNone/>
              <a:defRPr/>
            </a:pPr>
            <a:r>
              <a:rPr lang="en-US" sz="2400">
                <a:effectLst>
                  <a:outerShdw blurRad="38100" dist="38100" dir="2700000" algn="tl">
                    <a:srgbClr val="000000"/>
                  </a:outerShdw>
                </a:effectLst>
              </a:rPr>
              <a:t>                                                               </a:t>
            </a:r>
            <a:r>
              <a:rPr lang="en-US" sz="2400" b="1">
                <a:effectLst>
                  <a:outerShdw blurRad="38100" dist="38100" dir="2700000" algn="tl">
                    <a:srgbClr val="000000"/>
                  </a:outerShdw>
                </a:effectLst>
              </a:rPr>
              <a:t>Genetic Information</a:t>
            </a:r>
          </a:p>
          <a:p>
            <a:pPr eaLnBrk="1" hangingPunct="1">
              <a:buFont typeface="Wingdings" pitchFamily="2" charset="2"/>
              <a:buNone/>
              <a:defRPr/>
            </a:pPr>
            <a:r>
              <a:rPr lang="en-US" sz="2800" b="1">
                <a:effectLst>
                  <a:outerShdw blurRad="38100" dist="38100" dir="2700000" algn="tl">
                    <a:srgbClr val="000000"/>
                  </a:outerShdw>
                </a:effectLst>
              </a:rPr>
              <a:t>                                                   </a:t>
            </a:r>
          </a:p>
          <a:p>
            <a:pPr eaLnBrk="1" hangingPunct="1">
              <a:buFont typeface="Wingdings" pitchFamily="2" charset="2"/>
              <a:buNone/>
              <a:defRPr/>
            </a:pPr>
            <a:r>
              <a:rPr lang="en-US" sz="2800" b="1">
                <a:effectLst>
                  <a:outerShdw blurRad="38100" dist="38100" dir="2700000" algn="tl">
                    <a:srgbClr val="000000"/>
                  </a:outerShdw>
                </a:effectLst>
              </a:rPr>
              <a:t>                                                 </a:t>
            </a:r>
            <a:r>
              <a:rPr lang="en-US" sz="2400" b="1">
                <a:effectLst>
                  <a:outerShdw blurRad="38100" dist="38100" dir="2700000" algn="tl">
                    <a:srgbClr val="000000"/>
                  </a:outerShdw>
                </a:effectLst>
              </a:rPr>
              <a:t>                                                            </a:t>
            </a:r>
          </a:p>
          <a:p>
            <a:pPr eaLnBrk="1" hangingPunct="1">
              <a:buFont typeface="Wingdings" pitchFamily="2" charset="2"/>
              <a:buNone/>
              <a:defRPr/>
            </a:pPr>
            <a:r>
              <a:rPr lang="en-US" sz="2400" b="1">
                <a:effectLst>
                  <a:outerShdw blurRad="38100" dist="38100" dir="2700000" algn="tl">
                    <a:srgbClr val="000000"/>
                  </a:outerShdw>
                </a:effectLst>
              </a:rPr>
              <a:t>                                                          </a:t>
            </a:r>
          </a:p>
          <a:p>
            <a:pPr eaLnBrk="1" hangingPunct="1">
              <a:buFont typeface="Wingdings" pitchFamily="2" charset="2"/>
              <a:buNone/>
              <a:defRPr/>
            </a:pPr>
            <a:r>
              <a:rPr lang="en-US" sz="2400" b="1">
                <a:effectLst>
                  <a:outerShdw blurRad="38100" dist="38100" dir="2700000" algn="tl">
                    <a:srgbClr val="000000"/>
                  </a:outerShdw>
                </a:effectLst>
              </a:rPr>
              <a:t>                                                          </a:t>
            </a:r>
            <a:r>
              <a:rPr lang="en-US" sz="2800" b="1">
                <a:effectLst>
                  <a:outerShdw blurRad="38100" dist="38100" dir="2700000" algn="tl">
                    <a:srgbClr val="000000"/>
                  </a:outerShdw>
                </a:effectLst>
              </a:rPr>
              <a:t> </a:t>
            </a:r>
            <a:r>
              <a:rPr lang="en-US" sz="2400" b="1">
                <a:effectLst>
                  <a:outerShdw blurRad="38100" dist="38100" dir="2700000" algn="tl">
                    <a:srgbClr val="000000"/>
                  </a:outerShdw>
                </a:effectLst>
              </a:rPr>
              <a:t>     </a:t>
            </a:r>
          </a:p>
          <a:p>
            <a:pPr eaLnBrk="1" hangingPunct="1">
              <a:buFont typeface="Wingdings" pitchFamily="2" charset="2"/>
              <a:buNone/>
              <a:defRPr/>
            </a:pPr>
            <a:r>
              <a:rPr lang="en-US" sz="2400" b="1">
                <a:effectLst>
                  <a:outerShdw blurRad="38100" dist="38100" dir="2700000" algn="tl">
                    <a:srgbClr val="000000"/>
                  </a:outerShdw>
                </a:effectLst>
              </a:rPr>
              <a:t>                                                             </a:t>
            </a:r>
          </a:p>
          <a:p>
            <a:pPr eaLnBrk="1" hangingPunct="1">
              <a:buFont typeface="Wingdings" pitchFamily="2" charset="2"/>
              <a:buNone/>
              <a:defRPr/>
            </a:pPr>
            <a:r>
              <a:rPr lang="en-US" sz="2400" b="1">
                <a:effectLst>
                  <a:outerShdw blurRad="38100" dist="38100" dir="2700000" algn="tl">
                    <a:srgbClr val="000000"/>
                  </a:outerShdw>
                </a:effectLst>
              </a:rPr>
              <a:t>                                                             </a:t>
            </a:r>
          </a:p>
          <a:p>
            <a:pPr eaLnBrk="1" hangingPunct="1">
              <a:buFont typeface="Wingdings" pitchFamily="2" charset="2"/>
              <a:buNone/>
              <a:defRPr/>
            </a:pPr>
            <a:r>
              <a:rPr lang="en-US" sz="2400" b="1">
                <a:effectLst>
                  <a:outerShdw blurRad="38100" dist="38100" dir="2700000" algn="tl">
                    <a:srgbClr val="000000"/>
                  </a:outerShdw>
                </a:effectLst>
              </a:rPr>
              <a:t>    Disability             Religion</a:t>
            </a:r>
          </a:p>
          <a:p>
            <a:pPr eaLnBrk="1" hangingPunct="1">
              <a:buFont typeface="Wingdings" pitchFamily="2" charset="2"/>
              <a:buNone/>
              <a:defRPr/>
            </a:pPr>
            <a:r>
              <a:rPr lang="en-US" sz="2400" b="1">
                <a:effectLst>
                  <a:outerShdw blurRad="38100" dist="38100" dir="2700000" algn="tl">
                    <a:srgbClr val="000000"/>
                  </a:outerShdw>
                </a:effectLst>
              </a:rPr>
              <a:t>                                                              Sex             Age +40</a:t>
            </a:r>
          </a:p>
        </p:txBody>
      </p:sp>
      <p:graphicFrame>
        <p:nvGraphicFramePr>
          <p:cNvPr id="1026" name="Object 4"/>
          <p:cNvGraphicFramePr>
            <a:graphicFrameLocks noGrp="1" noChangeAspect="1"/>
          </p:cNvGraphicFramePr>
          <p:nvPr>
            <p:ph sz="quarter" idx="4294967295"/>
          </p:nvPr>
        </p:nvGraphicFramePr>
        <p:xfrm>
          <a:off x="5867400" y="1524000"/>
          <a:ext cx="2686050" cy="838200"/>
        </p:xfrm>
        <a:graphic>
          <a:graphicData uri="http://schemas.openxmlformats.org/presentationml/2006/ole">
            <mc:AlternateContent xmlns:mc="http://schemas.openxmlformats.org/markup-compatibility/2006">
              <mc:Choice xmlns:v="urn:schemas-microsoft-com:vml" Requires="v">
                <p:oleObj spid="_x0000_s99354" name="Drawing" r:id="rId4" imgW="2685960" imgH="1333440" progId="WPDraw30.Drawing">
                  <p:embed/>
                </p:oleObj>
              </mc:Choice>
              <mc:Fallback>
                <p:oleObj name="Drawing" r:id="rId4" imgW="2685960" imgH="1333440" progId="WPDraw30.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29630" b="-11111"/>
                      <a:stretch>
                        <a:fillRect/>
                      </a:stretch>
                    </p:blipFill>
                    <p:spPr bwMode="auto">
                      <a:xfrm>
                        <a:off x="5867400" y="1524000"/>
                        <a:ext cx="26860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5"/>
          <p:cNvPicPr>
            <a:picLocks noChangeArrowheads="1"/>
          </p:cNvPicPr>
          <p:nvPr/>
        </p:nvPicPr>
        <p:blipFill>
          <a:blip r:embed="rId6" cstate="print"/>
          <a:srcRect/>
          <a:stretch>
            <a:fillRect/>
          </a:stretch>
        </p:blipFill>
        <p:spPr bwMode="auto">
          <a:xfrm>
            <a:off x="762000" y="1524000"/>
            <a:ext cx="2057400" cy="1676400"/>
          </a:xfrm>
          <a:prstGeom prst="rect">
            <a:avLst/>
          </a:prstGeom>
          <a:solidFill>
            <a:srgbClr val="FFFFFF"/>
          </a:solidFill>
          <a:ln w="9525">
            <a:noFill/>
            <a:miter lim="800000"/>
            <a:headEnd/>
            <a:tailEnd/>
          </a:ln>
        </p:spPr>
      </p:pic>
      <p:pic>
        <p:nvPicPr>
          <p:cNvPr id="1032" name="Picture 6"/>
          <p:cNvPicPr>
            <a:picLocks noChangeArrowheads="1"/>
          </p:cNvPicPr>
          <p:nvPr/>
        </p:nvPicPr>
        <p:blipFill>
          <a:blip r:embed="rId7" cstate="print"/>
          <a:srcRect/>
          <a:stretch>
            <a:fillRect/>
          </a:stretch>
        </p:blipFill>
        <p:spPr bwMode="auto">
          <a:xfrm>
            <a:off x="3352800" y="1524000"/>
            <a:ext cx="2209800" cy="1371600"/>
          </a:xfrm>
          <a:prstGeom prst="rect">
            <a:avLst/>
          </a:prstGeom>
          <a:solidFill>
            <a:srgbClr val="FFFFFF"/>
          </a:solidFill>
          <a:ln w="9525">
            <a:noFill/>
            <a:miter lim="800000"/>
            <a:headEnd/>
            <a:tailEnd/>
          </a:ln>
        </p:spPr>
      </p:pic>
      <p:pic>
        <p:nvPicPr>
          <p:cNvPr id="1033" name="Picture 7"/>
          <p:cNvPicPr>
            <a:picLocks noChangeArrowheads="1"/>
          </p:cNvPicPr>
          <p:nvPr/>
        </p:nvPicPr>
        <p:blipFill>
          <a:blip r:embed="rId8" cstate="print"/>
          <a:srcRect/>
          <a:stretch>
            <a:fillRect/>
          </a:stretch>
        </p:blipFill>
        <p:spPr bwMode="auto">
          <a:xfrm>
            <a:off x="3048000" y="3429000"/>
            <a:ext cx="1666875" cy="2212975"/>
          </a:xfrm>
          <a:prstGeom prst="rect">
            <a:avLst/>
          </a:prstGeom>
          <a:solidFill>
            <a:srgbClr val="FFFFFF"/>
          </a:solidFill>
          <a:ln w="9525">
            <a:noFill/>
            <a:miter lim="800000"/>
            <a:headEnd/>
            <a:tailEnd/>
          </a:ln>
        </p:spPr>
      </p:pic>
      <p:graphicFrame>
        <p:nvGraphicFramePr>
          <p:cNvPr id="1027" name="Object 8"/>
          <p:cNvGraphicFramePr>
            <a:graphicFrameLocks noChangeAspect="1"/>
          </p:cNvGraphicFramePr>
          <p:nvPr/>
        </p:nvGraphicFramePr>
        <p:xfrm>
          <a:off x="5181600" y="4267200"/>
          <a:ext cx="1725613" cy="1771650"/>
        </p:xfrm>
        <a:graphic>
          <a:graphicData uri="http://schemas.openxmlformats.org/presentationml/2006/ole">
            <mc:AlternateContent xmlns:mc="http://schemas.openxmlformats.org/markup-compatibility/2006">
              <mc:Choice xmlns:v="urn:schemas-microsoft-com:vml" Requires="v">
                <p:oleObj spid="_x0000_s99355" name="Drawing" r:id="rId9" imgW="1800474" imgH="1847855" progId="WPDraw30.Drawing">
                  <p:embed/>
                </p:oleObj>
              </mc:Choice>
              <mc:Fallback>
                <p:oleObj name="Drawing" r:id="rId9" imgW="1800474" imgH="1847855" progId="WPDraw30.Drawing">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4267200"/>
                        <a:ext cx="1725613"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609600" y="3581400"/>
          <a:ext cx="2133600" cy="2057400"/>
        </p:xfrm>
        <a:graphic>
          <a:graphicData uri="http://schemas.openxmlformats.org/presentationml/2006/ole">
            <mc:AlternateContent xmlns:mc="http://schemas.openxmlformats.org/markup-compatibility/2006">
              <mc:Choice xmlns:v="urn:schemas-microsoft-com:vml" Requires="v">
                <p:oleObj spid="_x0000_s99356" name="Drawing" r:id="rId11" imgW="2390551" imgH="2305138" progId="WPDraw30.Drawing">
                  <p:embed/>
                </p:oleObj>
              </mc:Choice>
              <mc:Fallback>
                <p:oleObj name="Drawing" r:id="rId11" imgW="2390551" imgH="2305138" progId="WPDraw30.Drawing">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581400"/>
                        <a:ext cx="2133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4" name="Picture 10"/>
          <p:cNvPicPr>
            <a:picLocks noChangeAspect="1" noChangeArrowheads="1"/>
          </p:cNvPicPr>
          <p:nvPr/>
        </p:nvPicPr>
        <p:blipFill>
          <a:blip r:embed="rId13" cstate="print"/>
          <a:srcRect l="6897" t="35570" r="6897" b="29530"/>
          <a:stretch>
            <a:fillRect/>
          </a:stretch>
        </p:blipFill>
        <p:spPr bwMode="auto">
          <a:xfrm>
            <a:off x="5105400" y="2971800"/>
            <a:ext cx="3810000" cy="990600"/>
          </a:xfrm>
          <a:prstGeom prst="rect">
            <a:avLst/>
          </a:prstGeom>
          <a:noFill/>
          <a:ln w="9525">
            <a:noFill/>
            <a:miter lim="800000"/>
            <a:headEnd/>
            <a:tailEnd/>
          </a:ln>
        </p:spPr>
      </p:pic>
      <p:pic>
        <p:nvPicPr>
          <p:cNvPr id="1035" name="Picture 11" descr="joe"/>
          <p:cNvPicPr>
            <a:picLocks noGrp="1" noChangeAspect="1" noChangeArrowheads="1"/>
          </p:cNvPicPr>
          <p:nvPr>
            <p:ph sz="quarter" idx="4294967295"/>
          </p:nvPr>
        </p:nvPicPr>
        <p:blipFill>
          <a:blip r:embed="rId14" cstate="print"/>
          <a:srcRect r="24117"/>
          <a:stretch>
            <a:fillRect/>
          </a:stretch>
        </p:blipFill>
        <p:spPr>
          <a:xfrm>
            <a:off x="7086600" y="4267200"/>
            <a:ext cx="1752600" cy="1752600"/>
          </a:xfrm>
          <a:noFill/>
        </p:spPr>
      </p:pic>
    </p:spTree>
    <p:extLst>
      <p:ext uri="{BB962C8B-B14F-4D97-AF65-F5344CB8AC3E}">
        <p14:creationId xmlns:p14="http://schemas.microsoft.com/office/powerpoint/2010/main" val="27826197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j0382663"/>
          <p:cNvPicPr>
            <a:picLocks noChangeAspect="1" noChangeArrowheads="1"/>
          </p:cNvPicPr>
          <p:nvPr/>
        </p:nvPicPr>
        <p:blipFill>
          <a:blip r:embed="rId3" cstate="print"/>
          <a:srcRect/>
          <a:stretch>
            <a:fillRect/>
          </a:stretch>
        </p:blipFill>
        <p:spPr bwMode="auto">
          <a:xfrm>
            <a:off x="2590800" y="3962400"/>
            <a:ext cx="3948074" cy="2819400"/>
          </a:xfrm>
          <a:prstGeom prst="rect">
            <a:avLst/>
          </a:prstGeom>
          <a:ln>
            <a:noFill/>
          </a:ln>
          <a:effectLst>
            <a:softEdge rad="112500"/>
          </a:effectLst>
        </p:spPr>
      </p:pic>
      <p:sp>
        <p:nvSpPr>
          <p:cNvPr id="4099" name="Content Placeholder 2"/>
          <p:cNvSpPr>
            <a:spLocks noGrp="1"/>
          </p:cNvSpPr>
          <p:nvPr>
            <p:ph idx="1"/>
          </p:nvPr>
        </p:nvSpPr>
        <p:spPr>
          <a:xfrm>
            <a:off x="450037" y="152400"/>
            <a:ext cx="8229600" cy="3956050"/>
          </a:xfrm>
        </p:spPr>
        <p:txBody>
          <a:bodyPr/>
          <a:lstStyle/>
          <a:p>
            <a:pPr marL="0" indent="0" algn="ctr" eaLnBrk="1" hangingPunct="1">
              <a:buFont typeface="Wingdings 2" pitchFamily="18" charset="2"/>
              <a:buNone/>
            </a:pPr>
            <a:r>
              <a:rPr lang="en-US" sz="4400" dirty="0">
                <a:latin typeface="Verdana" pitchFamily="34" charset="0"/>
              </a:rPr>
              <a:t>Employer </a:t>
            </a:r>
            <a:br>
              <a:rPr lang="en-US" sz="4400" dirty="0">
                <a:latin typeface="Verdana" pitchFamily="34" charset="0"/>
              </a:rPr>
            </a:br>
            <a:r>
              <a:rPr lang="en-US" sz="4400" dirty="0">
                <a:latin typeface="Verdana" pitchFamily="34" charset="0"/>
              </a:rPr>
              <a:t>must </a:t>
            </a:r>
            <a:br>
              <a:rPr lang="en-US" sz="4400" dirty="0">
                <a:latin typeface="Verdana" pitchFamily="34" charset="0"/>
              </a:rPr>
            </a:br>
            <a:r>
              <a:rPr lang="en-US" sz="4400" b="1" dirty="0">
                <a:latin typeface="Verdana" pitchFamily="34" charset="0"/>
              </a:rPr>
              <a:t>accommodate </a:t>
            </a:r>
            <a:br>
              <a:rPr lang="en-US" sz="4400" dirty="0">
                <a:latin typeface="Verdana" pitchFamily="34" charset="0"/>
              </a:rPr>
            </a:br>
            <a:r>
              <a:rPr lang="en-US" sz="4400" dirty="0">
                <a:latin typeface="Verdana" pitchFamily="34" charset="0"/>
              </a:rPr>
              <a:t>unless </a:t>
            </a:r>
            <a:br>
              <a:rPr lang="en-US" sz="4400" dirty="0">
                <a:latin typeface="Verdana" pitchFamily="34" charset="0"/>
              </a:rPr>
            </a:br>
            <a:r>
              <a:rPr lang="en-US" sz="4400" dirty="0">
                <a:solidFill>
                  <a:srgbClr val="771F28"/>
                </a:solidFill>
                <a:latin typeface="Verdana" pitchFamily="34" charset="0"/>
              </a:rPr>
              <a:t>undue hardship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a partner </a:t>
            </a:r>
            <a:br>
              <a:rPr lang="en-US" dirty="0"/>
            </a:br>
            <a:r>
              <a:rPr lang="en-US" dirty="0"/>
              <a:t>One will be person A the other B</a:t>
            </a:r>
          </a:p>
        </p:txBody>
      </p:sp>
      <p:pic>
        <p:nvPicPr>
          <p:cNvPr id="4" name="Content Placeholder 3" descr="fist.jpg"/>
          <p:cNvPicPr>
            <a:picLocks noGrp="1" noChangeAspect="1"/>
          </p:cNvPicPr>
          <p:nvPr>
            <p:ph idx="1"/>
          </p:nvPr>
        </p:nvPicPr>
        <p:blipFill>
          <a:blip r:embed="rId2" cstate="print"/>
          <a:stretch>
            <a:fillRect/>
          </a:stretch>
        </p:blipFill>
        <p:spPr>
          <a:xfrm>
            <a:off x="552450" y="1443038"/>
            <a:ext cx="8039100" cy="53594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descr="http://www.problogger.net/wp-content/uploads/2008/09/conversation.gif"/>
          <p:cNvPicPr>
            <a:picLocks noChangeAspect="1" noChangeArrowheads="1"/>
          </p:cNvPicPr>
          <p:nvPr/>
        </p:nvPicPr>
        <p:blipFill>
          <a:blip r:embed="rId3" cstate="print">
            <a:lum contrast="-30000"/>
          </a:blip>
          <a:srcRect l="49777" t="1645" r="16445" b="71367"/>
          <a:stretch>
            <a:fillRect/>
          </a:stretch>
        </p:blipFill>
        <p:spPr bwMode="auto">
          <a:xfrm>
            <a:off x="0" y="304800"/>
            <a:ext cx="2895600" cy="1789151"/>
          </a:xfrm>
          <a:prstGeom prst="rect">
            <a:avLst/>
          </a:prstGeom>
          <a:ln>
            <a:noFill/>
          </a:ln>
          <a:effectLst>
            <a:softEdge rad="112500"/>
          </a:effectLst>
        </p:spPr>
      </p:pic>
      <p:sp>
        <p:nvSpPr>
          <p:cNvPr id="9219" name="Rectangle 2"/>
          <p:cNvSpPr>
            <a:spLocks noGrp="1" noChangeArrowheads="1"/>
          </p:cNvSpPr>
          <p:nvPr>
            <p:ph type="title"/>
          </p:nvPr>
        </p:nvSpPr>
        <p:spPr>
          <a:xfrm>
            <a:off x="2895600" y="228600"/>
            <a:ext cx="6096000" cy="1905000"/>
          </a:xfrm>
        </p:spPr>
        <p:txBody>
          <a:bodyPr/>
          <a:lstStyle/>
          <a:p>
            <a:pPr eaLnBrk="1" hangingPunct="1"/>
            <a:r>
              <a:rPr lang="en-US" sz="4000" dirty="0">
                <a:solidFill>
                  <a:schemeClr val="accent1"/>
                </a:solidFill>
                <a:latin typeface="Arial Rounded MT Bold" pitchFamily="34" charset="0"/>
              </a:rPr>
              <a:t>Interactive Process</a:t>
            </a:r>
            <a:br>
              <a:rPr lang="en-US" sz="4000" dirty="0">
                <a:solidFill>
                  <a:schemeClr val="accent1"/>
                </a:solidFill>
                <a:latin typeface="Arial Rounded MT Bold" pitchFamily="34" charset="0"/>
              </a:rPr>
            </a:br>
            <a:r>
              <a:rPr lang="en-US" sz="4000" dirty="0">
                <a:solidFill>
                  <a:schemeClr val="accent1"/>
                </a:solidFill>
                <a:latin typeface="Arial Rounded MT Bold" pitchFamily="34" charset="0"/>
              </a:rPr>
              <a:t> </a:t>
            </a:r>
            <a:r>
              <a:rPr lang="en-US" sz="2700" dirty="0">
                <a:solidFill>
                  <a:schemeClr val="accent1"/>
                </a:solidFill>
                <a:latin typeface="Arial Rounded MT Bold" pitchFamily="34" charset="0"/>
              </a:rPr>
              <a:t>Discussion, discussion, discussion</a:t>
            </a:r>
          </a:p>
        </p:txBody>
      </p:sp>
      <p:sp>
        <p:nvSpPr>
          <p:cNvPr id="9220" name="Rectangle 3"/>
          <p:cNvSpPr>
            <a:spLocks noGrp="1" noChangeArrowheads="1"/>
          </p:cNvSpPr>
          <p:nvPr>
            <p:ph type="body" idx="1"/>
          </p:nvPr>
        </p:nvSpPr>
        <p:spPr>
          <a:xfrm>
            <a:off x="533400" y="2133600"/>
            <a:ext cx="7954963" cy="4413250"/>
          </a:xfrm>
        </p:spPr>
        <p:txBody>
          <a:bodyPr/>
          <a:lstStyle/>
          <a:p>
            <a:pPr eaLnBrk="1" hangingPunct="1"/>
            <a:r>
              <a:rPr lang="en-US" b="1" dirty="0"/>
              <a:t>Employee</a:t>
            </a:r>
            <a:r>
              <a:rPr lang="en-US" dirty="0"/>
              <a:t> is the best position to know limitations/needs</a:t>
            </a:r>
          </a:p>
          <a:p>
            <a:pPr eaLnBrk="1" hangingPunct="1"/>
            <a:r>
              <a:rPr lang="en-US" b="1" dirty="0"/>
              <a:t>Employer</a:t>
            </a:r>
            <a:r>
              <a:rPr lang="en-US" dirty="0"/>
              <a:t> in the best position to determine if undue burden</a:t>
            </a:r>
            <a:endParaRPr lang="en-US" sz="2000" dirty="0"/>
          </a:p>
          <a:p>
            <a:pPr eaLnBrk="1" hangingPunct="1"/>
            <a:r>
              <a:rPr lang="en-US" dirty="0"/>
              <a:t>Multiple options?  </a:t>
            </a:r>
            <a:r>
              <a:rPr lang="en-US" b="1" dirty="0"/>
              <a:t>Employer</a:t>
            </a:r>
            <a:r>
              <a:rPr lang="en-US" dirty="0"/>
              <a:t> gets to chose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solidFill>
                  <a:schemeClr val="accent1"/>
                </a:solidFill>
              </a:rPr>
              <a:t>If at first you don’t succeed</a:t>
            </a:r>
          </a:p>
        </p:txBody>
      </p:sp>
      <p:sp>
        <p:nvSpPr>
          <p:cNvPr id="10243" name="Content Placeholder 2"/>
          <p:cNvSpPr>
            <a:spLocks noGrp="1"/>
          </p:cNvSpPr>
          <p:nvPr>
            <p:ph idx="1"/>
          </p:nvPr>
        </p:nvSpPr>
        <p:spPr/>
        <p:txBody>
          <a:bodyPr/>
          <a:lstStyle/>
          <a:p>
            <a:r>
              <a:rPr lang="en-US" dirty="0"/>
              <a:t>Try an accommodation:  If it doesn’t work, </a:t>
            </a:r>
            <a:r>
              <a:rPr lang="en-US" b="1" dirty="0"/>
              <a:t>employer</a:t>
            </a:r>
            <a:r>
              <a:rPr lang="en-US" dirty="0"/>
              <a:t> has an ongoing obligation to reassess and refine if needed</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Bless her heart</a:t>
            </a:r>
          </a:p>
        </p:txBody>
      </p:sp>
      <p:sp>
        <p:nvSpPr>
          <p:cNvPr id="3" name="Content Placeholder 2"/>
          <p:cNvSpPr>
            <a:spLocks noGrp="1"/>
          </p:cNvSpPr>
          <p:nvPr>
            <p:ph idx="1"/>
          </p:nvPr>
        </p:nvSpPr>
        <p:spPr/>
        <p:txBody>
          <a:bodyPr/>
          <a:lstStyle/>
          <a:p>
            <a:r>
              <a:rPr lang="en-US" dirty="0"/>
              <a:t>Jill tells her manager, Bob, that she is pregnant.  As a result of the information, Bob immediately provides a chair for her to sit as needed and disallows her from lifting anything assigning others within the department to lift for her.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This is how it’s done</a:t>
            </a:r>
          </a:p>
        </p:txBody>
      </p:sp>
      <p:sp>
        <p:nvSpPr>
          <p:cNvPr id="3" name="Content Placeholder 2"/>
          <p:cNvSpPr>
            <a:spLocks noGrp="1"/>
          </p:cNvSpPr>
          <p:nvPr>
            <p:ph idx="1"/>
          </p:nvPr>
        </p:nvSpPr>
        <p:spPr/>
        <p:txBody>
          <a:bodyPr/>
          <a:lstStyle/>
          <a:p>
            <a:r>
              <a:rPr lang="en-US" dirty="0"/>
              <a:t>Ted reveals that he has a chronic back condition that limits his ability to lift more than 10 pounds.  He asks to be able to stock bottle by bottle with a shopping cart instead of rolling full cases on a dolly.  Is this reasonable?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Un-Interpreter</a:t>
            </a:r>
          </a:p>
        </p:txBody>
      </p:sp>
      <p:sp>
        <p:nvSpPr>
          <p:cNvPr id="3" name="Content Placeholder 2"/>
          <p:cNvSpPr>
            <a:spLocks noGrp="1"/>
          </p:cNvSpPr>
          <p:nvPr>
            <p:ph idx="1"/>
          </p:nvPr>
        </p:nvSpPr>
        <p:spPr/>
        <p:txBody>
          <a:bodyPr/>
          <a:lstStyle/>
          <a:p>
            <a:r>
              <a:rPr lang="en-US" dirty="0"/>
              <a:t>Susan is a new employee who is deaf and does not use her voice.  The agency has an interpreter who cannot understand Susan’s sign language.  Susan requested that the agency hire a different interpreter.  Is Susan’s request reasonable?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solidFill>
                  <a:schemeClr val="accent1"/>
                </a:solidFill>
                <a:latin typeface="Arial Rounded MT Bold" pitchFamily="34" charset="0"/>
              </a:rPr>
              <a:t>Don’t play doctor</a:t>
            </a:r>
          </a:p>
        </p:txBody>
      </p:sp>
      <p:sp>
        <p:nvSpPr>
          <p:cNvPr id="11267" name="Content Placeholder 2"/>
          <p:cNvSpPr>
            <a:spLocks noGrp="1"/>
          </p:cNvSpPr>
          <p:nvPr>
            <p:ph idx="1"/>
          </p:nvPr>
        </p:nvSpPr>
        <p:spPr/>
        <p:txBody>
          <a:bodyPr/>
          <a:lstStyle/>
          <a:p>
            <a:pPr eaLnBrk="1" hangingPunct="1"/>
            <a:r>
              <a:rPr lang="en-US" dirty="0"/>
              <a:t>Employers do not get to choose medical treatment</a:t>
            </a:r>
          </a:p>
          <a:p>
            <a:pPr eaLnBrk="1" hangingPunct="1"/>
            <a:endParaRPr lang="en-US" dirty="0"/>
          </a:p>
        </p:txBody>
      </p:sp>
      <p:pic>
        <p:nvPicPr>
          <p:cNvPr id="11268" name="Picture 5" descr="http://www.baycare.net/media/583505/cochlear-implant-diagram.jpg"/>
          <p:cNvPicPr>
            <a:picLocks noChangeAspect="1" noChangeArrowheads="1"/>
          </p:cNvPicPr>
          <p:nvPr/>
        </p:nvPicPr>
        <p:blipFill>
          <a:blip r:embed="rId3" cstate="print"/>
          <a:srcRect/>
          <a:stretch>
            <a:fillRect/>
          </a:stretch>
        </p:blipFill>
        <p:spPr bwMode="auto">
          <a:xfrm>
            <a:off x="1371600" y="3352800"/>
            <a:ext cx="6400800" cy="28575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dirty="0">
                <a:solidFill>
                  <a:schemeClr val="accent1"/>
                </a:solidFill>
                <a:latin typeface="Arial Rounded MT Bold" pitchFamily="34" charset="0"/>
              </a:rPr>
              <a:t>Purpose of </a:t>
            </a:r>
            <a:br>
              <a:rPr lang="en-US" dirty="0">
                <a:solidFill>
                  <a:schemeClr val="accent1"/>
                </a:solidFill>
                <a:latin typeface="Arial Rounded MT Bold" pitchFamily="34" charset="0"/>
              </a:rPr>
            </a:br>
            <a:r>
              <a:rPr lang="en-US" dirty="0">
                <a:solidFill>
                  <a:schemeClr val="accent1"/>
                </a:solidFill>
                <a:latin typeface="Arial Rounded MT Bold" pitchFamily="34" charset="0"/>
              </a:rPr>
              <a:t>Reasonable Accommodation</a:t>
            </a:r>
          </a:p>
        </p:txBody>
      </p:sp>
      <p:sp>
        <p:nvSpPr>
          <p:cNvPr id="12291" name="Content Placeholder 2"/>
          <p:cNvSpPr>
            <a:spLocks noGrp="1"/>
          </p:cNvSpPr>
          <p:nvPr>
            <p:ph idx="1"/>
          </p:nvPr>
        </p:nvSpPr>
        <p:spPr>
          <a:xfrm>
            <a:off x="533400" y="1905000"/>
            <a:ext cx="8229600" cy="4144963"/>
          </a:xfrm>
        </p:spPr>
        <p:txBody>
          <a:bodyPr/>
          <a:lstStyle/>
          <a:p>
            <a:pPr eaLnBrk="1" hangingPunct="1">
              <a:buFont typeface="Arial" pitchFamily="34" charset="0"/>
              <a:buNone/>
            </a:pPr>
            <a:r>
              <a:rPr lang="en-US" dirty="0"/>
              <a:t>Allows employee with disability to </a:t>
            </a:r>
          </a:p>
          <a:p>
            <a:pPr eaLnBrk="1" hangingPunct="1"/>
            <a:r>
              <a:rPr lang="en-US" dirty="0"/>
              <a:t>Perform essential functions of job</a:t>
            </a:r>
          </a:p>
          <a:p>
            <a:pPr eaLnBrk="1" hangingPunct="1"/>
            <a:r>
              <a:rPr lang="en-US" dirty="0"/>
              <a:t>Enjoy privileges and benefits of employment</a:t>
            </a:r>
          </a:p>
          <a:p>
            <a:pPr eaLnBrk="1" hangingPunct="1"/>
            <a:endParaRPr lang="en-US" dirty="0"/>
          </a:p>
        </p:txBody>
      </p:sp>
      <p:pic>
        <p:nvPicPr>
          <p:cNvPr id="12292" name="Picture 2" descr="http://www.ai-ada.com/assets/slinterp.jpg"/>
          <p:cNvPicPr>
            <a:picLocks noChangeAspect="1" noChangeArrowheads="1"/>
          </p:cNvPicPr>
          <p:nvPr/>
        </p:nvPicPr>
        <p:blipFill>
          <a:blip r:embed="rId3" cstate="print"/>
          <a:srcRect/>
          <a:stretch>
            <a:fillRect/>
          </a:stretch>
        </p:blipFill>
        <p:spPr bwMode="auto">
          <a:xfrm>
            <a:off x="1524000" y="3886200"/>
            <a:ext cx="6191250" cy="24765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487362"/>
          </a:xfrm>
        </p:spPr>
        <p:txBody>
          <a:bodyPr>
            <a:normAutofit fontScale="90000"/>
          </a:bodyPr>
          <a:lstStyle/>
          <a:p>
            <a:r>
              <a:rPr lang="en-US" dirty="0">
                <a:solidFill>
                  <a:schemeClr val="accent1"/>
                </a:solidFill>
              </a:rPr>
              <a:t>Lets go to the video tape</a:t>
            </a:r>
          </a:p>
        </p:txBody>
      </p:sp>
      <p:pic>
        <p:nvPicPr>
          <p:cNvPr id="5" name="Gv1aDEFlXq8">
            <a:hlinkClick r:id="" action="ppaction://media"/>
          </p:cNvPr>
          <p:cNvPicPr>
            <a:picLocks noGrp="1" noRot="1" noChangeAspect="1"/>
          </p:cNvPicPr>
          <p:nvPr>
            <p:ph idx="1"/>
            <a:videoFile r:link="rId1"/>
          </p:nvPr>
        </p:nvPicPr>
        <p:blipFill>
          <a:blip r:embed="rId3"/>
          <a:stretch>
            <a:fillRect/>
          </a:stretch>
        </p:blipFill>
        <p:spPr>
          <a:xfrm>
            <a:off x="914400" y="762000"/>
            <a:ext cx="7315200" cy="5486400"/>
          </a:xfrm>
          <a:prstGeom prst="rect">
            <a:avLst/>
          </a:prstGeom>
        </p:spPr>
      </p:pic>
      <p:sp>
        <p:nvSpPr>
          <p:cNvPr id="4" name="Slide Number Placeholder 3"/>
          <p:cNvSpPr>
            <a:spLocks noGrp="1"/>
          </p:cNvSpPr>
          <p:nvPr>
            <p:ph type="sldNum" sz="quarter" idx="12"/>
          </p:nvPr>
        </p:nvSpPr>
        <p:spPr/>
        <p:txBody>
          <a:bodyPr/>
          <a:lstStyle/>
          <a:p>
            <a:fld id="{F4B95332-4E00-41AD-B34D-FE7370578B7C}" type="slidenum">
              <a:rPr lang="en-US" smtClean="0"/>
              <a:pPr/>
              <a:t>49</a:t>
            </a:fld>
            <a:endParaRPr lang="en-US"/>
          </a:p>
        </p:txBody>
      </p:sp>
    </p:spTree>
    <p:extLst>
      <p:ext uri="{BB962C8B-B14F-4D97-AF65-F5344CB8AC3E}">
        <p14:creationId xmlns:p14="http://schemas.microsoft.com/office/powerpoint/2010/main" val="1513107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a:xfrm>
            <a:off x="762000" y="304800"/>
            <a:ext cx="7886700" cy="1325563"/>
          </a:xfrm>
        </p:spPr>
        <p:txBody>
          <a:bodyPr/>
          <a:lstStyle/>
          <a:p>
            <a:pPr eaLnBrk="1" hangingPunct="1"/>
            <a:r>
              <a:rPr lang="en-US" dirty="0">
                <a:solidFill>
                  <a:schemeClr val="accent5">
                    <a:lumMod val="50000"/>
                  </a:schemeClr>
                </a:solidFill>
              </a:rPr>
              <a:t>Generational Groups</a:t>
            </a:r>
          </a:p>
        </p:txBody>
      </p:sp>
      <p:sp>
        <p:nvSpPr>
          <p:cNvPr id="236547" name="Text Box 3"/>
          <p:cNvSpPr txBox="1">
            <a:spLocks noChangeArrowheads="1"/>
          </p:cNvSpPr>
          <p:nvPr/>
        </p:nvSpPr>
        <p:spPr bwMode="auto">
          <a:xfrm>
            <a:off x="586740" y="1828800"/>
            <a:ext cx="8610600" cy="3970318"/>
          </a:xfrm>
          <a:prstGeom prst="rect">
            <a:avLst/>
          </a:prstGeom>
          <a:noFill/>
          <a:ln w="9525">
            <a:noFill/>
            <a:miter lim="800000"/>
            <a:headEnd/>
            <a:tailEnd/>
          </a:ln>
          <a:effectLst/>
        </p:spPr>
        <p:txBody>
          <a:bodyPr wrap="square">
            <a:spAutoFit/>
          </a:bodyPr>
          <a:lstStyle/>
          <a:p>
            <a:pPr eaLnBrk="0" hangingPunct="0">
              <a:defRPr/>
            </a:pPr>
            <a:r>
              <a:rPr lang="en-US" sz="2800" dirty="0">
                <a:effectLst>
                  <a:outerShdw blurRad="38100" dist="38100" dir="2700000" algn="tl">
                    <a:srgbClr val="FFFFFF"/>
                  </a:outerShdw>
                </a:effectLst>
                <a:latin typeface="Comic Sans MS" pitchFamily="66" charset="0"/>
              </a:rPr>
              <a:t>The Builders	(prior 1945) 	73 years old+</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Baby Boomers   	(1946-1963) 	72 - 55		</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Generation X     	(1964-1980) 	54 - 38	</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Millennials 	(1981-2000) 	37 - 18</a:t>
            </a:r>
          </a:p>
          <a:p>
            <a:pPr eaLnBrk="0" hangingPunct="0">
              <a:defRPr/>
            </a:pPr>
            <a:endParaRPr lang="en-US" sz="2800" dirty="0">
              <a:effectLst>
                <a:outerShdw blurRad="38100" dist="38100" dir="2700000" algn="tl">
                  <a:srgbClr val="FFFFFF"/>
                </a:outerShdw>
              </a:effectLst>
              <a:latin typeface="Comic Sans MS" pitchFamily="66" charset="0"/>
            </a:endParaRPr>
          </a:p>
          <a:p>
            <a:pPr eaLnBrk="0" hangingPunct="0">
              <a:defRPr/>
            </a:pPr>
            <a:r>
              <a:rPr lang="en-US" sz="2800" dirty="0">
                <a:effectLst>
                  <a:outerShdw blurRad="38100" dist="38100" dir="2700000" algn="tl">
                    <a:srgbClr val="FFFFFF"/>
                  </a:outerShdw>
                </a:effectLst>
                <a:latin typeface="Comic Sans MS" pitchFamily="66" charset="0"/>
              </a:rPr>
              <a:t>Linksters		(2000- today) 	17- 0</a:t>
            </a:r>
          </a:p>
        </p:txBody>
      </p:sp>
    </p:spTree>
    <p:extLst>
      <p:ext uri="{BB962C8B-B14F-4D97-AF65-F5344CB8AC3E}">
        <p14:creationId xmlns:p14="http://schemas.microsoft.com/office/powerpoint/2010/main" val="1351530855"/>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700"/>
            <a:ext cx="8229600" cy="1219200"/>
          </a:xfrm>
        </p:spPr>
        <p:txBody>
          <a:bodyPr/>
          <a:lstStyle/>
          <a:p>
            <a:pPr algn="ctr">
              <a:defRPr/>
            </a:pPr>
            <a:r>
              <a:rPr lang="en-US" sz="3600" dirty="0"/>
              <a:t>U.S. Department of Justice</a:t>
            </a:r>
            <a:br>
              <a:rPr lang="en-US" sz="3600" dirty="0"/>
            </a:br>
            <a:r>
              <a:rPr lang="en-US" sz="3600" dirty="0">
                <a:solidFill>
                  <a:schemeClr val="bg1">
                    <a:lumMod val="95000"/>
                    <a:lumOff val="5000"/>
                  </a:schemeClr>
                </a:solidFill>
                <a:hlinkClick r:id="rId2"/>
              </a:rPr>
              <a:t>http://www.ada.gov</a:t>
            </a:r>
            <a:r>
              <a:rPr lang="en-US" sz="3600" dirty="0">
                <a:solidFill>
                  <a:schemeClr val="bg1">
                    <a:lumMod val="95000"/>
                    <a:lumOff val="5000"/>
                  </a:schemeClr>
                </a:solidFill>
              </a:rPr>
              <a:t> </a:t>
            </a:r>
            <a:endParaRPr lang="en-US" dirty="0"/>
          </a:p>
        </p:txBody>
      </p:sp>
      <p:pic>
        <p:nvPicPr>
          <p:cNvPr id="61443" name="Content Placeholder 4" descr="Department of Justice website"/>
          <p:cNvPicPr>
            <a:picLocks noGrp="1" noChangeAspect="1"/>
          </p:cNvPicPr>
          <p:nvPr>
            <p:ph idx="1"/>
          </p:nvPr>
        </p:nvPicPr>
        <p:blipFill>
          <a:blip r:embed="rId3"/>
          <a:srcRect/>
          <a:stretch>
            <a:fillRect/>
          </a:stretch>
        </p:blipFill>
        <p:spPr>
          <a:xfrm>
            <a:off x="1140657" y="1351817"/>
            <a:ext cx="7241343" cy="5201383"/>
          </a:xfrm>
        </p:spPr>
      </p:pic>
      <p:sp>
        <p:nvSpPr>
          <p:cNvPr id="61444" name="Slide Number Placeholder 5"/>
          <p:cNvSpPr>
            <a:spLocks noGrp="1"/>
          </p:cNvSpPr>
          <p:nvPr>
            <p:ph type="sldNum" sz="quarter" idx="10"/>
          </p:nvPr>
        </p:nvSpPr>
        <p:spPr>
          <a:noFill/>
        </p:spPr>
        <p:txBody>
          <a:bodyPr/>
          <a:lstStyle/>
          <a:p>
            <a:fld id="{938A6441-C5AF-49EC-AD0B-25F0FBF712E5}" type="slidenum">
              <a:rPr lang="en-US" smtClean="0"/>
              <a:pPr/>
              <a:t>50</a:t>
            </a:fld>
            <a:endParaRPr lang="en-US"/>
          </a:p>
        </p:txBody>
      </p:sp>
    </p:spTree>
    <p:extLst>
      <p:ext uri="{BB962C8B-B14F-4D97-AF65-F5344CB8AC3E}">
        <p14:creationId xmlns:p14="http://schemas.microsoft.com/office/powerpoint/2010/main" val="2645743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8100"/>
            <a:ext cx="8229600" cy="954088"/>
          </a:xfrm>
          <a:prstGeom prst="rect">
            <a:avLst/>
          </a:prstGeom>
        </p:spPr>
        <p:txBody>
          <a:bodyPr>
            <a:spAutoFit/>
          </a:bodyPr>
          <a:lstStyle/>
          <a:p>
            <a:pPr algn="ctr" eaLnBrk="0" hangingPunct="0">
              <a:defRPr/>
            </a:pPr>
            <a:r>
              <a:rPr lang="en-US" sz="2800" b="1" dirty="0">
                <a:latin typeface="+mn-lt"/>
                <a:cs typeface="+mn-cs"/>
              </a:rPr>
              <a:t>Equal Employment Opportunity Commission</a:t>
            </a:r>
          </a:p>
          <a:p>
            <a:pPr algn="ctr" eaLnBrk="0" hangingPunct="0">
              <a:defRPr/>
            </a:pPr>
            <a:r>
              <a:rPr lang="en-US" sz="2800" b="1" dirty="0">
                <a:solidFill>
                  <a:schemeClr val="bg1">
                    <a:lumMod val="95000"/>
                    <a:lumOff val="5000"/>
                  </a:schemeClr>
                </a:solidFill>
                <a:latin typeface="+mn-lt"/>
                <a:cs typeface="+mn-cs"/>
                <a:hlinkClick r:id="rId3"/>
              </a:rPr>
              <a:t>http://www.eeoc.gov</a:t>
            </a:r>
            <a:endParaRPr lang="en-US" sz="2800" b="1" dirty="0">
              <a:solidFill>
                <a:schemeClr val="bg1">
                  <a:lumMod val="95000"/>
                  <a:lumOff val="5000"/>
                </a:schemeClr>
              </a:solidFill>
              <a:latin typeface="+mn-lt"/>
              <a:cs typeface="+mn-cs"/>
            </a:endParaRPr>
          </a:p>
        </p:txBody>
      </p:sp>
      <p:pic>
        <p:nvPicPr>
          <p:cNvPr id="62467" name="Picture 6" descr="Equal Employment Opportunity Commission website&#10;"/>
          <p:cNvPicPr>
            <a:picLocks noChangeAspect="1" noChangeArrowheads="1"/>
          </p:cNvPicPr>
          <p:nvPr/>
        </p:nvPicPr>
        <p:blipFill>
          <a:blip r:embed="rId4"/>
          <a:srcRect/>
          <a:stretch>
            <a:fillRect/>
          </a:stretch>
        </p:blipFill>
        <p:spPr bwMode="auto">
          <a:xfrm>
            <a:off x="783168" y="1116002"/>
            <a:ext cx="7310012" cy="5437198"/>
          </a:xfrm>
          <a:prstGeom prst="rect">
            <a:avLst/>
          </a:prstGeom>
          <a:noFill/>
          <a:ln w="12700">
            <a:noFill/>
            <a:miter lim="800000"/>
            <a:headEnd/>
            <a:tailEnd/>
          </a:ln>
        </p:spPr>
      </p:pic>
      <p:sp>
        <p:nvSpPr>
          <p:cNvPr id="62468" name="Slide Number Placeholder 4"/>
          <p:cNvSpPr>
            <a:spLocks noGrp="1"/>
          </p:cNvSpPr>
          <p:nvPr>
            <p:ph type="sldNum" sz="quarter" idx="10"/>
          </p:nvPr>
        </p:nvSpPr>
        <p:spPr>
          <a:noFill/>
        </p:spPr>
        <p:txBody>
          <a:bodyPr/>
          <a:lstStyle/>
          <a:p>
            <a:fld id="{AE729AA9-39DF-4B51-BDC0-B5AAB98C6752}" type="slidenum">
              <a:rPr lang="en-US" smtClean="0"/>
              <a:pPr/>
              <a:t>51</a:t>
            </a:fld>
            <a:endParaRPr lang="en-US"/>
          </a:p>
        </p:txBody>
      </p:sp>
    </p:spTree>
    <p:extLst>
      <p:ext uri="{BB962C8B-B14F-4D97-AF65-F5344CB8AC3E}">
        <p14:creationId xmlns:p14="http://schemas.microsoft.com/office/powerpoint/2010/main" val="1435765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304800" y="-12700"/>
            <a:ext cx="8686800" cy="1077913"/>
          </a:xfrm>
          <a:prstGeom prst="rect">
            <a:avLst/>
          </a:prstGeom>
          <a:noFill/>
          <a:ln w="9525">
            <a:noFill/>
            <a:miter lim="800000"/>
            <a:headEnd/>
            <a:tailEnd/>
          </a:ln>
        </p:spPr>
        <p:txBody>
          <a:bodyPr>
            <a:spAutoFit/>
          </a:bodyPr>
          <a:lstStyle/>
          <a:p>
            <a:pPr algn="ctr" eaLnBrk="0" hangingPunct="0">
              <a:defRPr/>
            </a:pPr>
            <a:r>
              <a:rPr lang="en-US" sz="3200" b="1" dirty="0">
                <a:latin typeface="+mj-lt"/>
                <a:cs typeface="+mn-cs"/>
              </a:rPr>
              <a:t>Job Accommodation Network </a:t>
            </a:r>
          </a:p>
          <a:p>
            <a:pPr algn="ctr" eaLnBrk="0" hangingPunct="0">
              <a:defRPr/>
            </a:pPr>
            <a:r>
              <a:rPr lang="en-US" sz="3200" b="1" dirty="0">
                <a:latin typeface="+mj-lt"/>
                <a:cs typeface="+mn-cs"/>
                <a:hlinkClick r:id="rId3"/>
              </a:rPr>
              <a:t>http://www.askjan.org</a:t>
            </a:r>
            <a:endParaRPr lang="en-US" sz="3200" b="1" dirty="0">
              <a:latin typeface="+mj-lt"/>
              <a:cs typeface="+mn-cs"/>
            </a:endParaRPr>
          </a:p>
        </p:txBody>
      </p:sp>
      <p:pic>
        <p:nvPicPr>
          <p:cNvPr id="63491" name="Picture 5" descr="Job Accommodation Network website"/>
          <p:cNvPicPr>
            <a:picLocks noChangeAspect="1" noChangeArrowheads="1"/>
          </p:cNvPicPr>
          <p:nvPr/>
        </p:nvPicPr>
        <p:blipFill>
          <a:blip r:embed="rId4"/>
          <a:srcRect/>
          <a:stretch>
            <a:fillRect/>
          </a:stretch>
        </p:blipFill>
        <p:spPr bwMode="auto">
          <a:xfrm>
            <a:off x="762000" y="1245030"/>
            <a:ext cx="7467600" cy="5467814"/>
          </a:xfrm>
          <a:prstGeom prst="rect">
            <a:avLst/>
          </a:prstGeom>
          <a:noFill/>
          <a:ln w="12700">
            <a:noFill/>
            <a:miter lim="800000"/>
            <a:headEnd/>
            <a:tailEnd/>
          </a:ln>
        </p:spPr>
      </p:pic>
      <p:sp>
        <p:nvSpPr>
          <p:cNvPr id="63492" name="Slide Number Placeholder 4"/>
          <p:cNvSpPr>
            <a:spLocks noGrp="1"/>
          </p:cNvSpPr>
          <p:nvPr>
            <p:ph type="sldNum" sz="quarter" idx="10"/>
          </p:nvPr>
        </p:nvSpPr>
        <p:spPr>
          <a:noFill/>
        </p:spPr>
        <p:txBody>
          <a:bodyPr/>
          <a:lstStyle/>
          <a:p>
            <a:fld id="{2E920C1F-28EA-4003-91D6-67FBB1973CA4}" type="slidenum">
              <a:rPr lang="en-US" smtClean="0"/>
              <a:pPr/>
              <a:t>52</a:t>
            </a:fld>
            <a:endParaRPr lang="en-US"/>
          </a:p>
        </p:txBody>
      </p:sp>
    </p:spTree>
    <p:extLst>
      <p:ext uri="{BB962C8B-B14F-4D97-AF65-F5344CB8AC3E}">
        <p14:creationId xmlns:p14="http://schemas.microsoft.com/office/powerpoint/2010/main" val="40280037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dirty="0"/>
              <a:t>Texas Resource</a:t>
            </a:r>
            <a:br>
              <a:rPr lang="en-US" dirty="0"/>
            </a:br>
            <a:r>
              <a:rPr lang="en-US" sz="3200" dirty="0">
                <a:solidFill>
                  <a:srgbClr val="0000FF"/>
                </a:solidFill>
              </a:rPr>
              <a:t>https://www.disabilityrightstx.org/</a:t>
            </a:r>
          </a:p>
        </p:txBody>
      </p:sp>
      <p:sp>
        <p:nvSpPr>
          <p:cNvPr id="64515" name="Content Placeholder 2"/>
          <p:cNvSpPr>
            <a:spLocks noGrp="1"/>
          </p:cNvSpPr>
          <p:nvPr>
            <p:ph idx="1"/>
          </p:nvPr>
        </p:nvSpPr>
        <p:spPr>
          <a:xfrm>
            <a:off x="4648200" y="2133600"/>
            <a:ext cx="4267200" cy="3962400"/>
          </a:xfrm>
        </p:spPr>
        <p:txBody>
          <a:bodyPr>
            <a:normAutofit fontScale="92500"/>
          </a:bodyPr>
          <a:lstStyle/>
          <a:p>
            <a:r>
              <a:rPr lang="en-US" sz="2400"/>
              <a:t>Learn about Assistive Technology</a:t>
            </a:r>
          </a:p>
          <a:p>
            <a:r>
              <a:rPr lang="en-US" sz="2400"/>
              <a:t>See and Try Assistive Technology</a:t>
            </a:r>
          </a:p>
          <a:p>
            <a:r>
              <a:rPr lang="en-US" sz="2400"/>
              <a:t>Buy, Sell &amp; Recycle Assistive Technology</a:t>
            </a:r>
          </a:p>
          <a:p>
            <a:pPr>
              <a:buFontTx/>
              <a:buNone/>
            </a:pPr>
            <a:br>
              <a:rPr lang="en-US" sz="2400"/>
            </a:br>
            <a:r>
              <a:rPr lang="en-US" sz="2400"/>
              <a:t>http://www.mdtap.org</a:t>
            </a:r>
            <a:br>
              <a:rPr lang="en-US" sz="2400"/>
            </a:br>
            <a:r>
              <a:rPr lang="en-US" sz="2400"/>
              <a:t>1-800-832-4827 (Voice-Toll Free) </a:t>
            </a:r>
            <a:br>
              <a:rPr lang="en-US" sz="2400"/>
            </a:br>
            <a:r>
              <a:rPr lang="en-US" sz="2400"/>
              <a:t>1-866-881-7488 (TTY-Toll Free)</a:t>
            </a:r>
            <a:br>
              <a:rPr lang="en-US" sz="2400"/>
            </a:br>
            <a:endParaRPr lang="en-US" sz="2400"/>
          </a:p>
        </p:txBody>
      </p:sp>
      <p:sp>
        <p:nvSpPr>
          <p:cNvPr id="64516" name="Slide Number Placeholder 3"/>
          <p:cNvSpPr>
            <a:spLocks noGrp="1"/>
          </p:cNvSpPr>
          <p:nvPr>
            <p:ph type="sldNum" sz="quarter" idx="10"/>
          </p:nvPr>
        </p:nvSpPr>
        <p:spPr>
          <a:noFill/>
        </p:spPr>
        <p:txBody>
          <a:bodyPr/>
          <a:lstStyle/>
          <a:p>
            <a:fld id="{ECEA51AE-294B-4450-8F54-B5A61D78CBC6}" type="slidenum">
              <a:rPr lang="en-US" smtClean="0"/>
              <a:pPr/>
              <a:t>53</a:t>
            </a:fld>
            <a:endParaRPr lang="en-US"/>
          </a:p>
        </p:txBody>
      </p:sp>
      <p:pic>
        <p:nvPicPr>
          <p:cNvPr id="4" name="Picture 3"/>
          <p:cNvPicPr>
            <a:picLocks noChangeAspect="1"/>
          </p:cNvPicPr>
          <p:nvPr/>
        </p:nvPicPr>
        <p:blipFill>
          <a:blip r:embed="rId2"/>
          <a:stretch>
            <a:fillRect/>
          </a:stretch>
        </p:blipFill>
        <p:spPr>
          <a:xfrm>
            <a:off x="0" y="1676400"/>
            <a:ext cx="9144000" cy="5389895"/>
          </a:xfrm>
          <a:prstGeom prst="rect">
            <a:avLst/>
          </a:prstGeom>
        </p:spPr>
      </p:pic>
    </p:spTree>
    <p:extLst>
      <p:ext uri="{BB962C8B-B14F-4D97-AF65-F5344CB8AC3E}">
        <p14:creationId xmlns:p14="http://schemas.microsoft.com/office/powerpoint/2010/main" val="1819442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990600" y="304800"/>
            <a:ext cx="6096000" cy="1754188"/>
          </a:xfrm>
          <a:prstGeom prst="rect">
            <a:avLst/>
          </a:prstGeom>
          <a:noFill/>
          <a:ln w="9525">
            <a:noFill/>
            <a:miter lim="800000"/>
            <a:headEnd/>
            <a:tailEnd/>
          </a:ln>
        </p:spPr>
        <p:txBody>
          <a:bodyPr>
            <a:spAutoFit/>
          </a:bodyPr>
          <a:lstStyle/>
          <a:p>
            <a:pPr algn="ctr" eaLnBrk="0" hangingPunct="0">
              <a:defRPr/>
            </a:pPr>
            <a:r>
              <a:rPr lang="en-US" sz="3600" b="1" dirty="0">
                <a:latin typeface="+mn-lt"/>
                <a:cs typeface="+mn-cs"/>
              </a:rPr>
              <a:t>United States Access Board</a:t>
            </a:r>
          </a:p>
          <a:p>
            <a:pPr algn="ctr" eaLnBrk="0" hangingPunct="0">
              <a:defRPr/>
            </a:pPr>
            <a:r>
              <a:rPr lang="en-US" sz="3600" b="1" dirty="0">
                <a:latin typeface="+mn-lt"/>
                <a:cs typeface="+mn-cs"/>
                <a:hlinkClick r:id="rId3"/>
              </a:rPr>
              <a:t>http://www.access-board.gov</a:t>
            </a:r>
            <a:endParaRPr lang="en-US" sz="3600" b="1" dirty="0">
              <a:latin typeface="+mn-lt"/>
              <a:cs typeface="+mn-cs"/>
            </a:endParaRPr>
          </a:p>
          <a:p>
            <a:pPr algn="ctr" eaLnBrk="0" hangingPunct="0">
              <a:defRPr/>
            </a:pPr>
            <a:endParaRPr lang="en-US" sz="3600" b="1" dirty="0">
              <a:latin typeface="+mn-lt"/>
              <a:cs typeface="+mn-cs"/>
            </a:endParaRPr>
          </a:p>
        </p:txBody>
      </p:sp>
      <p:pic>
        <p:nvPicPr>
          <p:cNvPr id="65539" name="Picture 2" descr="U.S. Access Board website"/>
          <p:cNvPicPr>
            <a:picLocks noChangeAspect="1" noChangeArrowheads="1"/>
          </p:cNvPicPr>
          <p:nvPr/>
        </p:nvPicPr>
        <p:blipFill>
          <a:blip r:embed="rId4"/>
          <a:srcRect/>
          <a:stretch>
            <a:fillRect/>
          </a:stretch>
        </p:blipFill>
        <p:spPr bwMode="auto">
          <a:xfrm>
            <a:off x="1752600" y="1614488"/>
            <a:ext cx="6313488" cy="4532312"/>
          </a:xfrm>
          <a:prstGeom prst="rect">
            <a:avLst/>
          </a:prstGeom>
          <a:noFill/>
          <a:ln w="12700">
            <a:noFill/>
            <a:miter lim="800000"/>
            <a:headEnd/>
            <a:tailEnd/>
          </a:ln>
        </p:spPr>
      </p:pic>
      <p:sp>
        <p:nvSpPr>
          <p:cNvPr id="65540" name="Slide Number Placeholder 5"/>
          <p:cNvSpPr>
            <a:spLocks noGrp="1"/>
          </p:cNvSpPr>
          <p:nvPr>
            <p:ph type="sldNum" sz="quarter" idx="10"/>
          </p:nvPr>
        </p:nvSpPr>
        <p:spPr>
          <a:noFill/>
        </p:spPr>
        <p:txBody>
          <a:bodyPr/>
          <a:lstStyle/>
          <a:p>
            <a:fld id="{830C40F6-C7E9-47C5-A47F-D91E4EAAB061}" type="slidenum">
              <a:rPr lang="en-US" smtClean="0"/>
              <a:pPr/>
              <a:t>54</a:t>
            </a:fld>
            <a:endParaRPr lang="en-US"/>
          </a:p>
        </p:txBody>
      </p:sp>
    </p:spTree>
    <p:extLst>
      <p:ext uri="{BB962C8B-B14F-4D97-AF65-F5344CB8AC3E}">
        <p14:creationId xmlns:p14="http://schemas.microsoft.com/office/powerpoint/2010/main" val="409419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9" descr="ADA National Network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800" y="0"/>
            <a:ext cx="4491038" cy="1524000"/>
          </a:xfrm>
          <a:prstGeom prst="rect">
            <a:avLst/>
          </a:prstGeom>
          <a:noFill/>
          <a:ln w="9525">
            <a:noFill/>
            <a:miter lim="800000"/>
            <a:headEnd/>
            <a:tailEnd/>
          </a:ln>
        </p:spPr>
      </p:pic>
      <p:sp>
        <p:nvSpPr>
          <p:cNvPr id="66563" name="Slide Number Placeholder 5"/>
          <p:cNvSpPr>
            <a:spLocks noGrp="1"/>
          </p:cNvSpPr>
          <p:nvPr>
            <p:ph type="sldNum" sz="quarter" idx="10"/>
          </p:nvPr>
        </p:nvSpPr>
        <p:spPr>
          <a:noFill/>
        </p:spPr>
        <p:txBody>
          <a:bodyPr/>
          <a:lstStyle/>
          <a:p>
            <a:fld id="{52840AA0-11C2-455E-85B5-20F1B65DD03F}" type="slidenum">
              <a:rPr lang="en-US" smtClean="0"/>
              <a:pPr/>
              <a:t>55</a:t>
            </a:fld>
            <a:endParaRPr lang="en-US"/>
          </a:p>
        </p:txBody>
      </p:sp>
      <p:sp>
        <p:nvSpPr>
          <p:cNvPr id="66564"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0" hangingPunct="0"/>
            <a:fld id="{2F38ABE4-1EF9-4823-8DD5-E8918A85B0DB}" type="slidenum">
              <a:rPr lang="en-US" sz="1200">
                <a:latin typeface="Arial Black" pitchFamily="34" charset="0"/>
              </a:rPr>
              <a:pPr algn="r" eaLnBrk="0" hangingPunct="0"/>
              <a:t>55</a:t>
            </a:fld>
            <a:endParaRPr lang="en-US" sz="1200">
              <a:latin typeface="Arial Black" pitchFamily="34" charset="0"/>
            </a:endParaRPr>
          </a:p>
        </p:txBody>
      </p:sp>
      <p:sp>
        <p:nvSpPr>
          <p:cNvPr id="8" name="Content Placeholder 7"/>
          <p:cNvSpPr>
            <a:spLocks noGrp="1"/>
          </p:cNvSpPr>
          <p:nvPr>
            <p:ph idx="1"/>
          </p:nvPr>
        </p:nvSpPr>
        <p:spPr/>
        <p:txBody>
          <a:bodyPr>
            <a:normAutofit lnSpcReduction="10000"/>
          </a:bodyPr>
          <a:lstStyle/>
          <a:p>
            <a:pPr eaLnBrk="1" hangingPunct="1">
              <a:lnSpc>
                <a:spcPct val="90000"/>
              </a:lnSpc>
              <a:buFontTx/>
              <a:buNone/>
              <a:defRPr/>
            </a:pPr>
            <a:r>
              <a:rPr lang="en-US" sz="3200" dirty="0"/>
              <a:t>1 of 10 Regional Centers Providing:</a:t>
            </a:r>
          </a:p>
          <a:p>
            <a:pPr marL="228600" indent="-228600" eaLnBrk="1" hangingPunct="1">
              <a:lnSpc>
                <a:spcPct val="90000"/>
              </a:lnSpc>
              <a:buFont typeface="Arial" pitchFamily="34" charset="0"/>
              <a:buChar char="•"/>
              <a:defRPr/>
            </a:pPr>
            <a:r>
              <a:rPr lang="en-US" sz="3200" dirty="0"/>
              <a:t>Information</a:t>
            </a:r>
          </a:p>
          <a:p>
            <a:pPr marL="228600" indent="-228600" eaLnBrk="1" hangingPunct="1">
              <a:lnSpc>
                <a:spcPct val="90000"/>
              </a:lnSpc>
              <a:buFont typeface="Arial" pitchFamily="34" charset="0"/>
              <a:buChar char="•"/>
              <a:defRPr/>
            </a:pPr>
            <a:r>
              <a:rPr lang="en-US" sz="3200" dirty="0"/>
              <a:t>Guidance</a:t>
            </a:r>
          </a:p>
          <a:p>
            <a:pPr marL="228600" indent="-228600" eaLnBrk="1" hangingPunct="1">
              <a:lnSpc>
                <a:spcPct val="90000"/>
              </a:lnSpc>
              <a:buFont typeface="Arial" pitchFamily="34" charset="0"/>
              <a:buChar char="•"/>
              <a:defRPr/>
            </a:pPr>
            <a:r>
              <a:rPr lang="en-US" sz="3200" dirty="0"/>
              <a:t>Materials</a:t>
            </a:r>
          </a:p>
          <a:p>
            <a:pPr marL="228600" indent="-228600" eaLnBrk="1" hangingPunct="1">
              <a:lnSpc>
                <a:spcPct val="90000"/>
              </a:lnSpc>
              <a:buFont typeface="Arial" pitchFamily="34" charset="0"/>
              <a:buChar char="•"/>
              <a:defRPr/>
            </a:pPr>
            <a:r>
              <a:rPr lang="en-US" sz="3200" dirty="0"/>
              <a:t>Newsletter/E-Bulletin</a:t>
            </a:r>
          </a:p>
          <a:p>
            <a:pPr marL="228600" indent="-228600" eaLnBrk="1" hangingPunct="1">
              <a:lnSpc>
                <a:spcPct val="90000"/>
              </a:lnSpc>
              <a:buFont typeface="Arial" pitchFamily="34" charset="0"/>
              <a:buChar char="•"/>
              <a:defRPr/>
            </a:pPr>
            <a:r>
              <a:rPr lang="en-US" sz="3200" dirty="0"/>
              <a:t>Training</a:t>
            </a:r>
          </a:p>
          <a:p>
            <a:pPr marL="228600" indent="-228600" eaLnBrk="1" hangingPunct="1">
              <a:lnSpc>
                <a:spcPct val="90000"/>
              </a:lnSpc>
              <a:buFont typeface="Arial" pitchFamily="34" charset="0"/>
              <a:buChar char="•"/>
              <a:defRPr/>
            </a:pPr>
            <a:r>
              <a:rPr lang="en-US" sz="3200" dirty="0"/>
              <a:t>Toll-free phone number:</a:t>
            </a:r>
          </a:p>
          <a:p>
            <a:pPr marL="228600" indent="-228600" eaLnBrk="1" hangingPunct="1">
              <a:lnSpc>
                <a:spcPct val="90000"/>
              </a:lnSpc>
              <a:buFontTx/>
              <a:buNone/>
              <a:defRPr/>
            </a:pPr>
            <a:r>
              <a:rPr lang="en-US" sz="3200" dirty="0"/>
              <a:t>             800-949-4232 V/TTY</a:t>
            </a:r>
          </a:p>
          <a:p>
            <a:pPr marL="228600" indent="-228600" eaLnBrk="1" hangingPunct="1">
              <a:lnSpc>
                <a:spcPct val="90000"/>
              </a:lnSpc>
              <a:buFont typeface="Arial" pitchFamily="34" charset="0"/>
              <a:buChar char="•"/>
              <a:defRPr/>
            </a:pPr>
            <a:r>
              <a:rPr lang="en-US" sz="3200" dirty="0"/>
              <a:t>Website:  </a:t>
            </a:r>
            <a:r>
              <a:rPr lang="en-US" sz="3200" dirty="0">
                <a:hlinkClick r:id="rId4"/>
              </a:rPr>
              <a:t>www.ADAinfo.org</a:t>
            </a:r>
            <a:endParaRPr lang="en-US" sz="3200" dirty="0"/>
          </a:p>
          <a:p>
            <a:pPr>
              <a:defRPr/>
            </a:pPr>
            <a:endParaRPr lang="en-US" dirty="0"/>
          </a:p>
        </p:txBody>
      </p:sp>
      <p:pic>
        <p:nvPicPr>
          <p:cNvPr id="2" name="Picture 1"/>
          <p:cNvPicPr>
            <a:picLocks noChangeAspect="1"/>
          </p:cNvPicPr>
          <p:nvPr/>
        </p:nvPicPr>
        <p:blipFill>
          <a:blip r:embed="rId5"/>
          <a:stretch>
            <a:fillRect/>
          </a:stretch>
        </p:blipFill>
        <p:spPr>
          <a:xfrm>
            <a:off x="3950146" y="2286000"/>
            <a:ext cx="5193854" cy="2362200"/>
          </a:xfrm>
          <a:prstGeom prst="rect">
            <a:avLst/>
          </a:prstGeom>
        </p:spPr>
      </p:pic>
    </p:spTree>
    <p:extLst>
      <p:ext uri="{BB962C8B-B14F-4D97-AF65-F5344CB8AC3E}">
        <p14:creationId xmlns:p14="http://schemas.microsoft.com/office/powerpoint/2010/main" val="2627146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idx="4294967295"/>
          </p:nvPr>
        </p:nvSpPr>
        <p:spPr>
          <a:xfrm>
            <a:off x="228600" y="381000"/>
            <a:ext cx="8382000" cy="1371600"/>
          </a:xfrm>
        </p:spPr>
        <p:txBody>
          <a:bodyPr anchorCtr="0"/>
          <a:lstStyle/>
          <a:p>
            <a:pPr eaLnBrk="1" hangingPunct="1"/>
            <a:r>
              <a:rPr lang="en-US" b="1">
                <a:solidFill>
                  <a:srgbClr val="FFFF00"/>
                </a:solidFill>
                <a:effectLst>
                  <a:outerShdw blurRad="38100" dist="38100" dir="2700000" algn="tl">
                    <a:srgbClr val="000000"/>
                  </a:outerShdw>
                </a:effectLst>
              </a:rPr>
              <a:t>The Implicit Association Test</a:t>
            </a:r>
            <a:r>
              <a:rPr lang="en-US" sz="4000" b="1">
                <a:solidFill>
                  <a:srgbClr val="FFFF00"/>
                </a:solidFill>
                <a:effectLst>
                  <a:outerShdw blurRad="38100" dist="38100" dir="2700000" algn="tl">
                    <a:srgbClr val="000000"/>
                  </a:outerShdw>
                </a:effectLst>
              </a:rPr>
              <a:t> </a:t>
            </a:r>
            <a:r>
              <a:rPr lang="en-US" sz="2800" b="1" i="1">
                <a:solidFill>
                  <a:srgbClr val="FFFF00"/>
                </a:solidFill>
                <a:effectLst>
                  <a:outerShdw blurRad="38100" dist="38100" dir="2700000" algn="tl">
                    <a:srgbClr val="000000"/>
                  </a:outerShdw>
                </a:effectLst>
              </a:rPr>
              <a:t>https://implicit.harvard.edu/implicit</a:t>
            </a:r>
            <a:r>
              <a:rPr lang="en-US" sz="4000" i="1">
                <a:effectLst>
                  <a:outerShdw blurRad="38100" dist="38100" dir="2700000" algn="tl">
                    <a:srgbClr val="000000"/>
                  </a:outerShdw>
                </a:effectLst>
              </a:rPr>
              <a:t> </a:t>
            </a:r>
          </a:p>
        </p:txBody>
      </p:sp>
      <p:sp>
        <p:nvSpPr>
          <p:cNvPr id="1161219" name="Rectangle 3"/>
          <p:cNvSpPr>
            <a:spLocks noGrp="1" noChangeArrowheads="1"/>
          </p:cNvSpPr>
          <p:nvPr>
            <p:ph type="body" idx="4294967295"/>
          </p:nvPr>
        </p:nvSpPr>
        <p:spPr>
          <a:xfrm>
            <a:off x="304800" y="2209800"/>
            <a:ext cx="8382000" cy="4343400"/>
          </a:xfrm>
        </p:spPr>
        <p:txBody>
          <a:bodyPr/>
          <a:lstStyle/>
          <a:p>
            <a:pPr eaLnBrk="1" hangingPunct="1">
              <a:lnSpc>
                <a:spcPct val="90000"/>
              </a:lnSpc>
              <a:buClr>
                <a:srgbClr val="FFFF00"/>
              </a:buClr>
              <a:buFont typeface="Wingdings" pitchFamily="2" charset="2"/>
              <a:buChar char="§"/>
            </a:pPr>
            <a:r>
              <a:rPr lang="en-US" sz="2400" b="1">
                <a:effectLst>
                  <a:outerShdw blurRad="38100" dist="38100" dir="2700000" algn="tl">
                    <a:srgbClr val="000000"/>
                  </a:outerShdw>
                </a:effectLst>
              </a:rPr>
              <a:t>Project Implicit is a long-term research project based at Harvard University that aims to measure people’s preferences for certain social groups over others. </a:t>
            </a:r>
          </a:p>
          <a:p>
            <a:pPr eaLnBrk="1" hangingPunct="1">
              <a:lnSpc>
                <a:spcPct val="90000"/>
              </a:lnSpc>
              <a:buClr>
                <a:srgbClr val="FFFF00"/>
              </a:buClr>
              <a:buFont typeface="Wingdings" pitchFamily="2" charset="2"/>
              <a:buChar char="§"/>
            </a:pPr>
            <a:r>
              <a:rPr lang="en-US" sz="2400" b="1" u="sng">
                <a:solidFill>
                  <a:srgbClr val="FFFF00"/>
                </a:solidFill>
                <a:effectLst>
                  <a:outerShdw blurRad="38100" dist="38100" dir="2700000" algn="tl">
                    <a:srgbClr val="000000"/>
                  </a:outerShdw>
                </a:effectLst>
              </a:rPr>
              <a:t>The IAT is designed to examine which words and concepts are strongly paired in people’s minds.</a:t>
            </a:r>
          </a:p>
          <a:p>
            <a:pPr eaLnBrk="1" hangingPunct="1">
              <a:lnSpc>
                <a:spcPct val="90000"/>
              </a:lnSpc>
              <a:buClr>
                <a:srgbClr val="FFFF00"/>
              </a:buClr>
              <a:buFont typeface="Wingdings" pitchFamily="2" charset="2"/>
              <a:buChar char="§"/>
            </a:pPr>
            <a:r>
              <a:rPr lang="en-US" sz="2400" b="1">
                <a:effectLst>
                  <a:outerShdw blurRad="38100" dist="38100" dir="2700000" algn="tl">
                    <a:srgbClr val="000000"/>
                  </a:outerShdw>
                </a:effectLst>
              </a:rPr>
              <a:t>Is taken anonymously, requires only about 5-10 minutes to complete and provides insight into personal biases, including race, gender, sexual orientation, etc.</a:t>
            </a:r>
          </a:p>
          <a:p>
            <a:pPr eaLnBrk="1" hangingPunct="1">
              <a:lnSpc>
                <a:spcPct val="90000"/>
              </a:lnSpc>
              <a:buClr>
                <a:srgbClr val="FFFF00"/>
              </a:buClr>
              <a:buFont typeface="Wingdings" pitchFamily="2" charset="2"/>
              <a:buChar char="§"/>
            </a:pPr>
            <a:r>
              <a:rPr lang="en-US" sz="2400" b="1">
                <a:effectLst>
                  <a:outerShdw blurRad="38100" dist="38100" dir="2700000" algn="tl">
                    <a:srgbClr val="000000"/>
                  </a:outerShdw>
                </a:effectLst>
              </a:rPr>
              <a:t>The test requires Macromedia Flash Player</a:t>
            </a:r>
          </a:p>
          <a:p>
            <a:pPr eaLnBrk="1" hangingPunct="1">
              <a:lnSpc>
                <a:spcPct val="90000"/>
              </a:lnSpc>
              <a:buClr>
                <a:srgbClr val="FFFF00"/>
              </a:buClr>
              <a:buFont typeface="Wingdings" pitchFamily="2" charset="2"/>
              <a:buChar char="§"/>
            </a:pPr>
            <a:r>
              <a:rPr lang="en-US" sz="2400" b="1">
                <a:effectLst>
                  <a:outerShdw blurRad="38100" dist="38100" dir="2700000" algn="tl">
                    <a:srgbClr val="000000"/>
                  </a:outerShdw>
                </a:effectLst>
              </a:rPr>
              <a:t>More than 4.5 million people have completed the online demonstration tests since 1998.</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1716419"/>
            <a:ext cx="4419600" cy="3191107"/>
          </a:xfrm>
        </p:spPr>
        <p:txBody>
          <a:bodyPr/>
          <a:lstStyle/>
          <a:p>
            <a:r>
              <a:rPr lang="en-US" dirty="0"/>
              <a:t>Add </a:t>
            </a:r>
            <a:br>
              <a:rPr lang="en-US" dirty="0"/>
            </a:br>
            <a:r>
              <a:rPr lang="en-US" dirty="0"/>
              <a:t>Music Within </a:t>
            </a:r>
            <a:br>
              <a:rPr lang="en-US" dirty="0"/>
            </a:br>
            <a:r>
              <a:rPr lang="en-US" dirty="0"/>
              <a:t>to your queue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47546"/>
            <a:ext cx="4114800" cy="5928852"/>
          </a:xfrm>
        </p:spPr>
      </p:pic>
    </p:spTree>
    <p:extLst>
      <p:ext uri="{BB962C8B-B14F-4D97-AF65-F5344CB8AC3E}">
        <p14:creationId xmlns:p14="http://schemas.microsoft.com/office/powerpoint/2010/main" val="3176199403"/>
      </p:ext>
    </p:extLst>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xpWs04Gsx-U">
            <a:hlinkClick r:id="" action="ppaction://media"/>
          </p:cNvPr>
          <p:cNvPicPr>
            <a:picLocks noGrp="1" noRot="1" noChangeAspect="1"/>
          </p:cNvPicPr>
          <p:nvPr>
            <p:ph idx="1"/>
            <a:videoFile r:link="rId1"/>
          </p:nvPr>
        </p:nvPicPr>
        <p:blipFill>
          <a:blip r:embed="rId3"/>
          <a:stretch>
            <a:fillRect/>
          </a:stretch>
        </p:blipFill>
        <p:spPr>
          <a:xfrm>
            <a:off x="449766" y="303833"/>
            <a:ext cx="8128001" cy="6096000"/>
          </a:xfrm>
          <a:prstGeom prst="rect">
            <a:avLst/>
          </a:prstGeom>
        </p:spPr>
      </p:pic>
    </p:spTree>
    <p:extLst>
      <p:ext uri="{BB962C8B-B14F-4D97-AF65-F5344CB8AC3E}">
        <p14:creationId xmlns:p14="http://schemas.microsoft.com/office/powerpoint/2010/main" val="2052930622"/>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MPj04013080000[1]"/>
          <p:cNvPicPr>
            <a:picLocks noChangeAspect="1" noChangeArrowheads="1"/>
          </p:cNvPicPr>
          <p:nvPr/>
        </p:nvPicPr>
        <p:blipFill>
          <a:blip r:embed="rId3" cstate="print"/>
          <a:srcRect/>
          <a:stretch>
            <a:fillRect/>
          </a:stretch>
        </p:blipFill>
        <p:spPr bwMode="auto">
          <a:xfrm>
            <a:off x="0" y="128588"/>
            <a:ext cx="9525000" cy="6424612"/>
          </a:xfrm>
          <a:prstGeom prst="rect">
            <a:avLst/>
          </a:prstGeom>
          <a:noFill/>
        </p:spPr>
      </p:pic>
      <p:sp>
        <p:nvSpPr>
          <p:cNvPr id="319491" name="Rectangle 3"/>
          <p:cNvSpPr>
            <a:spLocks noGrp="1" noChangeArrowheads="1"/>
          </p:cNvSpPr>
          <p:nvPr>
            <p:ph type="ctrTitle"/>
          </p:nvPr>
        </p:nvSpPr>
        <p:spPr>
          <a:xfrm>
            <a:off x="0" y="1600200"/>
            <a:ext cx="7772400" cy="1470025"/>
          </a:xfrm>
        </p:spPr>
        <p:txBody>
          <a:bodyPr/>
          <a:lstStyle/>
          <a:p>
            <a:r>
              <a:rPr lang="en-US" sz="7200">
                <a:latin typeface="Mistral" pitchFamily="66" charset="0"/>
              </a:rPr>
              <a:t>What can one person do?</a:t>
            </a:r>
            <a:r>
              <a:rPr lang="en-US"/>
              <a:t> </a:t>
            </a:r>
          </a:p>
        </p:txBody>
      </p:sp>
      <p:pic>
        <p:nvPicPr>
          <p:cNvPr id="319492" name="Picture 4" descr="j0234687"/>
          <p:cNvPicPr>
            <a:picLocks noChangeAspect="1" noChangeArrowheads="1" noCrop="1"/>
          </p:cNvPicPr>
          <p:nvPr/>
        </p:nvPicPr>
        <p:blipFill>
          <a:blip r:embed="rId4" cstate="print"/>
          <a:srcRect/>
          <a:stretch>
            <a:fillRect/>
          </a:stretch>
        </p:blipFill>
        <p:spPr bwMode="auto">
          <a:xfrm>
            <a:off x="6467475" y="304800"/>
            <a:ext cx="2676525" cy="1576388"/>
          </a:xfrm>
          <a:prstGeom prst="rect">
            <a:avLst/>
          </a:prstGeom>
          <a:noFill/>
        </p:spPr>
      </p:pic>
    </p:spTree>
    <p:extLst>
      <p:ext uri="{BB962C8B-B14F-4D97-AF65-F5344CB8AC3E}">
        <p14:creationId xmlns:p14="http://schemas.microsoft.com/office/powerpoint/2010/main" val="373760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p:txBody>
          <a:bodyPr/>
          <a:lstStyle/>
          <a:p>
            <a:pPr eaLnBrk="1" hangingPunct="1"/>
            <a:r>
              <a:rPr lang="en-US" dirty="0">
                <a:effectLst>
                  <a:outerShdw blurRad="38100" dist="38100" dir="2700000" algn="tl">
                    <a:srgbClr val="FFFFFF"/>
                  </a:outerShdw>
                </a:effectLst>
              </a:rPr>
              <a:t>“universal” Dynamics ?</a:t>
            </a:r>
          </a:p>
        </p:txBody>
      </p:sp>
      <p:sp>
        <p:nvSpPr>
          <p:cNvPr id="447491" name="Rectangle 3"/>
          <p:cNvSpPr>
            <a:spLocks noGrp="1" noChangeArrowheads="1"/>
          </p:cNvSpPr>
          <p:nvPr>
            <p:ph type="body" idx="4294967295"/>
          </p:nvPr>
        </p:nvSpPr>
        <p:spPr>
          <a:xfrm>
            <a:off x="457200" y="1600200"/>
            <a:ext cx="8229600" cy="4800600"/>
          </a:xfrm>
        </p:spPr>
        <p:txBody>
          <a:bodyPr/>
          <a:lstStyle/>
          <a:p>
            <a:pPr eaLnBrk="1" hangingPunct="1"/>
            <a:r>
              <a:rPr lang="en-US" i="1" dirty="0"/>
              <a:t>Define these terms</a:t>
            </a:r>
          </a:p>
          <a:p>
            <a:pPr eaLnBrk="1" hangingPunct="1">
              <a:buFont typeface="Wingdings" pitchFamily="2" charset="2"/>
              <a:buNone/>
            </a:pPr>
            <a:endParaRPr lang="en-US" i="1" dirty="0"/>
          </a:p>
          <a:p>
            <a:pPr lvl="1" eaLnBrk="1" hangingPunct="1"/>
            <a:r>
              <a:rPr lang="en-US" dirty="0">
                <a:latin typeface="Comic Sans MS" pitchFamily="66" charset="0"/>
              </a:rPr>
              <a:t>Appropriat</a:t>
            </a:r>
            <a:r>
              <a:rPr lang="en-US" dirty="0"/>
              <a:t>e</a:t>
            </a:r>
          </a:p>
          <a:p>
            <a:pPr lvl="1" eaLnBrk="1" hangingPunct="1"/>
            <a:r>
              <a:rPr lang="en-US" dirty="0">
                <a:latin typeface="Times New Roman" pitchFamily="18" charset="0"/>
              </a:rPr>
              <a:t>Casual</a:t>
            </a:r>
          </a:p>
          <a:p>
            <a:pPr lvl="1" eaLnBrk="1" hangingPunct="1"/>
            <a:r>
              <a:rPr lang="en-US" dirty="0">
                <a:latin typeface="Eras Bold ITC" pitchFamily="34" charset="0"/>
              </a:rPr>
              <a:t>Team player</a:t>
            </a:r>
          </a:p>
          <a:p>
            <a:pPr lvl="1" eaLnBrk="1" hangingPunct="1"/>
            <a:r>
              <a:rPr lang="en-US" dirty="0">
                <a:latin typeface="Kabel Bk BT" pitchFamily="34" charset="0"/>
              </a:rPr>
              <a:t>Effective communication</a:t>
            </a:r>
          </a:p>
          <a:p>
            <a:pPr lvl="1" eaLnBrk="1" hangingPunct="1"/>
            <a:r>
              <a:rPr lang="en-US" dirty="0">
                <a:latin typeface="Impact" panose="020B0806030902050204" pitchFamily="34" charset="0"/>
              </a:rPr>
              <a:t>A Person with a Disability</a:t>
            </a:r>
          </a:p>
        </p:txBody>
      </p:sp>
    </p:spTree>
    <p:extLst>
      <p:ext uri="{BB962C8B-B14F-4D97-AF65-F5344CB8AC3E}">
        <p14:creationId xmlns:p14="http://schemas.microsoft.com/office/powerpoint/2010/main" val="3156662920"/>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304800" y="274638"/>
            <a:ext cx="8534400" cy="6354762"/>
          </a:xfrm>
        </p:spPr>
        <p:txBody>
          <a:bodyPr/>
          <a:lstStyle/>
          <a:p>
            <a:r>
              <a:rPr lang="en-US" b="1">
                <a:latin typeface="Broadway" pitchFamily="82" charset="0"/>
              </a:rPr>
              <a:t>Adolph Hitler</a:t>
            </a:r>
            <a:r>
              <a:rPr lang="en-US"/>
              <a:t>  </a:t>
            </a:r>
            <a:br>
              <a:rPr lang="en-US"/>
            </a:br>
            <a:r>
              <a:rPr lang="en-US">
                <a:latin typeface="Algerian" pitchFamily="82" charset="0"/>
              </a:rPr>
              <a:t>Ivan the Terrible</a:t>
            </a:r>
            <a:r>
              <a:rPr lang="en-US"/>
              <a:t> </a:t>
            </a:r>
            <a:br>
              <a:rPr lang="en-US"/>
            </a:br>
            <a:r>
              <a:rPr lang="en-US" b="1"/>
              <a:t>Adolph Eichmann </a:t>
            </a:r>
            <a:br>
              <a:rPr lang="en-US" b="1"/>
            </a:br>
            <a:r>
              <a:rPr lang="en-US" b="1">
                <a:latin typeface="BernhardFashion BT" pitchFamily="82" charset="0"/>
              </a:rPr>
              <a:t>Pol Pot</a:t>
            </a:r>
            <a:r>
              <a:rPr lang="en-US" b="1"/>
              <a:t> </a:t>
            </a:r>
            <a:br>
              <a:rPr lang="en-US" b="1"/>
            </a:br>
            <a:r>
              <a:rPr lang="en-US" b="1">
                <a:latin typeface="Brush Script MT" pitchFamily="66" charset="0"/>
              </a:rPr>
              <a:t>Mao Tse-tung</a:t>
            </a:r>
            <a:r>
              <a:rPr lang="en-US" b="1"/>
              <a:t> </a:t>
            </a:r>
            <a:br>
              <a:rPr lang="en-US" b="1"/>
            </a:br>
            <a:r>
              <a:rPr lang="en-US" b="1">
                <a:latin typeface="Rockwell Condensed" pitchFamily="18" charset="0"/>
              </a:rPr>
              <a:t>Idi Amin</a:t>
            </a:r>
            <a:br>
              <a:rPr lang="en-US" b="1">
                <a:latin typeface="Rockwell Condensed" pitchFamily="18" charset="0"/>
              </a:rPr>
            </a:br>
            <a:r>
              <a:rPr lang="en-US"/>
              <a:t> </a:t>
            </a:r>
            <a:r>
              <a:rPr lang="en-US">
                <a:latin typeface="Bradley Hand ITC" pitchFamily="66" charset="0"/>
              </a:rPr>
              <a:t>Joseph Stalin</a:t>
            </a:r>
            <a:r>
              <a:rPr lang="en-US"/>
              <a:t> </a:t>
            </a:r>
            <a:br>
              <a:rPr lang="en-US"/>
            </a:br>
            <a:r>
              <a:rPr lang="en-US"/>
              <a:t>Genghis Khan </a:t>
            </a:r>
          </a:p>
        </p:txBody>
      </p:sp>
    </p:spTree>
    <p:extLst>
      <p:ext uri="{BB962C8B-B14F-4D97-AF65-F5344CB8AC3E}">
        <p14:creationId xmlns:p14="http://schemas.microsoft.com/office/powerpoint/2010/main" val="3943409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Text Box 2"/>
          <p:cNvSpPr txBox="1">
            <a:spLocks noChangeArrowheads="1"/>
          </p:cNvSpPr>
          <p:nvPr/>
        </p:nvSpPr>
        <p:spPr bwMode="auto">
          <a:xfrm>
            <a:off x="457200" y="457200"/>
            <a:ext cx="83058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FFFFFF"/>
              </a:solidFill>
              <a:latin typeface="Arial" pitchFamily="34" charset="0"/>
            </a:endParaRPr>
          </a:p>
        </p:txBody>
      </p:sp>
      <p:sp>
        <p:nvSpPr>
          <p:cNvPr id="323587" name="Rectangle 3"/>
          <p:cNvSpPr>
            <a:spLocks noChangeArrowheads="1"/>
          </p:cNvSpPr>
          <p:nvPr/>
        </p:nvSpPr>
        <p:spPr bwMode="auto">
          <a:xfrm>
            <a:off x="381000" y="533400"/>
            <a:ext cx="8305800" cy="5755422"/>
          </a:xfrm>
          <a:prstGeom prst="rect">
            <a:avLst/>
          </a:prstGeom>
          <a:noFill/>
          <a:ln w="9525">
            <a:noFill/>
            <a:miter lim="800000"/>
            <a:headEnd/>
            <a:tailEnd/>
          </a:ln>
          <a:effectLst/>
        </p:spPr>
        <p:txBody>
          <a:bodyPr>
            <a:spAutoFit/>
          </a:bodyPr>
          <a:lstStyle/>
          <a:p>
            <a:pPr algn="ctr" fontAlgn="base">
              <a:spcBef>
                <a:spcPct val="0"/>
              </a:spcBef>
              <a:spcAft>
                <a:spcPct val="0"/>
              </a:spcAft>
            </a:pPr>
            <a:r>
              <a:rPr lang="en-US" sz="4400" b="1" dirty="0">
                <a:solidFill>
                  <a:srgbClr val="FFFFFF"/>
                </a:solidFill>
                <a:latin typeface="Broadway" pitchFamily="82" charset="0"/>
              </a:rPr>
              <a:t>Buddha, </a:t>
            </a:r>
            <a:r>
              <a:rPr lang="en-US" sz="4400" dirty="0">
                <a:solidFill>
                  <a:srgbClr val="FFFFFF"/>
                </a:solidFill>
                <a:latin typeface="Rockwell Condensed" pitchFamily="18" charset="0"/>
              </a:rPr>
              <a:t>Rosa Parks, César Chavez </a:t>
            </a:r>
            <a:r>
              <a:rPr lang="en-US" sz="4000" dirty="0">
                <a:solidFill>
                  <a:srgbClr val="FFFFFF"/>
                </a:solidFill>
                <a:latin typeface="BernhardMod BT" pitchFamily="18" charset="0"/>
              </a:rPr>
              <a:t>Dalai Lama </a:t>
            </a:r>
          </a:p>
          <a:p>
            <a:pPr algn="ctr" fontAlgn="base">
              <a:spcBef>
                <a:spcPct val="0"/>
              </a:spcBef>
              <a:spcAft>
                <a:spcPct val="0"/>
              </a:spcAft>
            </a:pPr>
            <a:r>
              <a:rPr lang="en-US" sz="4400" dirty="0">
                <a:solidFill>
                  <a:srgbClr val="FFFFFF"/>
                </a:solidFill>
                <a:latin typeface="BernhardMod BT" pitchFamily="18" charset="0"/>
              </a:rPr>
              <a:t>Jesus Christ, </a:t>
            </a:r>
            <a:r>
              <a:rPr lang="en-US" sz="4400" b="1" dirty="0">
                <a:solidFill>
                  <a:srgbClr val="FFFFFF"/>
                </a:solidFill>
                <a:latin typeface="Bradley Hand ITC" pitchFamily="66" charset="0"/>
              </a:rPr>
              <a:t>Moses, </a:t>
            </a:r>
            <a:r>
              <a:rPr lang="en-US" sz="2400" b="1" dirty="0">
                <a:solidFill>
                  <a:srgbClr val="FFFFFF"/>
                </a:solidFill>
                <a:latin typeface="Arial" pitchFamily="34" charset="0"/>
              </a:rPr>
              <a:t>Susan B. Anthony</a:t>
            </a:r>
          </a:p>
          <a:p>
            <a:pPr algn="ctr" fontAlgn="base">
              <a:spcBef>
                <a:spcPct val="0"/>
              </a:spcBef>
              <a:spcAft>
                <a:spcPct val="0"/>
              </a:spcAft>
            </a:pPr>
            <a:r>
              <a:rPr lang="en-US" sz="3600" b="1" dirty="0">
                <a:solidFill>
                  <a:srgbClr val="FFFFFF"/>
                </a:solidFill>
                <a:latin typeface="Bookman Old Style" pitchFamily="18" charset="0"/>
              </a:rPr>
              <a:t>Abraham </a:t>
            </a:r>
            <a:r>
              <a:rPr lang="en-US" sz="3600" b="1" dirty="0" err="1">
                <a:solidFill>
                  <a:srgbClr val="FFFFFF"/>
                </a:solidFill>
                <a:latin typeface="Bookman Old Style" pitchFamily="18" charset="0"/>
              </a:rPr>
              <a:t>Lincoln,</a:t>
            </a:r>
            <a:r>
              <a:rPr lang="en-US" sz="3600" dirty="0" err="1">
                <a:solidFill>
                  <a:srgbClr val="FFFFFF"/>
                </a:solidFill>
                <a:latin typeface="Californian FB" pitchFamily="18" charset="0"/>
              </a:rPr>
              <a:t>Martin</a:t>
            </a:r>
            <a:r>
              <a:rPr lang="en-US" sz="3600" dirty="0">
                <a:solidFill>
                  <a:srgbClr val="FFFFFF"/>
                </a:solidFill>
                <a:latin typeface="Californian FB" pitchFamily="18" charset="0"/>
              </a:rPr>
              <a:t> Luther King</a:t>
            </a:r>
            <a:r>
              <a:rPr lang="en-US" dirty="0">
                <a:solidFill>
                  <a:srgbClr val="FFFFFF"/>
                </a:solidFill>
                <a:latin typeface="Arial" pitchFamily="34" charset="0"/>
              </a:rPr>
              <a:t> </a:t>
            </a:r>
          </a:p>
          <a:p>
            <a:pPr algn="ctr" fontAlgn="base">
              <a:spcBef>
                <a:spcPct val="0"/>
              </a:spcBef>
              <a:spcAft>
                <a:spcPct val="0"/>
              </a:spcAft>
            </a:pPr>
            <a:r>
              <a:rPr lang="en-US" sz="4000" dirty="0">
                <a:solidFill>
                  <a:srgbClr val="FFFFFF"/>
                </a:solidFill>
                <a:latin typeface="Cooper Black" pitchFamily="18" charset="0"/>
              </a:rPr>
              <a:t> </a:t>
            </a:r>
            <a:r>
              <a:rPr lang="en-US" sz="2000" dirty="0">
                <a:solidFill>
                  <a:srgbClr val="FFFFFF"/>
                </a:solidFill>
                <a:latin typeface="Century" pitchFamily="18" charset="0"/>
              </a:rPr>
              <a:t>Joan </a:t>
            </a:r>
            <a:r>
              <a:rPr lang="en-US" sz="2000" dirty="0" err="1">
                <a:solidFill>
                  <a:srgbClr val="FFFFFF"/>
                </a:solidFill>
                <a:latin typeface="Century" pitchFamily="18" charset="0"/>
              </a:rPr>
              <a:t>Ganz</a:t>
            </a:r>
            <a:r>
              <a:rPr lang="en-US" sz="2000" dirty="0">
                <a:solidFill>
                  <a:srgbClr val="FFFFFF"/>
                </a:solidFill>
                <a:latin typeface="Century" pitchFamily="18" charset="0"/>
              </a:rPr>
              <a:t> Cooney,</a:t>
            </a:r>
            <a:r>
              <a:rPr lang="en-US" sz="4000" dirty="0">
                <a:solidFill>
                  <a:srgbClr val="FFFFFF"/>
                </a:solidFill>
                <a:latin typeface="Cooper Black" pitchFamily="18" charset="0"/>
              </a:rPr>
              <a:t> Mohandas Gandhi </a:t>
            </a:r>
            <a:r>
              <a:rPr lang="en-US" sz="4000" dirty="0">
                <a:solidFill>
                  <a:srgbClr val="FFFFFF"/>
                </a:solidFill>
                <a:latin typeface="Chiller" pitchFamily="82" charset="0"/>
              </a:rPr>
              <a:t>Amelia Earhart, </a:t>
            </a:r>
            <a:r>
              <a:rPr lang="en-US" sz="4000" dirty="0">
                <a:solidFill>
                  <a:srgbClr val="FFFFFF"/>
                </a:solidFill>
                <a:latin typeface="Arial" pitchFamily="34" charset="0"/>
              </a:rPr>
              <a:t>Muhammad,</a:t>
            </a:r>
          </a:p>
          <a:p>
            <a:pPr algn="ctr" fontAlgn="base">
              <a:spcBef>
                <a:spcPct val="0"/>
              </a:spcBef>
              <a:spcAft>
                <a:spcPct val="0"/>
              </a:spcAft>
            </a:pPr>
            <a:r>
              <a:rPr lang="en-US" sz="4000" dirty="0">
                <a:solidFill>
                  <a:srgbClr val="FFFFFF"/>
                </a:solidFill>
                <a:latin typeface="Tw Cen MT Condensed Extra Bold" pitchFamily="34" charset="0"/>
              </a:rPr>
              <a:t>Dorothy Day,  </a:t>
            </a:r>
            <a:r>
              <a:rPr lang="en-US" sz="4000" dirty="0">
                <a:solidFill>
                  <a:srgbClr val="FFFFFF"/>
                </a:solidFill>
                <a:latin typeface="AmerType Md BT" pitchFamily="18" charset="0"/>
              </a:rPr>
              <a:t>Bono</a:t>
            </a:r>
          </a:p>
          <a:p>
            <a:pPr algn="ctr" fontAlgn="base">
              <a:spcBef>
                <a:spcPct val="0"/>
              </a:spcBef>
              <a:spcAft>
                <a:spcPct val="0"/>
              </a:spcAft>
            </a:pPr>
            <a:endParaRPr lang="en-US" sz="4000" dirty="0">
              <a:solidFill>
                <a:srgbClr val="FFFFFF"/>
              </a:solidFill>
              <a:latin typeface="AmerType Md BT" pitchFamily="18" charset="0"/>
            </a:endParaRPr>
          </a:p>
          <a:p>
            <a:pPr algn="ctr" fontAlgn="base">
              <a:spcBef>
                <a:spcPct val="0"/>
              </a:spcBef>
              <a:spcAft>
                <a:spcPct val="0"/>
              </a:spcAft>
            </a:pPr>
            <a:r>
              <a:rPr lang="en-US" sz="4000" b="1" dirty="0">
                <a:solidFill>
                  <a:srgbClr val="FFFFFF"/>
                </a:solidFill>
                <a:latin typeface="Century Schoolbook" pitchFamily="18" charset="0"/>
              </a:rPr>
              <a:t>A teacher you remember</a:t>
            </a:r>
          </a:p>
        </p:txBody>
      </p:sp>
    </p:spTree>
    <p:extLst>
      <p:ext uri="{BB962C8B-B14F-4D97-AF65-F5344CB8AC3E}">
        <p14:creationId xmlns:p14="http://schemas.microsoft.com/office/powerpoint/2010/main" val="4204433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4800" y="-685800"/>
            <a:ext cx="8686800" cy="2590800"/>
          </a:xfrm>
          <a:prstGeom prst="rect">
            <a:avLst/>
          </a:prstGeom>
          <a:noFill/>
          <a:ln w="9525">
            <a:noFill/>
            <a:miter lim="800000"/>
            <a:headEnd/>
            <a:tailEnd/>
          </a:ln>
          <a:effectLst/>
        </p:spPr>
        <p:txBody>
          <a:bodyPr lIns="0" tIns="0" rIns="0" bIns="0"/>
          <a:lstStyle/>
          <a:p>
            <a:pPr eaLnBrk="0" fontAlgn="base" hangingPunct="0">
              <a:spcBef>
                <a:spcPct val="0"/>
              </a:spcBef>
              <a:spcAft>
                <a:spcPct val="0"/>
              </a:spcAft>
            </a:pPr>
            <a:endParaRPr lang="en-US" sz="3200" b="1" i="1">
              <a:solidFill>
                <a:srgbClr val="FFCC00"/>
              </a:solidFill>
              <a:latin typeface="BernhardMod BT" pitchFamily="18" charset="0"/>
            </a:endParaRPr>
          </a:p>
          <a:p>
            <a:pPr eaLnBrk="0" fontAlgn="base" hangingPunct="0">
              <a:spcBef>
                <a:spcPct val="0"/>
              </a:spcBef>
              <a:spcAft>
                <a:spcPct val="0"/>
              </a:spcAft>
            </a:pPr>
            <a:endParaRPr lang="en-US" sz="3200" b="1" i="1">
              <a:solidFill>
                <a:srgbClr val="FFFFFF"/>
              </a:solidFill>
              <a:latin typeface="BernhardMod BT" pitchFamily="18" charset="0"/>
            </a:endParaRPr>
          </a:p>
          <a:p>
            <a:pPr algn="ctr" eaLnBrk="0" fontAlgn="base" hangingPunct="0">
              <a:spcBef>
                <a:spcPct val="0"/>
              </a:spcBef>
              <a:spcAft>
                <a:spcPct val="0"/>
              </a:spcAft>
            </a:pPr>
            <a:endParaRPr lang="en-US" sz="3200" b="1" i="1">
              <a:solidFill>
                <a:srgbClr val="FFCC00"/>
              </a:solidFill>
              <a:latin typeface="BernhardMod BT" pitchFamily="18" charset="0"/>
            </a:endParaRPr>
          </a:p>
        </p:txBody>
      </p:sp>
      <p:pic>
        <p:nvPicPr>
          <p:cNvPr id="38915" name="Picture 3" descr="brave"/>
          <p:cNvPicPr>
            <a:picLocks noChangeAspect="1" noChangeArrowheads="1"/>
          </p:cNvPicPr>
          <p:nvPr/>
        </p:nvPicPr>
        <p:blipFill>
          <a:blip r:embed="rId3" cstate="print"/>
          <a:srcRect/>
          <a:stretch>
            <a:fillRect/>
          </a:stretch>
        </p:blipFill>
        <p:spPr bwMode="auto">
          <a:xfrm>
            <a:off x="0" y="0"/>
            <a:ext cx="9144000" cy="5884863"/>
          </a:xfrm>
          <a:prstGeom prst="rect">
            <a:avLst/>
          </a:prstGeom>
          <a:noFill/>
        </p:spPr>
      </p:pic>
    </p:spTree>
    <p:extLst>
      <p:ext uri="{BB962C8B-B14F-4D97-AF65-F5344CB8AC3E}">
        <p14:creationId xmlns:p14="http://schemas.microsoft.com/office/powerpoint/2010/main" val="2956218522"/>
      </p:ext>
    </p:extLst>
  </p:cSld>
  <p:clrMapOvr>
    <a:masterClrMapping/>
  </p:clrMapOvr>
  <p:transition>
    <p:cover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noFill/>
        </p:spPr>
        <p:txBody>
          <a:bodyPr/>
          <a:lstStyle/>
          <a:p>
            <a:pPr eaLnBrk="1" hangingPunct="1"/>
            <a:r>
              <a:rPr lang="en-US" altLang="en-US" b="1">
                <a:solidFill>
                  <a:schemeClr val="tx1"/>
                </a:solidFill>
              </a:rPr>
              <a:t>Contact Information &amp; Resources</a:t>
            </a:r>
          </a:p>
        </p:txBody>
      </p:sp>
      <p:graphicFrame>
        <p:nvGraphicFramePr>
          <p:cNvPr id="82947" name="Object 4"/>
          <p:cNvGraphicFramePr>
            <a:graphicFrameLocks noGrp="1" noChangeAspect="1"/>
          </p:cNvGraphicFramePr>
          <p:nvPr>
            <p:ph sz="quarter" idx="1"/>
          </p:nvPr>
        </p:nvGraphicFramePr>
        <p:xfrm>
          <a:off x="1532336" y="2628900"/>
          <a:ext cx="2402681" cy="2381250"/>
        </p:xfrm>
        <a:graphic>
          <a:graphicData uri="http://schemas.openxmlformats.org/presentationml/2006/ole">
            <mc:AlternateContent xmlns:mc="http://schemas.openxmlformats.org/markup-compatibility/2006">
              <mc:Choice xmlns:v="urn:schemas-microsoft-com:vml" Requires="v">
                <p:oleObj spid="_x0000_s100358" name="Drawing" r:id="rId4" imgW="3209925" imgH="3181350" progId="WPDraw30.Drawing">
                  <p:embed/>
                </p:oleObj>
              </mc:Choice>
              <mc:Fallback>
                <p:oleObj name="Drawing" r:id="rId4" imgW="3209925" imgH="3181350" progId="WPDraw30.Drawing">
                  <p:embed/>
                  <p:pic>
                    <p:nvPicPr>
                      <p:cNvPr id="8294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336" y="2628900"/>
                        <a:ext cx="2402681"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8" name="Text Box 3"/>
          <p:cNvSpPr txBox="1">
            <a:spLocks noChangeArrowheads="1"/>
          </p:cNvSpPr>
          <p:nvPr/>
        </p:nvSpPr>
        <p:spPr bwMode="auto">
          <a:xfrm>
            <a:off x="990601" y="1752600"/>
            <a:ext cx="7696199"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a:defRPr/>
            </a:pPr>
            <a:r>
              <a:rPr lang="en-US" altLang="en-US" sz="2000" b="1" dirty="0">
                <a:latin typeface="Arial" charset="0"/>
              </a:rPr>
              <a:t>U.S. Equal Employment Opportunity Commission</a:t>
            </a:r>
          </a:p>
          <a:p>
            <a:pPr algn="r">
              <a:defRPr/>
            </a:pPr>
            <a:endParaRPr lang="en-US" altLang="en-US" sz="2000" b="1" dirty="0">
              <a:latin typeface="Arial" charset="0"/>
            </a:endParaRPr>
          </a:p>
          <a:p>
            <a:pPr algn="r">
              <a:defRPr/>
            </a:pPr>
            <a:r>
              <a:rPr lang="en-US" altLang="en-US" sz="2000" b="1" dirty="0">
                <a:latin typeface="Arial" charset="0"/>
              </a:rPr>
              <a:t>Joe </a:t>
            </a:r>
            <a:r>
              <a:rPr lang="en-US" altLang="en-US" sz="2000" b="1" dirty="0" err="1">
                <a:latin typeface="Arial" charset="0"/>
              </a:rPr>
              <a:t>Bontke</a:t>
            </a:r>
            <a:r>
              <a:rPr lang="en-US" altLang="en-US" sz="2000" b="1" dirty="0">
                <a:latin typeface="Arial" charset="0"/>
              </a:rPr>
              <a:t> </a:t>
            </a:r>
            <a:r>
              <a:rPr lang="en-US" altLang="en-US" sz="2000" dirty="0">
                <a:latin typeface="Arial" charset="0"/>
              </a:rPr>
              <a:t>M.Ed.</a:t>
            </a:r>
          </a:p>
          <a:p>
            <a:pPr algn="r">
              <a:defRPr/>
            </a:pPr>
            <a:r>
              <a:rPr lang="en-US" altLang="en-US" sz="1600" dirty="0">
                <a:latin typeface="Arial" charset="0"/>
              </a:rPr>
              <a:t>Education &amp; Outreach Coordinator</a:t>
            </a:r>
          </a:p>
          <a:p>
            <a:pPr algn="r">
              <a:defRPr/>
            </a:pPr>
            <a:r>
              <a:rPr lang="en-US" altLang="en-US" sz="2000" dirty="0">
                <a:latin typeface="Arial" charset="0"/>
              </a:rPr>
              <a:t>713 907 2855 cell</a:t>
            </a:r>
          </a:p>
          <a:p>
            <a:pPr algn="r">
              <a:defRPr/>
            </a:pPr>
            <a:r>
              <a:rPr lang="en-US" altLang="en-US" sz="2000" dirty="0">
                <a:latin typeface="Arial" charset="0"/>
              </a:rPr>
              <a:t>713 651 4994 Desk</a:t>
            </a:r>
          </a:p>
          <a:p>
            <a:pPr algn="r">
              <a:defRPr/>
            </a:pPr>
            <a:r>
              <a:rPr lang="en-US" altLang="en-US" sz="2000" dirty="0">
                <a:latin typeface="Arial" charset="0"/>
              </a:rPr>
              <a:t>joe.bontke@eeoc.gov</a:t>
            </a:r>
          </a:p>
          <a:p>
            <a:pPr algn="r">
              <a:defRPr/>
            </a:pPr>
            <a:r>
              <a:rPr lang="en-US" altLang="en-US" sz="2000" b="1" dirty="0">
                <a:latin typeface="Arial" charset="0"/>
              </a:rPr>
              <a:t>  @</a:t>
            </a:r>
            <a:r>
              <a:rPr lang="en-US" altLang="en-US" sz="2000" b="1" dirty="0" err="1">
                <a:latin typeface="Arial" charset="0"/>
              </a:rPr>
              <a:t>EEOC_Houston</a:t>
            </a:r>
            <a:endParaRPr lang="en-US" altLang="en-US" sz="2000" b="1" dirty="0">
              <a:latin typeface="Arial" charset="0"/>
            </a:endParaRPr>
          </a:p>
          <a:p>
            <a:pPr algn="r">
              <a:defRPr/>
            </a:pPr>
            <a:r>
              <a:rPr lang="en-US" altLang="en-US" sz="2000" b="1" dirty="0">
                <a:latin typeface="Arial" charset="0"/>
              </a:rPr>
              <a:t>Joe Bontke</a:t>
            </a:r>
          </a:p>
          <a:p>
            <a:pPr algn="r">
              <a:defRPr/>
            </a:pPr>
            <a:r>
              <a:rPr lang="en-US" altLang="en-US" sz="1600" dirty="0">
                <a:latin typeface="Arial" charset="0"/>
              </a:rPr>
              <a:t>Toll-free:  1-800-669-4000</a:t>
            </a:r>
          </a:p>
          <a:p>
            <a:pPr algn="r">
              <a:defRPr/>
            </a:pPr>
            <a:r>
              <a:rPr lang="en-US" altLang="en-US" sz="1600" dirty="0">
                <a:latin typeface="Arial" charset="0"/>
              </a:rPr>
              <a:t>TTY:  1-800-669-6820</a:t>
            </a:r>
          </a:p>
          <a:p>
            <a:pPr algn="r">
              <a:defRPr/>
            </a:pPr>
            <a:r>
              <a:rPr lang="en-US" altLang="en-US" sz="2000" dirty="0">
                <a:latin typeface="Arial" charset="0"/>
              </a:rPr>
              <a:t>www.eeoc.gov</a:t>
            </a:r>
          </a:p>
          <a:p>
            <a:pPr algn="r">
              <a:defRPr/>
            </a:pPr>
            <a:r>
              <a:rPr lang="en-US" altLang="en-US" sz="2000" dirty="0">
                <a:latin typeface="Arial" charset="0"/>
              </a:rPr>
              <a:t>eeoc.traininginstitute@eeoc.gov</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2453" y="3907854"/>
            <a:ext cx="758347" cy="243823"/>
          </a:xfrm>
          <a:prstGeom prst="rect">
            <a:avLst/>
          </a:prstGeom>
        </p:spPr>
      </p:pic>
      <p:pic>
        <p:nvPicPr>
          <p:cNvPr id="2" name="Picture 1"/>
          <p:cNvPicPr>
            <a:picLocks noChangeAspect="1"/>
          </p:cNvPicPr>
          <p:nvPr/>
        </p:nvPicPr>
        <p:blipFill>
          <a:blip r:embed="rId7"/>
          <a:stretch>
            <a:fillRect/>
          </a:stretch>
        </p:blipFill>
        <p:spPr>
          <a:xfrm>
            <a:off x="6282328" y="4191000"/>
            <a:ext cx="791256" cy="219439"/>
          </a:xfrm>
          <a:prstGeom prst="rect">
            <a:avLst/>
          </a:prstGeom>
        </p:spPr>
      </p:pic>
    </p:spTree>
    <p:extLst>
      <p:ext uri="{BB962C8B-B14F-4D97-AF65-F5344CB8AC3E}">
        <p14:creationId xmlns:p14="http://schemas.microsoft.com/office/powerpoint/2010/main" val="98355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dirty="0"/>
              <a:t>The year was 1990</a:t>
            </a:r>
          </a:p>
        </p:txBody>
      </p:sp>
      <p:pic>
        <p:nvPicPr>
          <p:cNvPr id="3075" name="Picture 2" descr="http://www.problogger.net/wp-content/uploads/2013/09/fear.jpg"/>
          <p:cNvPicPr>
            <a:picLocks noChangeAspect="1" noChangeArrowheads="1"/>
          </p:cNvPicPr>
          <p:nvPr/>
        </p:nvPicPr>
        <p:blipFill>
          <a:blip r:embed="rId3" cstate="print"/>
          <a:srcRect/>
          <a:stretch>
            <a:fillRect/>
          </a:stretch>
        </p:blipFill>
        <p:spPr bwMode="auto">
          <a:xfrm>
            <a:off x="5943600" y="1295401"/>
            <a:ext cx="3733800" cy="5562600"/>
          </a:xfrm>
          <a:prstGeom prst="rect">
            <a:avLst/>
          </a:prstGeom>
          <a:noFill/>
          <a:ln w="9525">
            <a:noFill/>
            <a:miter lim="800000"/>
            <a:headEnd/>
            <a:tailEnd/>
          </a:ln>
        </p:spPr>
      </p:pic>
      <p:pic>
        <p:nvPicPr>
          <p:cNvPr id="100354" name="Picture 2" descr="http://www.lakeflatodogrun.com/wp-content/uploads/2014/05/1990.jpg"/>
          <p:cNvPicPr>
            <a:picLocks noChangeAspect="1" noChangeArrowheads="1"/>
          </p:cNvPicPr>
          <p:nvPr/>
        </p:nvPicPr>
        <p:blipFill>
          <a:blip r:embed="rId4" cstate="print"/>
          <a:srcRect/>
          <a:stretch>
            <a:fillRect/>
          </a:stretch>
        </p:blipFill>
        <p:spPr bwMode="auto">
          <a:xfrm>
            <a:off x="-1" y="1295401"/>
            <a:ext cx="6658729" cy="5562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24000" y="4419600"/>
            <a:ext cx="7848600" cy="1905000"/>
          </a:xfrm>
        </p:spPr>
        <p:txBody>
          <a:bodyPr/>
          <a:lstStyle/>
          <a:p>
            <a:pPr eaLnBrk="1" hangingPunct="1"/>
            <a:r>
              <a:rPr lang="en-US"/>
              <a:t>Irrational fear </a:t>
            </a:r>
            <a:br>
              <a:rPr lang="en-US"/>
            </a:br>
            <a:r>
              <a:rPr lang="en-US"/>
              <a:t> </a:t>
            </a:r>
            <a:r>
              <a:rPr lang="en-US" b="1">
                <a:solidFill>
                  <a:schemeClr val="accent1"/>
                </a:solidFill>
                <a:latin typeface="Arial Rounded MT Bold" pitchFamily="34" charset="0"/>
              </a:rPr>
              <a:t>“It’s contagious!”</a:t>
            </a:r>
            <a:endParaRPr lang="en-US">
              <a:solidFill>
                <a:schemeClr val="accent1"/>
              </a:solidFill>
              <a:latin typeface="Arial Rounded MT Bold" pitchFamily="34" charset="0"/>
            </a:endParaRPr>
          </a:p>
        </p:txBody>
      </p:sp>
      <p:pic>
        <p:nvPicPr>
          <p:cNvPr id="4099" name="Picture 6" descr="http://dailypost.com.ng/wp-content/uploads/2012/09/HIV+.jpg"/>
          <p:cNvPicPr>
            <a:picLocks noChangeAspect="1" noChangeArrowheads="1"/>
          </p:cNvPicPr>
          <p:nvPr/>
        </p:nvPicPr>
        <p:blipFill>
          <a:blip r:embed="rId3" cstate="print"/>
          <a:srcRect/>
          <a:stretch>
            <a:fillRect/>
          </a:stretch>
        </p:blipFill>
        <p:spPr bwMode="auto">
          <a:xfrm>
            <a:off x="0" y="0"/>
            <a:ext cx="4419600" cy="4419600"/>
          </a:xfrm>
          <a:prstGeom prst="rect">
            <a:avLst/>
          </a:prstGeom>
          <a:noFill/>
          <a:ln w="9525">
            <a:noFill/>
            <a:miter lim="800000"/>
            <a:headEnd/>
            <a:tailEnd/>
          </a:ln>
        </p:spPr>
      </p:pic>
      <p:sp>
        <p:nvSpPr>
          <p:cNvPr id="4" name="Title 1"/>
          <p:cNvSpPr txBox="1">
            <a:spLocks/>
          </p:cNvSpPr>
          <p:nvPr/>
        </p:nvSpPr>
        <p:spPr bwMode="auto">
          <a:xfrm>
            <a:off x="4572000" y="-76200"/>
            <a:ext cx="4572000" cy="1143000"/>
          </a:xfrm>
          <a:prstGeom prst="rect">
            <a:avLst/>
          </a:prstGeom>
          <a:noFill/>
          <a:ln w="9525">
            <a:noFill/>
            <a:miter lim="800000"/>
            <a:headEnd/>
            <a:tailEnd/>
          </a:ln>
        </p:spPr>
        <p:txBody>
          <a:bodyPr anchor="ctr"/>
          <a:lstStyle/>
          <a:p>
            <a:pPr algn="ctr">
              <a:defRPr/>
            </a:pPr>
            <a:r>
              <a:rPr lang="en-US" sz="2400" dirty="0">
                <a:solidFill>
                  <a:schemeClr val="accent1"/>
                </a:solidFill>
                <a:latin typeface="Arial Rounded MT Bold" pitchFamily="34" charset="0"/>
                <a:ea typeface="+mj-ea"/>
                <a:cs typeface="+mj-cs"/>
              </a:rPr>
              <a:t>Myths, Fears &amp; Stereotypes</a:t>
            </a:r>
          </a:p>
        </p:txBody>
      </p:sp>
      <p:pic>
        <p:nvPicPr>
          <p:cNvPr id="5" name="Picture 4" descr="1992.jpg"/>
          <p:cNvPicPr>
            <a:picLocks noChangeAspect="1"/>
          </p:cNvPicPr>
          <p:nvPr/>
        </p:nvPicPr>
        <p:blipFill>
          <a:blip r:embed="rId4" cstate="print"/>
          <a:stretch>
            <a:fillRect/>
          </a:stretch>
        </p:blipFill>
        <p:spPr>
          <a:xfrm>
            <a:off x="4120219" y="743664"/>
            <a:ext cx="5023781" cy="37521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Grp="1" noChangeArrowheads="1"/>
          </p:cNvSpPr>
          <p:nvPr>
            <p:ph type="title"/>
          </p:nvPr>
        </p:nvSpPr>
        <p:spPr/>
        <p:txBody>
          <a:bodyPr/>
          <a:lstStyle/>
          <a:p>
            <a:pPr eaLnBrk="1" hangingPunct="1"/>
            <a:r>
              <a:rPr lang="en-US"/>
              <a:t>Before the ADA</a:t>
            </a:r>
          </a:p>
        </p:txBody>
      </p:sp>
      <p:sp>
        <p:nvSpPr>
          <p:cNvPr id="4099" name="Rectangle 15"/>
          <p:cNvSpPr>
            <a:spLocks noGrp="1" noChangeArrowheads="1"/>
          </p:cNvSpPr>
          <p:nvPr>
            <p:ph type="body" sz="half" idx="1"/>
          </p:nvPr>
        </p:nvSpPr>
        <p:spPr/>
        <p:txBody>
          <a:bodyPr/>
          <a:lstStyle/>
          <a:p>
            <a:pPr eaLnBrk="1" hangingPunct="1">
              <a:lnSpc>
                <a:spcPct val="90000"/>
              </a:lnSpc>
            </a:pPr>
            <a:r>
              <a:rPr lang="en-US" sz="1800" dirty="0">
                <a:solidFill>
                  <a:srgbClr val="000000"/>
                </a:solidFill>
              </a:rPr>
              <a:t>No federal law prohibited private sector discrimination against people with disabilities</a:t>
            </a:r>
          </a:p>
          <a:p>
            <a:pPr>
              <a:lnSpc>
                <a:spcPct val="90000"/>
              </a:lnSpc>
              <a:spcBef>
                <a:spcPct val="50000"/>
              </a:spcBef>
            </a:pPr>
            <a:r>
              <a:rPr lang="en-US" sz="1800" dirty="0"/>
              <a:t>Most hotels and restaurants were not accessible. There were fewer curb cuts</a:t>
            </a:r>
          </a:p>
          <a:p>
            <a:pPr>
              <a:lnSpc>
                <a:spcPct val="90000"/>
              </a:lnSpc>
              <a:spcBef>
                <a:spcPct val="50000"/>
              </a:spcBef>
              <a:buClrTx/>
            </a:pPr>
            <a:r>
              <a:rPr lang="en-US" sz="1800" dirty="0"/>
              <a:t>Ugly Laws</a:t>
            </a:r>
          </a:p>
          <a:p>
            <a:pPr>
              <a:lnSpc>
                <a:spcPct val="90000"/>
              </a:lnSpc>
              <a:spcBef>
                <a:spcPct val="50000"/>
              </a:spcBef>
              <a:buClrTx/>
            </a:pPr>
            <a:r>
              <a:rPr lang="en-US" sz="1800" dirty="0"/>
              <a:t>People with disabilities were rarely seen in advertisements and TV shows</a:t>
            </a:r>
          </a:p>
          <a:p>
            <a:pPr>
              <a:lnSpc>
                <a:spcPct val="90000"/>
              </a:lnSpc>
              <a:spcBef>
                <a:spcPct val="50000"/>
              </a:spcBef>
              <a:buClrTx/>
            </a:pPr>
            <a:r>
              <a:rPr lang="en-US" sz="1800" dirty="0"/>
              <a:t>We rarely saw interpreters at public events</a:t>
            </a:r>
          </a:p>
          <a:p>
            <a:pPr>
              <a:lnSpc>
                <a:spcPct val="90000"/>
              </a:lnSpc>
              <a:spcBef>
                <a:spcPct val="50000"/>
              </a:spcBef>
              <a:buClrTx/>
            </a:pPr>
            <a:r>
              <a:rPr lang="en-US" sz="1800" dirty="0"/>
              <a:t>There were few team sports for people with disabilities</a:t>
            </a:r>
          </a:p>
          <a:p>
            <a:pPr>
              <a:lnSpc>
                <a:spcPct val="90000"/>
              </a:lnSpc>
              <a:spcBef>
                <a:spcPct val="50000"/>
              </a:spcBef>
              <a:buClrTx/>
            </a:pPr>
            <a:r>
              <a:rPr lang="en-US" sz="1800" dirty="0"/>
              <a:t>People with disabilities were more hidden and excluded</a:t>
            </a:r>
          </a:p>
          <a:p>
            <a:pPr eaLnBrk="1" hangingPunct="1">
              <a:lnSpc>
                <a:spcPct val="90000"/>
              </a:lnSpc>
            </a:pPr>
            <a:endParaRPr lang="en-US" sz="1800" dirty="0">
              <a:solidFill>
                <a:srgbClr val="000000"/>
              </a:solidFill>
            </a:endParaRPr>
          </a:p>
          <a:p>
            <a:pPr eaLnBrk="1" hangingPunct="1">
              <a:lnSpc>
                <a:spcPct val="90000"/>
              </a:lnSpc>
            </a:pPr>
            <a:endParaRPr lang="en-US" sz="1800" dirty="0">
              <a:solidFill>
                <a:srgbClr val="000000"/>
              </a:solidFill>
              <a:latin typeface="Arial" charset="0"/>
            </a:endParaRPr>
          </a:p>
        </p:txBody>
      </p:sp>
      <p:pic>
        <p:nvPicPr>
          <p:cNvPr id="4100" name="Picture 18" descr="Picture of Clock and wheelchair with a sign that says &quot;20 years and counting&quot; "/>
          <p:cNvPicPr>
            <a:picLocks noChangeAspect="1" noChangeArrowheads="1"/>
          </p:cNvPicPr>
          <p:nvPr/>
        </p:nvPicPr>
        <p:blipFill>
          <a:blip r:embed="rId3" cstate="print"/>
          <a:srcRect/>
          <a:stretch>
            <a:fillRect/>
          </a:stretch>
        </p:blipFill>
        <p:spPr bwMode="auto">
          <a:xfrm>
            <a:off x="5867400" y="1219200"/>
            <a:ext cx="3086100" cy="5715000"/>
          </a:xfrm>
          <a:prstGeom prst="rect">
            <a:avLst/>
          </a:prstGeom>
          <a:noFill/>
          <a:ln w="9525">
            <a:noFill/>
            <a:miter lim="800000"/>
            <a:headEnd/>
            <a:tailEnd/>
          </a:ln>
        </p:spPr>
      </p:pic>
      <p:sp>
        <p:nvSpPr>
          <p:cNvPr id="4101" name="TextBox 5"/>
          <p:cNvSpPr txBox="1">
            <a:spLocks noChangeArrowheads="1"/>
          </p:cNvSpPr>
          <p:nvPr/>
        </p:nvSpPr>
        <p:spPr bwMode="auto">
          <a:xfrm>
            <a:off x="6781800" y="1600200"/>
            <a:ext cx="1752600" cy="646331"/>
          </a:xfrm>
          <a:prstGeom prst="rect">
            <a:avLst/>
          </a:prstGeom>
          <a:solidFill>
            <a:schemeClr val="accent1">
              <a:lumMod val="75000"/>
            </a:schemeClr>
          </a:solidFill>
          <a:ln w="9525">
            <a:noFill/>
            <a:miter lim="800000"/>
            <a:headEnd/>
            <a:tailEnd/>
          </a:ln>
        </p:spPr>
        <p:txBody>
          <a:bodyPr wrap="square">
            <a:spAutoFit/>
          </a:bodyPr>
          <a:lstStyle/>
          <a:p>
            <a:r>
              <a:rPr lang="en-US" b="1" dirty="0">
                <a:solidFill>
                  <a:schemeClr val="bg1"/>
                </a:solidFill>
              </a:rPr>
              <a:t>25 Years</a:t>
            </a:r>
          </a:p>
          <a:p>
            <a:r>
              <a:rPr lang="en-US" b="1" dirty="0">
                <a:solidFill>
                  <a:schemeClr val="bg1"/>
                </a:solidFill>
              </a:rPr>
              <a:t>and Counting</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Override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image" Target="../media/image3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lit">
  <a:themeElements>
    <a:clrScheme name="2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2_Sl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2_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2_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2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2_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2_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2_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2_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HAP01">
  <a:themeElements>
    <a:clrScheme name="">
      <a:dk1>
        <a:srgbClr val="081D58"/>
      </a:dk1>
      <a:lt1>
        <a:srgbClr val="F2F5FF"/>
      </a:lt1>
      <a:dk2>
        <a:srgbClr val="00279F"/>
      </a:dk2>
      <a:lt2>
        <a:srgbClr val="919191"/>
      </a:lt2>
      <a:accent1>
        <a:srgbClr val="00B7A5"/>
      </a:accent1>
      <a:accent2>
        <a:srgbClr val="F39FD1"/>
      </a:accent2>
      <a:accent3>
        <a:srgbClr val="F7F9FF"/>
      </a:accent3>
      <a:accent4>
        <a:srgbClr val="06174A"/>
      </a:accent4>
      <a:accent5>
        <a:srgbClr val="AAD8CF"/>
      </a:accent5>
      <a:accent6>
        <a:srgbClr val="DC90BD"/>
      </a:accent6>
      <a:hlink>
        <a:srgbClr val="7B00E4"/>
      </a:hlink>
      <a:folHlink>
        <a:srgbClr val="3365FB"/>
      </a:folHlink>
    </a:clrScheme>
    <a:fontScheme name="CHAP01">
      <a:majorFont>
        <a:latin typeface="Goudy"/>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A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1360</TotalTime>
  <Words>3751</Words>
  <Application>Microsoft Office PowerPoint</Application>
  <PresentationFormat>On-screen Show (4:3)</PresentationFormat>
  <Paragraphs>628</Paragraphs>
  <Slides>63</Slides>
  <Notes>53</Notes>
  <HiddenSlides>0</HiddenSlides>
  <MMClips>3</MMClips>
  <ScaleCrop>false</ScaleCrop>
  <HeadingPairs>
    <vt:vector size="8" baseType="variant">
      <vt:variant>
        <vt:lpstr>Fonts Used</vt:lpstr>
      </vt:variant>
      <vt:variant>
        <vt:i4>35</vt:i4>
      </vt:variant>
      <vt:variant>
        <vt:lpstr>Theme</vt:lpstr>
      </vt:variant>
      <vt:variant>
        <vt:i4>7</vt:i4>
      </vt:variant>
      <vt:variant>
        <vt:lpstr>Embedded OLE Servers</vt:lpstr>
      </vt:variant>
      <vt:variant>
        <vt:i4>2</vt:i4>
      </vt:variant>
      <vt:variant>
        <vt:lpstr>Slide Titles</vt:lpstr>
      </vt:variant>
      <vt:variant>
        <vt:i4>63</vt:i4>
      </vt:variant>
    </vt:vector>
  </HeadingPairs>
  <TitlesOfParts>
    <vt:vector size="107" baseType="lpstr">
      <vt:lpstr>ＭＳ Ｐゴシック</vt:lpstr>
      <vt:lpstr>Aharoni</vt:lpstr>
      <vt:lpstr>Algerian</vt:lpstr>
      <vt:lpstr>AmerType Md BT</vt:lpstr>
      <vt:lpstr>Arial</vt:lpstr>
      <vt:lpstr>Arial Black</vt:lpstr>
      <vt:lpstr>Arial Rounded MT Bold</vt:lpstr>
      <vt:lpstr>BernhardFashion BT</vt:lpstr>
      <vt:lpstr>BernhardMod BT</vt:lpstr>
      <vt:lpstr>Bookman Old Style</vt:lpstr>
      <vt:lpstr>Bradley Hand ITC</vt:lpstr>
      <vt:lpstr>Broadway</vt:lpstr>
      <vt:lpstr>Brush Script MT</vt:lpstr>
      <vt:lpstr>Calibri</vt:lpstr>
      <vt:lpstr>Californian FB</vt:lpstr>
      <vt:lpstr>Century</vt:lpstr>
      <vt:lpstr>Century Schoolbook</vt:lpstr>
      <vt:lpstr>Chiller</vt:lpstr>
      <vt:lpstr>Comic Sans MS</vt:lpstr>
      <vt:lpstr>Cooper Black</vt:lpstr>
      <vt:lpstr>Eras Bold ITC</vt:lpstr>
      <vt:lpstr>Frutiger 87ExtraBlackCn</vt:lpstr>
      <vt:lpstr>Goudy</vt:lpstr>
      <vt:lpstr>Impact</vt:lpstr>
      <vt:lpstr>Kabel Bk BT</vt:lpstr>
      <vt:lpstr>Mistral</vt:lpstr>
      <vt:lpstr>Monotype Sorts</vt:lpstr>
      <vt:lpstr>Rockwell Condensed</vt:lpstr>
      <vt:lpstr>Tahoma</vt:lpstr>
      <vt:lpstr>Times</vt:lpstr>
      <vt:lpstr>Times New Roman</vt:lpstr>
      <vt:lpstr>Tw Cen MT Condensed Extra Bold</vt:lpstr>
      <vt:lpstr>Verdana</vt:lpstr>
      <vt:lpstr>Wingdings</vt:lpstr>
      <vt:lpstr>Wingdings 2</vt:lpstr>
      <vt:lpstr>Office Theme</vt:lpstr>
      <vt:lpstr>2_Slit</vt:lpstr>
      <vt:lpstr>2_Default Design</vt:lpstr>
      <vt:lpstr>Ripple</vt:lpstr>
      <vt:lpstr>1_CHAP01</vt:lpstr>
      <vt:lpstr>2_Ripple</vt:lpstr>
      <vt:lpstr>Slit</vt:lpstr>
      <vt:lpstr>Drawing</vt:lpstr>
      <vt:lpstr>Worksheet</vt:lpstr>
      <vt:lpstr> the ADA @ 28     </vt:lpstr>
      <vt:lpstr>PowerPoint Presentation</vt:lpstr>
      <vt:lpstr>PowerPoint Presentation</vt:lpstr>
      <vt:lpstr>Protected Federal Categories</vt:lpstr>
      <vt:lpstr>Generational Groups</vt:lpstr>
      <vt:lpstr>“universal” Dynamics ?</vt:lpstr>
      <vt:lpstr>The year was 1990</vt:lpstr>
      <vt:lpstr>Irrational fear   “It’s contagious!”</vt:lpstr>
      <vt:lpstr>Before the ADA</vt:lpstr>
      <vt:lpstr>1970’s </vt:lpstr>
      <vt:lpstr>Willow Brook  State Hospital</vt:lpstr>
      <vt:lpstr>The ADA </vt:lpstr>
      <vt:lpstr>PowerPoint Presentation</vt:lpstr>
      <vt:lpstr>Defining fairness</vt:lpstr>
      <vt:lpstr>PowerPoint Presentation</vt:lpstr>
      <vt:lpstr>The ADA</vt:lpstr>
      <vt:lpstr>Reflections on a Promise</vt:lpstr>
      <vt:lpstr>ADA &amp; the Basics</vt:lpstr>
      <vt:lpstr>Five Titles of the ADA</vt:lpstr>
      <vt:lpstr>Who would you pick for a CEO position?</vt:lpstr>
      <vt:lpstr>    </vt:lpstr>
      <vt:lpstr>The ADA </vt:lpstr>
      <vt:lpstr>PowerPoint Presentation</vt:lpstr>
      <vt:lpstr>The ADA Amendments Act</vt:lpstr>
      <vt:lpstr>Olmstead</vt:lpstr>
      <vt:lpstr>ADA Changes Behaviors</vt:lpstr>
      <vt:lpstr>The Nation’s Largest Minority Group</vt:lpstr>
      <vt:lpstr>Education</vt:lpstr>
      <vt:lpstr>Meeting Performance Standards</vt:lpstr>
      <vt:lpstr>Employee Supervision</vt:lpstr>
      <vt:lpstr>Job Accidents</vt:lpstr>
      <vt:lpstr>Worker Compensation Rates</vt:lpstr>
      <vt:lpstr>Hiring</vt:lpstr>
      <vt:lpstr>Discipline and Termination</vt:lpstr>
      <vt:lpstr>Absenteeism</vt:lpstr>
      <vt:lpstr>Special Characteristics</vt:lpstr>
      <vt:lpstr>Accommodation Expenses</vt:lpstr>
      <vt:lpstr>Creativity Does Not Have To Be Costly </vt:lpstr>
      <vt:lpstr>PowerPoint Presentation</vt:lpstr>
      <vt:lpstr>PowerPoint Presentation</vt:lpstr>
      <vt:lpstr>Find a partner  One will be person A the other B</vt:lpstr>
      <vt:lpstr>Interactive Process  Discussion, discussion, discussion</vt:lpstr>
      <vt:lpstr>If at first you don’t succeed</vt:lpstr>
      <vt:lpstr>Bless her heart</vt:lpstr>
      <vt:lpstr>This is how it’s done</vt:lpstr>
      <vt:lpstr>The Un-Interpreter</vt:lpstr>
      <vt:lpstr>Don’t play doctor</vt:lpstr>
      <vt:lpstr>Purpose of  Reasonable Accommodation</vt:lpstr>
      <vt:lpstr>Lets go to the video tape</vt:lpstr>
      <vt:lpstr>U.S. Department of Justice http://www.ada.gov </vt:lpstr>
      <vt:lpstr>PowerPoint Presentation</vt:lpstr>
      <vt:lpstr>PowerPoint Presentation</vt:lpstr>
      <vt:lpstr>Texas Resource https://www.disabilityrightstx.org/</vt:lpstr>
      <vt:lpstr>PowerPoint Presentation</vt:lpstr>
      <vt:lpstr>PowerPoint Presentation</vt:lpstr>
      <vt:lpstr>The Implicit Association Test https://implicit.harvard.edu/implicit </vt:lpstr>
      <vt:lpstr>Add  Music Within  to your queue</vt:lpstr>
      <vt:lpstr>PowerPoint Presentation</vt:lpstr>
      <vt:lpstr>What can one person do? </vt:lpstr>
      <vt:lpstr>Adolph Hitler   Ivan the Terrible  Adolph Eichmann  Pol Pot  Mao Tse-tung  Idi Amin  Joseph Stalin  Genghis Khan </vt:lpstr>
      <vt:lpstr>PowerPoint Presentation</vt:lpstr>
      <vt:lpstr>PowerPoint Presentation</vt:lpstr>
      <vt:lpstr>Contact Information &amp; Resources</vt:lpstr>
    </vt:vector>
  </TitlesOfParts>
  <Company>Metro Transit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      A Business Concept     Create a culture of competition      People with disabilities - single largest minority group   Investing in People    Demonstrates to Customers    Helps Establish a Healthy, I Environment hows Employees Your co   59 million people    Unemployment rate (unemployed people are those who did not have a job, were available for work, and were actively looking for a job in the 4 weeks preceding the survey.)   14.8 percent for people with disabilities   9.4 percent for people without disabilities      Not in labor force (neither employed nor unemployed)   3 in 10 people without disabilities 8 in 10 people with disabilities        Reject the Myths   Myths about People with Disabilities</dc:title>
  <dc:creator>aj02</dc:creator>
  <cp:lastModifiedBy>JOE BONTKE</cp:lastModifiedBy>
  <cp:revision>126</cp:revision>
  <cp:lastPrinted>2017-09-29T19:15:26Z</cp:lastPrinted>
  <dcterms:created xsi:type="dcterms:W3CDTF">2012-05-07T16:14:26Z</dcterms:created>
  <dcterms:modified xsi:type="dcterms:W3CDTF">2018-10-20T16:29:05Z</dcterms:modified>
</cp:coreProperties>
</file>