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75" r:id="rId5"/>
    <p:sldId id="292" r:id="rId6"/>
    <p:sldId id="293" r:id="rId7"/>
    <p:sldId id="295" r:id="rId8"/>
    <p:sldId id="294" r:id="rId9"/>
    <p:sldId id="296" r:id="rId10"/>
    <p:sldId id="297" r:id="rId11"/>
    <p:sldId id="298" r:id="rId12"/>
    <p:sldId id="314" r:id="rId13"/>
    <p:sldId id="315" r:id="rId14"/>
    <p:sldId id="299" r:id="rId15"/>
    <p:sldId id="316" r:id="rId16"/>
    <p:sldId id="317" r:id="rId17"/>
    <p:sldId id="309" r:id="rId18"/>
    <p:sldId id="301" r:id="rId19"/>
    <p:sldId id="302" r:id="rId20"/>
    <p:sldId id="303" r:id="rId21"/>
    <p:sldId id="304" r:id="rId22"/>
    <p:sldId id="321" r:id="rId23"/>
    <p:sldId id="305" r:id="rId24"/>
    <p:sldId id="318" r:id="rId25"/>
    <p:sldId id="319" r:id="rId26"/>
    <p:sldId id="320" r:id="rId27"/>
    <p:sldId id="306" r:id="rId28"/>
    <p:sldId id="307" r:id="rId29"/>
    <p:sldId id="31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06257-7780-6ABB-FD28-B0657932F563}" name="Patlovich, Scott J" initials="SP" userId="S::Scott.J.Patlovich@uth.tmc.edu::8100bdc2-8197-4895-a485-c8065001a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39" autoAdjust="0"/>
    <p:restoredTop sz="94660"/>
  </p:normalViewPr>
  <p:slideViewPr>
    <p:cSldViewPr snapToGrid="0">
      <p:cViewPr varScale="1">
        <p:scale>
          <a:sx n="107" d="100"/>
          <a:sy n="107" d="100"/>
        </p:scale>
        <p:origin x="28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8/10/relationships/authors" Targe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E0E13B-4E88-4B86-A9D1-36BE98F739C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52DE3-673E-43C6-B885-0317005832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54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0E13B-4E88-4B86-A9D1-36BE98F739C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12235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0E13B-4E88-4B86-A9D1-36BE98F739C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179264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0E13B-4E88-4B86-A9D1-36BE98F739C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329225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0E13B-4E88-4B86-A9D1-36BE98F739C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52DE3-673E-43C6-B885-0317005832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82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0E13B-4E88-4B86-A9D1-36BE98F739C6}"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21270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0E13B-4E88-4B86-A9D1-36BE98F739C6}"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4101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0E13B-4E88-4B86-A9D1-36BE98F739C6}"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246667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E0E13B-4E88-4B86-A9D1-36BE98F739C6}" type="datetimeFigureOut">
              <a:rPr lang="en-US" smtClean="0"/>
              <a:t>1/14/2026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93527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E0E13B-4E88-4B86-A9D1-36BE98F739C6}" type="datetimeFigureOut">
              <a:rPr lang="en-US" smtClean="0"/>
              <a:t>1/14/2026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A52DE3-673E-43C6-B885-0317005832FE}" type="slidenum">
              <a:rPr lang="en-US" smtClean="0"/>
              <a:t>‹#›</a:t>
            </a:fld>
            <a:endParaRPr lang="en-US"/>
          </a:p>
        </p:txBody>
      </p:sp>
    </p:spTree>
    <p:extLst>
      <p:ext uri="{BB962C8B-B14F-4D97-AF65-F5344CB8AC3E}">
        <p14:creationId xmlns:p14="http://schemas.microsoft.com/office/powerpoint/2010/main" val="392284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0E13B-4E88-4B86-A9D1-36BE98F739C6}"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52DE3-673E-43C6-B885-0317005832FE}" type="slidenum">
              <a:rPr lang="en-US" smtClean="0"/>
              <a:t>‹#›</a:t>
            </a:fld>
            <a:endParaRPr lang="en-US"/>
          </a:p>
        </p:txBody>
      </p:sp>
    </p:spTree>
    <p:extLst>
      <p:ext uri="{BB962C8B-B14F-4D97-AF65-F5344CB8AC3E}">
        <p14:creationId xmlns:p14="http://schemas.microsoft.com/office/powerpoint/2010/main" val="402585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E0E13B-4E88-4B86-A9D1-36BE98F739C6}" type="datetimeFigureOut">
              <a:rPr lang="en-US" smtClean="0"/>
              <a:t>1/14/2026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0A52DE3-673E-43C6-B885-0317005832F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294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th.edu/safety/chemical-safety/n95-respirator-approval-process.htm" TargetMode="External"/><Relationship Id="rId2" Type="http://schemas.openxmlformats.org/officeDocument/2006/relationships/hyperlink" Target="https://www.uth.edu/safety/biological-safety/transportation-shipment-iss.ht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th.edu/safety/biological-safety/transportation-shipment-is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9/chapter-I/subchapter-E/part-121" TargetMode="External"/><Relationship Id="rId2" Type="http://schemas.openxmlformats.org/officeDocument/2006/relationships/hyperlink" Target="https://www.ecfr.gov/current/title-7/subtitle-B/chapter-III/part-331"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ecfr.gov/current/title-42/chapter-I/subchapter-F/part-7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poliovirus-containment/php/nipc/index.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afety-assistant.uth.edu/EHSAQuestionnaire/EHSAWebisapi.dll?protocol=BIO" TargetMode="External"/><Relationship Id="rId1" Type="http://schemas.openxmlformats.org/officeDocument/2006/relationships/slideLayout" Target="../slideLayouts/slideLayout2.xml"/><Relationship Id="rId4" Type="http://schemas.openxmlformats.org/officeDocument/2006/relationships/hyperlink" Target="https://www.uth.edu/safety/biological-safet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th.edu/safety/biological-safe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cdc.gov/labs/bmbl/?CDC_AAref_Val=https://www.cdc.gov/labs/BMBL.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sp.od.nih.gov/wp-content/uploads/NIH_Guideline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B674-F940-404B-83B8-6D9668D9D2D3}"/>
              </a:ext>
            </a:extLst>
          </p:cNvPr>
          <p:cNvSpPr>
            <a:spLocks noGrp="1"/>
          </p:cNvSpPr>
          <p:nvPr>
            <p:ph type="ctrTitle"/>
          </p:nvPr>
        </p:nvSpPr>
        <p:spPr>
          <a:xfrm>
            <a:off x="143435" y="3526041"/>
            <a:ext cx="11932024" cy="1394484"/>
          </a:xfrm>
        </p:spPr>
        <p:txBody>
          <a:bodyPr>
            <a:normAutofit fontScale="90000"/>
          </a:bodyPr>
          <a:lstStyle/>
          <a:p>
            <a:pPr algn="ctr"/>
            <a:br>
              <a:rPr lang="en-US" sz="8900" b="1" dirty="0"/>
            </a:br>
            <a:r>
              <a:rPr lang="en-US" sz="7300" dirty="0"/>
              <a:t>Biosafety Basics </a:t>
            </a:r>
            <a:br>
              <a:rPr lang="en-US" sz="9600" dirty="0"/>
            </a:br>
            <a:r>
              <a:rPr lang="en-US" sz="8900" b="1" dirty="0"/>
              <a:t>Module 2: </a:t>
            </a:r>
            <a:br>
              <a:rPr lang="en-US" sz="8900" b="1" dirty="0"/>
            </a:br>
            <a:r>
              <a:rPr lang="en-US" sz="8900" b="1" dirty="0"/>
              <a:t>Regulations and Committees</a:t>
            </a:r>
            <a:br>
              <a:rPr lang="en-US" sz="6000" b="1" dirty="0"/>
            </a:br>
            <a:endParaRPr lang="en-US" sz="6000" b="1" dirty="0"/>
          </a:p>
        </p:txBody>
      </p:sp>
      <p:pic>
        <p:nvPicPr>
          <p:cNvPr id="4" name="Picture 3">
            <a:extLst>
              <a:ext uri="{FF2B5EF4-FFF2-40B4-BE49-F238E27FC236}">
                <a16:creationId xmlns:a16="http://schemas.microsoft.com/office/drawing/2014/main" id="{7EF541C6-074B-4291-AF3D-559216EC3863}"/>
              </a:ext>
            </a:extLst>
          </p:cNvPr>
          <p:cNvPicPr>
            <a:picLocks noChangeAspect="1"/>
          </p:cNvPicPr>
          <p:nvPr/>
        </p:nvPicPr>
        <p:blipFill>
          <a:blip r:embed="rId2"/>
          <a:stretch>
            <a:fillRect/>
          </a:stretch>
        </p:blipFill>
        <p:spPr>
          <a:xfrm>
            <a:off x="288201" y="128126"/>
            <a:ext cx="2765550" cy="1786938"/>
          </a:xfrm>
          <a:prstGeom prst="rect">
            <a:avLst/>
          </a:prstGeom>
        </p:spPr>
      </p:pic>
    </p:spTree>
    <p:extLst>
      <p:ext uri="{BB962C8B-B14F-4D97-AF65-F5344CB8AC3E}">
        <p14:creationId xmlns:p14="http://schemas.microsoft.com/office/powerpoint/2010/main" val="288364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6DDDC0-FF00-A384-CC0D-3D67149A3EF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1B5FF2-2F60-D590-B8CC-E4FBFC022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C2C9CD7-162A-B6E5-1DFE-4F06F38BF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FA207-7F90-179D-5E08-05C1CDB1EBE9}"/>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60A473FE-DA2F-0B96-D3EC-43C72F7B4CAC}"/>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047636E3-49B1-7FA8-A462-4B7DAF0870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BC9911-B0E7-DE94-C42D-53256569C9FA}"/>
              </a:ext>
            </a:extLst>
          </p:cNvPr>
          <p:cNvSpPr>
            <a:spLocks noGrp="1"/>
          </p:cNvSpPr>
          <p:nvPr>
            <p:ph idx="1"/>
          </p:nvPr>
        </p:nvSpPr>
        <p:spPr>
          <a:xfrm>
            <a:off x="5239077" y="1661745"/>
            <a:ext cx="6683982" cy="5196254"/>
          </a:xfrm>
        </p:spPr>
        <p:txBody>
          <a:bodyPr>
            <a:normAutofit/>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a:buNone/>
            </a:pPr>
            <a:endParaRPr lang="en-US" altLang="en-US" sz="2200" dirty="0">
              <a:ea typeface="MS PGothic" panose="020B0600070205080204" pitchFamily="34" charset="-128"/>
            </a:endParaRPr>
          </a:p>
          <a:p>
            <a:pPr eaLnBrk="1" hangingPunct="1"/>
            <a:r>
              <a:rPr lang="en-US" altLang="en-US" sz="2200" dirty="0">
                <a:ea typeface="MS PGothic" panose="020B0600070205080204" pitchFamily="34" charset="-128"/>
              </a:rPr>
              <a:t>Ensure compliance with </a:t>
            </a:r>
            <a:r>
              <a:rPr lang="en-US" altLang="en-US" sz="2200" i="1" dirty="0">
                <a:ea typeface="MS PGothic" panose="020B0600070205080204" pitchFamily="34" charset="-128"/>
              </a:rPr>
              <a:t>NIH Guidelines</a:t>
            </a:r>
          </a:p>
          <a:p>
            <a:pPr eaLnBrk="1" hangingPunct="1"/>
            <a:r>
              <a:rPr lang="en-US" altLang="en-US" sz="2200" dirty="0">
                <a:ea typeface="MS PGothic" panose="020B0600070205080204" pitchFamily="34" charset="-128"/>
              </a:rPr>
              <a:t>Establish IBC</a:t>
            </a:r>
          </a:p>
          <a:p>
            <a:pPr eaLnBrk="1" hangingPunct="1"/>
            <a:r>
              <a:rPr lang="en-US" altLang="en-US" sz="2200" dirty="0">
                <a:ea typeface="MS PGothic" panose="020B0600070205080204" pitchFamily="34" charset="-128"/>
              </a:rPr>
              <a:t>Appoint a Biosafety Officer, if conducting BSL-3, BSL-4, or large-scale work</a:t>
            </a:r>
          </a:p>
          <a:p>
            <a:pPr eaLnBrk="1" hangingPunct="1"/>
            <a:r>
              <a:rPr lang="en-US" altLang="en-US" sz="2200" dirty="0">
                <a:ea typeface="MS PGothic" panose="020B0600070205080204" pitchFamily="34" charset="-128"/>
              </a:rPr>
              <a:t>Ensure IBC has expertise in the research that is reviewed</a:t>
            </a:r>
          </a:p>
          <a:p>
            <a:pPr eaLnBrk="1" hangingPunct="1"/>
            <a:r>
              <a:rPr lang="en-US" altLang="en-US" sz="2200" dirty="0">
                <a:ea typeface="MS PGothic" panose="020B0600070205080204" pitchFamily="34" charset="-128"/>
              </a:rPr>
              <a:t>Establish a medical surveillance program as needed</a:t>
            </a:r>
          </a:p>
          <a:p>
            <a:pPr eaLnBrk="1" hangingPunct="1"/>
            <a:r>
              <a:rPr lang="en-US" altLang="en-US" sz="2200" dirty="0">
                <a:ea typeface="MS PGothic" panose="020B0600070205080204" pitchFamily="34" charset="-128"/>
              </a:rPr>
              <a:t>Report all incidents to the NIH-Office of Science Policy</a:t>
            </a:r>
          </a:p>
          <a:p>
            <a:pPr marL="0" indent="0">
              <a:buNone/>
            </a:pPr>
            <a:endParaRPr lang="en-US" altLang="en-US" sz="2000" dirty="0">
              <a:ea typeface="MS PGothic" panose="020B0600070205080204" pitchFamily="34" charset="-128"/>
            </a:endParaRPr>
          </a:p>
        </p:txBody>
      </p:sp>
    </p:spTree>
    <p:extLst>
      <p:ext uri="{BB962C8B-B14F-4D97-AF65-F5344CB8AC3E}">
        <p14:creationId xmlns:p14="http://schemas.microsoft.com/office/powerpoint/2010/main" val="405317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62EB52-32D9-D3B1-E45C-E3E8643A56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7D058B-3DF2-4DBB-4A49-5B3CC9921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163C56-0668-A668-7310-57F3B5CF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D61D5-2A1D-A6DC-9FE2-C95054F687F2}"/>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AC083B30-0638-91F3-6798-5EAE023BC81A}"/>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17F86878-C379-C3A4-3054-4ABD31BEB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FDD667-7E7E-D394-7F3F-096F23F4302F}"/>
              </a:ext>
            </a:extLst>
          </p:cNvPr>
          <p:cNvSpPr>
            <a:spLocks noGrp="1"/>
          </p:cNvSpPr>
          <p:nvPr>
            <p:ph idx="1"/>
          </p:nvPr>
        </p:nvSpPr>
        <p:spPr>
          <a:xfrm>
            <a:off x="5287616" y="1661745"/>
            <a:ext cx="6725089" cy="5196254"/>
          </a:xfrm>
        </p:spPr>
        <p:txBody>
          <a:bodyPr>
            <a:normAutofit fontScale="92500" lnSpcReduction="10000"/>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eaLnBrk="1" hangingPunct="1">
              <a:buNone/>
            </a:pPr>
            <a:r>
              <a:rPr lang="en-US" altLang="en-US" sz="2200" u="sng" dirty="0">
                <a:ea typeface="MS PGothic" panose="020B0600070205080204" pitchFamily="34" charset="-128"/>
              </a:rPr>
              <a:t>Responsibilities of the IBC:</a:t>
            </a:r>
          </a:p>
          <a:p>
            <a:pPr marL="0" indent="0">
              <a:buNone/>
            </a:pPr>
            <a:r>
              <a:rPr lang="en-US" altLang="en-US" sz="2200" dirty="0">
                <a:ea typeface="MS PGothic" panose="020B0600070205080204" pitchFamily="34" charset="-128"/>
              </a:rPr>
              <a:t>Review rDNA research and approve those research projects that are found to conform with the </a:t>
            </a:r>
            <a:r>
              <a:rPr lang="en-US" altLang="en-US" sz="2200" i="1" dirty="0">
                <a:ea typeface="MS PGothic" panose="020B0600070205080204" pitchFamily="34" charset="-128"/>
              </a:rPr>
              <a:t>NIH Guidelines</a:t>
            </a:r>
            <a:r>
              <a:rPr lang="en-US" altLang="en-US" sz="2200" dirty="0">
                <a:ea typeface="MS PGothic" panose="020B0600070205080204" pitchFamily="34" charset="-128"/>
              </a:rPr>
              <a:t>. </a:t>
            </a:r>
          </a:p>
          <a:p>
            <a:pPr marL="0" indent="0">
              <a:buNone/>
            </a:pPr>
            <a:r>
              <a:rPr lang="en-US" altLang="en-US" sz="2200" dirty="0">
                <a:ea typeface="MS PGothic" panose="020B0600070205080204" pitchFamily="34" charset="-128"/>
              </a:rPr>
              <a:t>This review shall include:  </a:t>
            </a:r>
          </a:p>
          <a:p>
            <a:pPr marL="0" indent="0">
              <a:buNone/>
            </a:pPr>
            <a:r>
              <a:rPr lang="en-US" altLang="en-US" sz="2200" dirty="0">
                <a:ea typeface="MS PGothic" panose="020B0600070205080204" pitchFamily="34" charset="-128"/>
              </a:rPr>
              <a:t>1) independent assessment of the containment levels required by the </a:t>
            </a:r>
            <a:r>
              <a:rPr lang="en-US" altLang="en-US" sz="2200" i="1" dirty="0">
                <a:ea typeface="MS PGothic" panose="020B0600070205080204" pitchFamily="34" charset="-128"/>
              </a:rPr>
              <a:t>NIH Guidelines </a:t>
            </a:r>
            <a:r>
              <a:rPr lang="en-US" altLang="en-US" sz="2200" dirty="0">
                <a:ea typeface="MS PGothic" panose="020B0600070205080204" pitchFamily="34" charset="-128"/>
              </a:rPr>
              <a:t>for the proposed research; </a:t>
            </a:r>
          </a:p>
          <a:p>
            <a:pPr marL="0" indent="0">
              <a:buNone/>
            </a:pPr>
            <a:r>
              <a:rPr lang="en-US" altLang="en-US" sz="2200" dirty="0">
                <a:ea typeface="MS PGothic" panose="020B0600070205080204" pitchFamily="34" charset="-128"/>
              </a:rPr>
              <a:t>2) assessment of the facilities, procedures, practices, training, and expertise of personnel involved in rDNA research; </a:t>
            </a:r>
          </a:p>
          <a:p>
            <a:pPr marL="0" indent="0">
              <a:buNone/>
            </a:pPr>
            <a:r>
              <a:rPr lang="en-US" altLang="en-US" sz="2200" dirty="0">
                <a:ea typeface="MS PGothic" panose="020B0600070205080204" pitchFamily="34" charset="-128"/>
              </a:rPr>
              <a:t>3) ensuring that the PI has appropriately addressed all aspects of Appendix M and</a:t>
            </a:r>
          </a:p>
          <a:p>
            <a:pPr marL="0" indent="0">
              <a:buNone/>
            </a:pPr>
            <a:r>
              <a:rPr lang="en-US" altLang="en-US" sz="2200" dirty="0">
                <a:ea typeface="MS PGothic" panose="020B0600070205080204" pitchFamily="34" charset="-128"/>
              </a:rPr>
              <a:t>4) ensure compliance with all surveillance, data reporting, and adverse event reporting requirements set forth in the </a:t>
            </a:r>
            <a:r>
              <a:rPr lang="en-US" altLang="en-US" sz="2200" i="1" dirty="0">
                <a:ea typeface="MS PGothic" panose="020B0600070205080204" pitchFamily="34" charset="-128"/>
              </a:rPr>
              <a:t>NIH Guidelines</a:t>
            </a:r>
            <a:r>
              <a:rPr lang="en-US" altLang="en-US" sz="2200" dirty="0">
                <a:ea typeface="MS PGothic" panose="020B0600070205080204" pitchFamily="34" charset="-128"/>
              </a:rPr>
              <a:t>.</a:t>
            </a:r>
          </a:p>
          <a:p>
            <a:pPr marL="0" indent="0">
              <a:buNone/>
            </a:pPr>
            <a:endParaRPr lang="en-US" altLang="en-US" dirty="0">
              <a:ea typeface="MS PGothic" panose="020B0600070205080204" pitchFamily="34" charset="-128"/>
            </a:endParaRPr>
          </a:p>
        </p:txBody>
      </p:sp>
    </p:spTree>
    <p:extLst>
      <p:ext uri="{BB962C8B-B14F-4D97-AF65-F5344CB8AC3E}">
        <p14:creationId xmlns:p14="http://schemas.microsoft.com/office/powerpoint/2010/main" val="410923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4DD609-0158-F9F6-8970-85A975458E9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2A0B43-7705-57DE-3447-EB879475D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E0BBFAF-4A06-E993-BBA0-B93EA2B8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22E2E-58DD-4DC4-B89A-0DB47D70D6C4}"/>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A5739D2A-6B39-0272-3169-E9828B81E26B}"/>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C34CCF6B-2E89-23A0-FDDA-FF07C6FE37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EED797-C3D2-3EA8-E93F-384F59759208}"/>
              </a:ext>
            </a:extLst>
          </p:cNvPr>
          <p:cNvSpPr>
            <a:spLocks noGrp="1"/>
          </p:cNvSpPr>
          <p:nvPr>
            <p:ph idx="1"/>
          </p:nvPr>
        </p:nvSpPr>
        <p:spPr>
          <a:xfrm>
            <a:off x="5287616" y="1661745"/>
            <a:ext cx="6725089" cy="5196254"/>
          </a:xfrm>
        </p:spPr>
        <p:txBody>
          <a:bodyPr>
            <a:normAutofit fontScale="92500" lnSpcReduction="10000"/>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eaLnBrk="1" hangingPunct="1">
              <a:buNone/>
            </a:pPr>
            <a:r>
              <a:rPr lang="en-US" altLang="en-US" sz="2200" u="sng" dirty="0">
                <a:ea typeface="MS PGothic" panose="020B0600070205080204" pitchFamily="34" charset="-128"/>
              </a:rPr>
              <a:t>Responsibilities of the IBC:</a:t>
            </a:r>
          </a:p>
          <a:p>
            <a:pPr marL="0" indent="0">
              <a:buNone/>
            </a:pPr>
            <a:r>
              <a:rPr lang="en-US" altLang="en-US" sz="2200" dirty="0">
                <a:ea typeface="MS PGothic" panose="020B0600070205080204" pitchFamily="34" charset="-128"/>
              </a:rPr>
              <a:t>Notify the PI of the results of the IBC’s review and approval.</a:t>
            </a:r>
          </a:p>
          <a:p>
            <a:pPr marL="0" indent="0">
              <a:buNone/>
            </a:pPr>
            <a:r>
              <a:rPr lang="en-US" altLang="en-US" sz="2200" dirty="0">
                <a:ea typeface="MS PGothic" panose="020B0600070205080204" pitchFamily="34" charset="-128"/>
              </a:rPr>
              <a:t>Lower containment levels for certain experiments as specified in Section III-D-2-a, Experiments in which DNA from Risk Group 2, Risk Group 3, Risk Group 4, or Restricted Agents is Cloned into Non-pathogenic Prokaryotic or Lower Eukaryotic Host-Vector Systems.</a:t>
            </a:r>
          </a:p>
          <a:p>
            <a:pPr marL="0" indent="0">
              <a:buNone/>
            </a:pPr>
            <a:r>
              <a:rPr lang="en-US" altLang="en-US" sz="2200" dirty="0">
                <a:ea typeface="MS PGothic" panose="020B0600070205080204" pitchFamily="34" charset="-128"/>
              </a:rPr>
              <a:t>Set containment levels as specified in Sections III-D-4-b, Experiments Involving Whole Animals.</a:t>
            </a:r>
          </a:p>
          <a:p>
            <a:pPr marL="0" indent="0">
              <a:buNone/>
            </a:pPr>
            <a:r>
              <a:rPr lang="en-US" altLang="en-US" sz="2200" dirty="0">
                <a:ea typeface="MS PGothic" panose="020B0600070205080204" pitchFamily="34" charset="-128"/>
              </a:rPr>
              <a:t>Periodically review rDNA research conducted at the institution to ensure compliance with the </a:t>
            </a:r>
            <a:r>
              <a:rPr lang="en-US" altLang="en-US" sz="2200" i="1" dirty="0">
                <a:ea typeface="MS PGothic" panose="020B0600070205080204" pitchFamily="34" charset="-128"/>
              </a:rPr>
              <a:t>NIH Guidelines</a:t>
            </a:r>
            <a:r>
              <a:rPr lang="en-US" altLang="en-US" sz="2200" dirty="0">
                <a:ea typeface="MS PGothic" panose="020B0600070205080204" pitchFamily="34" charset="-128"/>
              </a:rPr>
              <a:t>.</a:t>
            </a:r>
          </a:p>
          <a:p>
            <a:pPr marL="0" indent="0">
              <a:buNone/>
            </a:pPr>
            <a:r>
              <a:rPr lang="en-US" altLang="en-US" sz="2200" dirty="0">
                <a:ea typeface="MS PGothic" panose="020B0600070205080204" pitchFamily="34" charset="-128"/>
              </a:rPr>
              <a:t>Adopt emergency plans covering accidental spills and personnel contamination resulting from rDNA research.</a:t>
            </a:r>
          </a:p>
          <a:p>
            <a:pPr marL="0" indent="0">
              <a:buNone/>
            </a:pPr>
            <a:endParaRPr lang="en-US" altLang="en-US" sz="2200" dirty="0">
              <a:ea typeface="MS PGothic" panose="020B0600070205080204" pitchFamily="34" charset="-128"/>
            </a:endParaRPr>
          </a:p>
          <a:p>
            <a:pPr marL="0" indent="0">
              <a:buNone/>
            </a:pPr>
            <a:endParaRPr lang="en-US" altLang="en-US" dirty="0">
              <a:ea typeface="MS PGothic" panose="020B0600070205080204" pitchFamily="34" charset="-128"/>
            </a:endParaRPr>
          </a:p>
        </p:txBody>
      </p:sp>
    </p:spTree>
    <p:extLst>
      <p:ext uri="{BB962C8B-B14F-4D97-AF65-F5344CB8AC3E}">
        <p14:creationId xmlns:p14="http://schemas.microsoft.com/office/powerpoint/2010/main" val="22386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874704-3FBE-FB42-F0E7-88787B70A88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D6C869-5284-BBE8-5A04-BF4AABC92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206949ED-FBE5-64AB-CCCF-AABE7E682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2517A-A49A-FB69-ADE5-565F4C4AEF37}"/>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6B865876-63F9-4EE4-3220-09A806A06EF0}"/>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029CCF36-9C24-60DB-70B2-94EC171145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AE036C-9A1F-2E75-2723-2CDC5D1ABCA3}"/>
              </a:ext>
            </a:extLst>
          </p:cNvPr>
          <p:cNvSpPr>
            <a:spLocks noGrp="1"/>
          </p:cNvSpPr>
          <p:nvPr>
            <p:ph idx="1"/>
          </p:nvPr>
        </p:nvSpPr>
        <p:spPr>
          <a:xfrm>
            <a:off x="5287616" y="1661745"/>
            <a:ext cx="6725089" cy="5196254"/>
          </a:xfrm>
        </p:spPr>
        <p:txBody>
          <a:bodyPr>
            <a:normAutofit/>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eaLnBrk="1" hangingPunct="1">
              <a:buNone/>
            </a:pPr>
            <a:r>
              <a:rPr lang="en-US" altLang="en-US" sz="2200" u="sng" dirty="0">
                <a:ea typeface="MS PGothic" panose="020B0600070205080204" pitchFamily="34" charset="-128"/>
              </a:rPr>
              <a:t>Responsibilities of the IBC:</a:t>
            </a:r>
          </a:p>
          <a:p>
            <a:pPr marL="0" indent="0">
              <a:buNone/>
            </a:pPr>
            <a:r>
              <a:rPr lang="en-US" altLang="en-US" sz="2200" dirty="0">
                <a:ea typeface="MS PGothic" panose="020B0600070205080204" pitchFamily="34" charset="-128"/>
              </a:rPr>
              <a:t>Report any significant problems with or violations of the </a:t>
            </a:r>
            <a:r>
              <a:rPr lang="en-US" altLang="en-US" sz="2200" i="1" dirty="0">
                <a:ea typeface="MS PGothic" panose="020B0600070205080204" pitchFamily="34" charset="-128"/>
              </a:rPr>
              <a:t>NIH Guidelines </a:t>
            </a:r>
            <a:r>
              <a:rPr lang="en-US" altLang="en-US" sz="2200" dirty="0">
                <a:ea typeface="MS PGothic" panose="020B0600070205080204" pitchFamily="34" charset="-128"/>
              </a:rPr>
              <a:t>and any significant research-related accidents or illnesses to the appropriate institutional official and NIH/OSP within 30 days.</a:t>
            </a:r>
          </a:p>
          <a:p>
            <a:pPr marL="0" indent="0">
              <a:buNone/>
            </a:pPr>
            <a:r>
              <a:rPr lang="en-US" altLang="en-US" sz="2200" dirty="0">
                <a:ea typeface="MS PGothic" panose="020B0600070205080204" pitchFamily="34" charset="-128"/>
              </a:rPr>
              <a:t>The IBC may not authorize the initiation of experiments that are not explicitly covered by the </a:t>
            </a:r>
            <a:r>
              <a:rPr lang="en-US" altLang="en-US" sz="2200" i="1" dirty="0">
                <a:ea typeface="MS PGothic" panose="020B0600070205080204" pitchFamily="34" charset="-128"/>
              </a:rPr>
              <a:t>NIH Guidelines </a:t>
            </a:r>
            <a:r>
              <a:rPr lang="en-US" altLang="en-US" sz="2200" dirty="0">
                <a:ea typeface="MS PGothic" panose="020B0600070205080204" pitchFamily="34" charset="-128"/>
              </a:rPr>
              <a:t>until NIH establishes the containment requirement. </a:t>
            </a:r>
          </a:p>
          <a:p>
            <a:pPr marL="0" indent="0">
              <a:buNone/>
            </a:pPr>
            <a:r>
              <a:rPr lang="en-US" altLang="en-US" sz="2200" dirty="0">
                <a:ea typeface="MS PGothic" panose="020B0600070205080204" pitchFamily="34" charset="-128"/>
              </a:rPr>
              <a:t>Perform such other functions as may be delegated to the IBC.</a:t>
            </a:r>
          </a:p>
          <a:p>
            <a:pPr marL="0" indent="0">
              <a:buNone/>
            </a:pPr>
            <a:endParaRPr lang="en-US" altLang="en-US" sz="2200" dirty="0">
              <a:ea typeface="MS PGothic" panose="020B0600070205080204" pitchFamily="34" charset="-128"/>
            </a:endParaRPr>
          </a:p>
          <a:p>
            <a:pPr marL="0" indent="0">
              <a:buNone/>
            </a:pPr>
            <a:endParaRPr lang="en-US" altLang="en-US" dirty="0">
              <a:ea typeface="MS PGothic" panose="020B0600070205080204" pitchFamily="34" charset="-128"/>
            </a:endParaRPr>
          </a:p>
        </p:txBody>
      </p:sp>
    </p:spTree>
    <p:extLst>
      <p:ext uri="{BB962C8B-B14F-4D97-AF65-F5344CB8AC3E}">
        <p14:creationId xmlns:p14="http://schemas.microsoft.com/office/powerpoint/2010/main" val="291834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D156FE-50B0-BC6F-763D-9949E3CC9B6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C24882-09E7-138A-93B3-BED13BBDA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D46BB4A-1042-D3EE-5498-BE9DBB0AD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0BC26-0BD5-A41F-2F5E-9B339333D71C}"/>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403FABE1-9972-BA60-DBB8-4018FE68B459}"/>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B44C1BA-DBFB-6EDD-ED9C-8D128D6788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CF2C93-1E88-BD31-7ABD-58F0E5DE6117}"/>
              </a:ext>
            </a:extLst>
          </p:cNvPr>
          <p:cNvSpPr>
            <a:spLocks noGrp="1"/>
          </p:cNvSpPr>
          <p:nvPr>
            <p:ph idx="1"/>
          </p:nvPr>
        </p:nvSpPr>
        <p:spPr>
          <a:xfrm>
            <a:off x="5074024" y="1773007"/>
            <a:ext cx="7010400" cy="5196254"/>
          </a:xfrm>
        </p:spPr>
        <p:txBody>
          <a:bodyPr>
            <a:normAutofit fontScale="77500" lnSpcReduction="20000"/>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eaLnBrk="1" hangingPunct="1">
              <a:buNone/>
            </a:pPr>
            <a:r>
              <a:rPr lang="en-US" altLang="en-US" sz="2200" u="sng" dirty="0">
                <a:ea typeface="MS PGothic" panose="020B0600070205080204" pitchFamily="34" charset="-128"/>
              </a:rPr>
              <a:t>Responsibilities of the Principal Investigator:</a:t>
            </a:r>
          </a:p>
          <a:p>
            <a:pPr marL="0" indent="0">
              <a:buNone/>
            </a:pPr>
            <a:r>
              <a:rPr lang="en-US" altLang="en-US" sz="2200" dirty="0">
                <a:ea typeface="MS PGothic" panose="020B0600070205080204" pitchFamily="34" charset="-128"/>
              </a:rPr>
              <a:t>Initiate or modify no recombinant DNA research which requires IBC approval prior to initiation until that research or the proposed modification thereof has been approved by the IBC and has met all other requirements of the </a:t>
            </a:r>
            <a:r>
              <a:rPr lang="en-US" altLang="en-US" sz="2200" i="1" dirty="0">
                <a:ea typeface="MS PGothic" panose="020B0600070205080204" pitchFamily="34" charset="-128"/>
              </a:rPr>
              <a:t>NIH Guidelines</a:t>
            </a:r>
            <a:r>
              <a:rPr lang="en-US" altLang="en-US" sz="2200" dirty="0">
                <a:ea typeface="MS PGothic" panose="020B0600070205080204" pitchFamily="34" charset="-128"/>
              </a:rPr>
              <a:t>; </a:t>
            </a:r>
          </a:p>
          <a:p>
            <a:pPr marL="0" indent="0">
              <a:buNone/>
            </a:pPr>
            <a:r>
              <a:rPr lang="en-US" altLang="en-US" sz="2200" dirty="0">
                <a:ea typeface="MS PGothic" panose="020B0600070205080204" pitchFamily="34" charset="-128"/>
              </a:rPr>
              <a:t>Determine whether experiments are covered by Section III-E, and ensure that the appropriate procedures are followed; </a:t>
            </a:r>
          </a:p>
          <a:p>
            <a:pPr marL="0" indent="0">
              <a:buNone/>
            </a:pPr>
            <a:r>
              <a:rPr lang="en-US" altLang="en-US" sz="2200" dirty="0">
                <a:ea typeface="MS PGothic" panose="020B0600070205080204" pitchFamily="34" charset="-128"/>
              </a:rPr>
              <a:t>Report any significant problems, violations of the </a:t>
            </a:r>
            <a:r>
              <a:rPr lang="en-US" altLang="en-US" sz="2200" i="1" dirty="0">
                <a:ea typeface="MS PGothic" panose="020B0600070205080204" pitchFamily="34" charset="-128"/>
              </a:rPr>
              <a:t>NIH Guidelines</a:t>
            </a:r>
            <a:r>
              <a:rPr lang="en-US" altLang="en-US" sz="2200" dirty="0">
                <a:ea typeface="MS PGothic" panose="020B0600070205080204" pitchFamily="34" charset="-128"/>
              </a:rPr>
              <a:t>, or any significant research-related accidents and illnesses to the BSO, Animal Facility Director (where applicable), IBC, NIH OSP, and other appropriate authorities (if applicable) within 30 days;  </a:t>
            </a:r>
          </a:p>
          <a:p>
            <a:pPr marL="0" indent="0">
              <a:buNone/>
            </a:pPr>
            <a:r>
              <a:rPr lang="en-US" altLang="en-US" sz="2200" dirty="0">
                <a:ea typeface="MS PGothic" panose="020B0600070205080204" pitchFamily="34" charset="-128"/>
              </a:rPr>
              <a:t>Report any new information bearing on the </a:t>
            </a:r>
            <a:r>
              <a:rPr lang="en-US" altLang="en-US" sz="2200" i="1" dirty="0">
                <a:ea typeface="MS PGothic" panose="020B0600070205080204" pitchFamily="34" charset="-128"/>
              </a:rPr>
              <a:t>NIH Guidelines </a:t>
            </a:r>
            <a:r>
              <a:rPr lang="en-US" altLang="en-US" sz="2200" dirty="0">
                <a:ea typeface="MS PGothic" panose="020B0600070205080204" pitchFamily="34" charset="-128"/>
              </a:rPr>
              <a:t>to the Institutional Biosafety Committee and to NIH OSP </a:t>
            </a:r>
          </a:p>
          <a:p>
            <a:pPr marL="0" indent="0">
              <a:buNone/>
            </a:pPr>
            <a:r>
              <a:rPr lang="en-US" altLang="en-US" sz="2200" dirty="0">
                <a:ea typeface="MS PGothic" panose="020B0600070205080204" pitchFamily="34" charset="-128"/>
              </a:rPr>
              <a:t>Be adequately trained in good microbiological techniques; </a:t>
            </a:r>
          </a:p>
          <a:p>
            <a:pPr marL="0" indent="0">
              <a:buNone/>
            </a:pPr>
            <a:r>
              <a:rPr lang="en-US" altLang="en-US" sz="2200" dirty="0">
                <a:ea typeface="MS PGothic" panose="020B0600070205080204" pitchFamily="34" charset="-128"/>
              </a:rPr>
              <a:t>Adhere to IBC-approved emergency plans for handling accidental spills and personnel contamination;  </a:t>
            </a:r>
          </a:p>
          <a:p>
            <a:pPr marL="0" indent="0">
              <a:buNone/>
            </a:pPr>
            <a:r>
              <a:rPr lang="en-US" altLang="en-US" sz="2200" dirty="0">
                <a:ea typeface="MS PGothic" panose="020B0600070205080204" pitchFamily="34" charset="-128"/>
              </a:rPr>
              <a:t>Comply with shipping requirements for rDNA molecules.</a:t>
            </a:r>
          </a:p>
          <a:p>
            <a:pPr marL="0" indent="0">
              <a:buNone/>
            </a:pPr>
            <a:endParaRPr lang="en-US" altLang="en-US" dirty="0">
              <a:ea typeface="MS PGothic" panose="020B0600070205080204" pitchFamily="34" charset="-128"/>
            </a:endParaRPr>
          </a:p>
        </p:txBody>
      </p:sp>
    </p:spTree>
    <p:extLst>
      <p:ext uri="{BB962C8B-B14F-4D97-AF65-F5344CB8AC3E}">
        <p14:creationId xmlns:p14="http://schemas.microsoft.com/office/powerpoint/2010/main" val="375616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DBD92B-830D-FE63-285B-5C9FEE2B2E7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A39BC-7D4A-B88F-69DC-0CE954534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11AF56D-1E59-4E78-3978-2FCDB9B8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909B7-6F8B-1E34-0C19-E009F0432E06}"/>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22458156-02E3-E08F-3B73-3B4594344453}"/>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B711C17D-F0FC-A7BD-B2FA-1DFDBB1DF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352A20-25E5-1E01-2F3A-69C0869D5F03}"/>
              </a:ext>
            </a:extLst>
          </p:cNvPr>
          <p:cNvSpPr>
            <a:spLocks noGrp="1"/>
          </p:cNvSpPr>
          <p:nvPr>
            <p:ph idx="1"/>
          </p:nvPr>
        </p:nvSpPr>
        <p:spPr>
          <a:xfrm>
            <a:off x="5074024" y="1773007"/>
            <a:ext cx="7010400" cy="5196254"/>
          </a:xfrm>
        </p:spPr>
        <p:txBody>
          <a:bodyPr>
            <a:normAutofit fontScale="85000" lnSpcReduction="20000"/>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eaLnBrk="1" hangingPunct="1">
              <a:buNone/>
            </a:pPr>
            <a:r>
              <a:rPr lang="en-US" altLang="en-US" sz="2200" u="sng" dirty="0">
                <a:ea typeface="MS PGothic" panose="020B0600070205080204" pitchFamily="34" charset="-128"/>
              </a:rPr>
              <a:t>Responsibilities of the Principal Investigator:</a:t>
            </a:r>
          </a:p>
          <a:p>
            <a:pPr marL="0" indent="0">
              <a:buNone/>
            </a:pPr>
            <a:r>
              <a:rPr lang="en-US" altLang="en-US" sz="2200" dirty="0">
                <a:ea typeface="MS PGothic" panose="020B0600070205080204" pitchFamily="34" charset="-128"/>
              </a:rPr>
              <a:t>Responsible for full compliance with the </a:t>
            </a:r>
            <a:r>
              <a:rPr lang="en-US" altLang="en-US" sz="2200" i="1" dirty="0">
                <a:ea typeface="MS PGothic" panose="020B0600070205080204" pitchFamily="34" charset="-128"/>
              </a:rPr>
              <a:t>NIH Guidelines </a:t>
            </a:r>
            <a:r>
              <a:rPr lang="en-US" altLang="en-US" sz="2200" dirty="0">
                <a:ea typeface="MS PGothic" panose="020B0600070205080204" pitchFamily="34" charset="-128"/>
              </a:rPr>
              <a:t>in the conduct of rDNA research. </a:t>
            </a:r>
          </a:p>
          <a:p>
            <a:pPr marL="0" indent="0">
              <a:buNone/>
            </a:pPr>
            <a:r>
              <a:rPr lang="en-US" altLang="en-US" sz="2200" dirty="0">
                <a:ea typeface="MS PGothic" panose="020B0600070205080204" pitchFamily="34" charset="-128"/>
              </a:rPr>
              <a:t>Responsible for ensuring that the reporting requirements are fulfilled and will be held accountable for any reporting lapses. </a:t>
            </a:r>
          </a:p>
          <a:p>
            <a:pPr marL="0" indent="0">
              <a:buNone/>
            </a:pPr>
            <a:r>
              <a:rPr lang="en-US" altLang="en-US" sz="2200" dirty="0">
                <a:ea typeface="MS PGothic" panose="020B0600070205080204" pitchFamily="34" charset="-128"/>
              </a:rPr>
              <a:t>Prior to initiating research:</a:t>
            </a:r>
          </a:p>
          <a:p>
            <a:pPr marL="0" indent="0">
              <a:buNone/>
            </a:pPr>
            <a:r>
              <a:rPr lang="en-US" altLang="en-US" sz="2200" dirty="0">
                <a:ea typeface="MS PGothic" panose="020B0600070205080204" pitchFamily="34" charset="-128"/>
              </a:rPr>
              <a:t>1) Make available to all laboratory staff the protocols that describe the potential biohazards and the precautions to be taken; </a:t>
            </a:r>
          </a:p>
          <a:p>
            <a:pPr marL="0" indent="0">
              <a:buNone/>
            </a:pPr>
            <a:r>
              <a:rPr lang="en-US" altLang="en-US" sz="2200" dirty="0">
                <a:ea typeface="MS PGothic" panose="020B0600070205080204" pitchFamily="34" charset="-128"/>
              </a:rPr>
              <a:t>2) Instruct and train laboratory staff in:  (</a:t>
            </a:r>
            <a:r>
              <a:rPr lang="en-US" altLang="en-US" sz="2200" dirty="0" err="1">
                <a:ea typeface="MS PGothic" panose="020B0600070205080204" pitchFamily="34" charset="-128"/>
              </a:rPr>
              <a:t>i</a:t>
            </a:r>
            <a:r>
              <a:rPr lang="en-US" altLang="en-US" sz="2200" dirty="0">
                <a:ea typeface="MS PGothic" panose="020B0600070205080204" pitchFamily="34" charset="-128"/>
              </a:rPr>
              <a:t>) the practices and techniques required to ensure safety, and (ii) the procedures for dealing with accidents; and </a:t>
            </a:r>
          </a:p>
          <a:p>
            <a:pPr marL="0" indent="0">
              <a:buNone/>
            </a:pPr>
            <a:r>
              <a:rPr lang="en-US" altLang="en-US" sz="2200" dirty="0">
                <a:ea typeface="MS PGothic" panose="020B0600070205080204" pitchFamily="34" charset="-128"/>
              </a:rPr>
              <a:t>3) Inform the laboratory staff of the reasons and provisions for any precautionary medical practices advised or requested (e.g., vaccinations).</a:t>
            </a:r>
          </a:p>
          <a:p>
            <a:pPr marL="0" indent="0">
              <a:buNone/>
            </a:pPr>
            <a:endParaRPr lang="en-US" altLang="en-US" dirty="0">
              <a:ea typeface="MS PGothic" panose="020B0600070205080204" pitchFamily="34" charset="-128"/>
            </a:endParaRPr>
          </a:p>
        </p:txBody>
      </p:sp>
    </p:spTree>
    <p:extLst>
      <p:ext uri="{BB962C8B-B14F-4D97-AF65-F5344CB8AC3E}">
        <p14:creationId xmlns:p14="http://schemas.microsoft.com/office/powerpoint/2010/main" val="4107072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6ABDF3-7E9E-55BC-6FC7-CE2EE3EAD0A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D1AEB8-5D27-A923-5D18-C1244C301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8D34D24-66EF-A276-BD40-171197600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5EC91-D8DC-6CBC-3EE0-B38CFDDC700A}"/>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77F18322-6C71-0FAA-669F-32F0406D064C}"/>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D2D5401B-F42F-4D0A-452F-F938ACBD35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40D771-FBA7-4C05-3C41-CFACEB188993}"/>
              </a:ext>
            </a:extLst>
          </p:cNvPr>
          <p:cNvSpPr>
            <a:spLocks noGrp="1"/>
          </p:cNvSpPr>
          <p:nvPr>
            <p:ph idx="1"/>
          </p:nvPr>
        </p:nvSpPr>
        <p:spPr>
          <a:xfrm>
            <a:off x="5074024" y="1773007"/>
            <a:ext cx="7010400" cy="5196254"/>
          </a:xfrm>
        </p:spPr>
        <p:txBody>
          <a:bodyPr>
            <a:normAutofit fontScale="92500" lnSpcReduction="20000"/>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IV: Roles &amp; Responsibilities</a:t>
            </a:r>
          </a:p>
          <a:p>
            <a:pPr marL="0" indent="0" eaLnBrk="1" hangingPunct="1">
              <a:buNone/>
            </a:pPr>
            <a:r>
              <a:rPr lang="en-US" altLang="en-US" sz="2200" u="sng" dirty="0">
                <a:ea typeface="MS PGothic" panose="020B0600070205080204" pitchFamily="34" charset="-128"/>
              </a:rPr>
              <a:t>Responsibilities of the Principal Investigator:</a:t>
            </a:r>
          </a:p>
          <a:p>
            <a:pPr marL="0" indent="0">
              <a:buNone/>
            </a:pPr>
            <a:r>
              <a:rPr lang="en-US" altLang="en-US" sz="2200" dirty="0">
                <a:ea typeface="MS PGothic" panose="020B0600070205080204" pitchFamily="34" charset="-128"/>
              </a:rPr>
              <a:t>During conduct of research: </a:t>
            </a:r>
          </a:p>
          <a:p>
            <a:pPr marL="0" indent="0">
              <a:buNone/>
            </a:pPr>
            <a:r>
              <a:rPr lang="en-US" altLang="en-US" sz="2200" dirty="0">
                <a:ea typeface="MS PGothic" panose="020B0600070205080204" pitchFamily="34" charset="-128"/>
              </a:rPr>
              <a:t>1) Supervise the safety performance of the laboratory staff to ensure that the required safety practices and techniques are employed; </a:t>
            </a:r>
          </a:p>
          <a:p>
            <a:pPr marL="0" indent="0">
              <a:buNone/>
            </a:pPr>
            <a:r>
              <a:rPr lang="en-US" altLang="en-US" sz="2200" dirty="0">
                <a:ea typeface="MS PGothic" panose="020B0600070205080204" pitchFamily="34" charset="-128"/>
              </a:rPr>
              <a:t>2) Investigate and report any significant problems pertaining to the operation and implementation of containment practices and procedures in writing to the BSO, Animal Facility Director (where applicable), IBC, NIH OSP, and other appropriate authorities (if applicable)  </a:t>
            </a:r>
          </a:p>
          <a:p>
            <a:pPr marL="0" indent="0">
              <a:buNone/>
            </a:pPr>
            <a:r>
              <a:rPr lang="en-US" altLang="en-US" sz="2200" dirty="0">
                <a:ea typeface="MS PGothic" panose="020B0600070205080204" pitchFamily="34" charset="-128"/>
              </a:rPr>
              <a:t>3) Correct work errors and conditions that may result in the release of rDNA materials; and</a:t>
            </a:r>
          </a:p>
          <a:p>
            <a:pPr marL="0" indent="0">
              <a:buNone/>
            </a:pPr>
            <a:r>
              <a:rPr lang="en-US" altLang="en-US" sz="2200" dirty="0">
                <a:ea typeface="MS PGothic" panose="020B0600070205080204" pitchFamily="34" charset="-128"/>
              </a:rPr>
              <a:t>4) Ensure the integrity of the physical containment (e.g., biological safety cabinets) and the biological containment (e.g., purity and genotypic and phenotypic characteristics).</a:t>
            </a:r>
          </a:p>
          <a:p>
            <a:pPr marL="0" indent="0">
              <a:buNone/>
            </a:pPr>
            <a:endParaRPr lang="en-US" altLang="en-US" dirty="0">
              <a:ea typeface="MS PGothic" panose="020B0600070205080204" pitchFamily="34" charset="-128"/>
            </a:endParaRPr>
          </a:p>
        </p:txBody>
      </p:sp>
    </p:spTree>
    <p:extLst>
      <p:ext uri="{BB962C8B-B14F-4D97-AF65-F5344CB8AC3E}">
        <p14:creationId xmlns:p14="http://schemas.microsoft.com/office/powerpoint/2010/main" val="50387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5BA4FC-603A-DCD5-263A-7C50A0D431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97948-0125-6443-D825-F519F31B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2EBC24B8-A70A-AECA-697C-1E5492FB8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4E14A-8B4F-05AD-A6EF-121E55D3C46F}"/>
              </a:ext>
            </a:extLst>
          </p:cNvPr>
          <p:cNvSpPr>
            <a:spLocks noGrp="1"/>
          </p:cNvSpPr>
          <p:nvPr>
            <p:ph type="title"/>
          </p:nvPr>
        </p:nvSpPr>
        <p:spPr>
          <a:xfrm>
            <a:off x="5181601" y="634946"/>
            <a:ext cx="6368142" cy="1450757"/>
          </a:xfrm>
        </p:spPr>
        <p:txBody>
          <a:bodyPr>
            <a:normAutofit/>
          </a:bodyPr>
          <a:lstStyle/>
          <a:p>
            <a:r>
              <a:rPr lang="en-US" altLang="en-US" sz="4000" b="1" dirty="0">
                <a:ea typeface="MS PGothic" panose="020B0600070205080204" pitchFamily="34" charset="-128"/>
              </a:rPr>
              <a:t>NIH Reporting Requirements</a:t>
            </a:r>
            <a:endParaRPr lang="en-US" sz="4000" b="1" dirty="0"/>
          </a:p>
        </p:txBody>
      </p:sp>
      <p:pic>
        <p:nvPicPr>
          <p:cNvPr id="4" name="Picture 3">
            <a:extLst>
              <a:ext uri="{FF2B5EF4-FFF2-40B4-BE49-F238E27FC236}">
                <a16:creationId xmlns:a16="http://schemas.microsoft.com/office/drawing/2014/main" id="{1F9FC070-346F-88EB-4117-443789BD79F0}"/>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62B2A2AD-D7D1-D2E5-CE18-5241AF1C36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5F31C-7478-BC55-AA60-338BF510CA19}"/>
              </a:ext>
            </a:extLst>
          </p:cNvPr>
          <p:cNvSpPr>
            <a:spLocks noGrp="1"/>
          </p:cNvSpPr>
          <p:nvPr>
            <p:ph idx="1"/>
          </p:nvPr>
        </p:nvSpPr>
        <p:spPr>
          <a:xfrm>
            <a:off x="5287617" y="2002814"/>
            <a:ext cx="6683982" cy="4966447"/>
          </a:xfrm>
        </p:spPr>
        <p:txBody>
          <a:bodyPr>
            <a:normAutofit/>
          </a:bodyPr>
          <a:lstStyle/>
          <a:p>
            <a:pPr>
              <a:buFont typeface="Arial" panose="020B0604020202020204" pitchFamily="34" charset="0"/>
              <a:buChar char="•"/>
            </a:pPr>
            <a:endParaRPr lang="en-US" altLang="en-US" sz="2200" dirty="0">
              <a:ea typeface="MS PGothic" panose="020B0600070205080204" pitchFamily="34" charset="-128"/>
            </a:endParaRPr>
          </a:p>
          <a:p>
            <a:pPr marL="0" indent="0">
              <a:buNone/>
            </a:pPr>
            <a:r>
              <a:rPr lang="en-US" altLang="en-US" sz="2200" dirty="0">
                <a:ea typeface="MS PGothic" panose="020B0600070205080204" pitchFamily="34" charset="-128"/>
              </a:rPr>
              <a:t>Any significant problems, violations of the </a:t>
            </a:r>
            <a:r>
              <a:rPr lang="en-US" altLang="en-US" sz="2200" i="1" dirty="0">
                <a:ea typeface="MS PGothic" panose="020B0600070205080204" pitchFamily="34" charset="-128"/>
              </a:rPr>
              <a:t>NIH Guidelines</a:t>
            </a:r>
            <a:r>
              <a:rPr lang="en-US" altLang="en-US" sz="2200" dirty="0">
                <a:ea typeface="MS PGothic" panose="020B0600070205080204" pitchFamily="34" charset="-128"/>
              </a:rPr>
              <a:t>, or any significant research-related accidents and illnesses must be reported to NIH within 30 days.</a:t>
            </a:r>
          </a:p>
          <a:p>
            <a:pPr marL="0" indent="0">
              <a:buNone/>
            </a:pPr>
            <a:r>
              <a:rPr lang="en-US" altLang="en-US" sz="2200" dirty="0">
                <a:ea typeface="MS PGothic" panose="020B0600070205080204" pitchFamily="34" charset="-128"/>
              </a:rPr>
              <a:t>Spills or accidents in BL2 laboratories resulting in an overt exposure must be immediately reported to NIH. </a:t>
            </a:r>
          </a:p>
          <a:p>
            <a:pPr marL="0" indent="0">
              <a:buNone/>
            </a:pPr>
            <a:r>
              <a:rPr lang="en-US" altLang="en-US" sz="2200" dirty="0">
                <a:ea typeface="MS PGothic" panose="020B0600070205080204" pitchFamily="34" charset="-128"/>
              </a:rPr>
              <a:t>Spills or accidents occurring in high containment (BL3 or BL4) laboratories resulting in an overt or potential exposure must be immediately reported to NIH. </a:t>
            </a:r>
          </a:p>
          <a:p>
            <a:pPr marL="0" indent="0">
              <a:buNone/>
            </a:pPr>
            <a:r>
              <a:rPr lang="en-US" altLang="en-US" sz="2200" dirty="0">
                <a:ea typeface="MS PGothic" panose="020B0600070205080204" pitchFamily="34" charset="-128"/>
              </a:rPr>
              <a:t>Relevant incidents would include spills and accidents which result in overt exposures to organisms containing recombinant or synthetic nucleic acid molecules in the laboratory</a:t>
            </a:r>
          </a:p>
        </p:txBody>
      </p:sp>
    </p:spTree>
    <p:extLst>
      <p:ext uri="{BB962C8B-B14F-4D97-AF65-F5344CB8AC3E}">
        <p14:creationId xmlns:p14="http://schemas.microsoft.com/office/powerpoint/2010/main" val="207437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5BCDE0-0514-BD4D-2528-0CE6312385B8}"/>
              </a:ext>
            </a:extLst>
          </p:cNvPr>
          <p:cNvSpPr>
            <a:spLocks noGrp="1"/>
          </p:cNvSpPr>
          <p:nvPr>
            <p:ph type="title"/>
          </p:nvPr>
        </p:nvSpPr>
        <p:spPr>
          <a:xfrm>
            <a:off x="242048" y="-199802"/>
            <a:ext cx="3362257" cy="2136965"/>
          </a:xfrm>
        </p:spPr>
        <p:txBody>
          <a:bodyPr>
            <a:normAutofit/>
          </a:bodyPr>
          <a:lstStyle/>
          <a:p>
            <a:r>
              <a:rPr lang="en-US" sz="3200" b="1" dirty="0">
                <a:solidFill>
                  <a:srgbClr val="FFFFFF"/>
                </a:solidFill>
              </a:rPr>
              <a:t>OSHA Bloodborne Pathogens Standard </a:t>
            </a:r>
            <a:br>
              <a:rPr lang="en-US" sz="3200" b="1" dirty="0">
                <a:solidFill>
                  <a:srgbClr val="FFFFFF"/>
                </a:solidFill>
              </a:rPr>
            </a:br>
            <a:r>
              <a:rPr lang="en-US" sz="3200" b="1" dirty="0">
                <a:solidFill>
                  <a:srgbClr val="FFFFFF"/>
                </a:solidFill>
              </a:rPr>
              <a:t>29 CFR 1910.1030 </a:t>
            </a:r>
          </a:p>
        </p:txBody>
      </p:sp>
      <p:sp>
        <p:nvSpPr>
          <p:cNvPr id="8" name="Content Placeholder 7">
            <a:extLst>
              <a:ext uri="{FF2B5EF4-FFF2-40B4-BE49-F238E27FC236}">
                <a16:creationId xmlns:a16="http://schemas.microsoft.com/office/drawing/2014/main" id="{6B0EEA6F-E4C2-5636-D413-D45997A4025F}"/>
              </a:ext>
            </a:extLst>
          </p:cNvPr>
          <p:cNvSpPr>
            <a:spLocks noGrp="1"/>
          </p:cNvSpPr>
          <p:nvPr>
            <p:ph idx="1"/>
          </p:nvPr>
        </p:nvSpPr>
        <p:spPr>
          <a:xfrm>
            <a:off x="242048" y="2061882"/>
            <a:ext cx="3639670" cy="3927437"/>
          </a:xfrm>
        </p:spPr>
        <p:txBody>
          <a:bodyPr>
            <a:noAutofit/>
          </a:bodyPr>
          <a:lstStyle/>
          <a:p>
            <a:r>
              <a:rPr lang="en-US" b="1" dirty="0">
                <a:solidFill>
                  <a:schemeClr val="bg1"/>
                </a:solidFill>
              </a:rPr>
              <a:t>Covered in Initial and Annual Refresher Laboratory Safety Training</a:t>
            </a:r>
          </a:p>
          <a:p>
            <a:r>
              <a:rPr lang="en-US" dirty="0">
                <a:solidFill>
                  <a:schemeClr val="bg1"/>
                </a:solidFill>
              </a:rPr>
              <a:t>Define bloodborne pathogens and the risks associated with occupational exposure</a:t>
            </a:r>
          </a:p>
          <a:p>
            <a:r>
              <a:rPr lang="en-US" dirty="0">
                <a:solidFill>
                  <a:schemeClr val="bg1"/>
                </a:solidFill>
              </a:rPr>
              <a:t>Identify employer responsibilities related to compliance with the Standard</a:t>
            </a:r>
          </a:p>
          <a:p>
            <a:r>
              <a:rPr lang="en-US" altLang="en-US" dirty="0">
                <a:solidFill>
                  <a:schemeClr val="bg1"/>
                </a:solidFill>
                <a:ea typeface="ＭＳ Ｐゴシック" pitchFamily="34" charset="-128"/>
              </a:rPr>
              <a:t>Needlestick Reduction Act (added in 2001)</a:t>
            </a:r>
          </a:p>
          <a:p>
            <a:r>
              <a:rPr lang="en-US" dirty="0">
                <a:solidFill>
                  <a:schemeClr val="bg1"/>
                </a:solidFill>
              </a:rPr>
              <a:t>Texas Department of State Health Services, Bloodborne Pathogens Control</a:t>
            </a:r>
          </a:p>
        </p:txBody>
      </p:sp>
      <p:pic>
        <p:nvPicPr>
          <p:cNvPr id="4" name="Content Placeholder 3">
            <a:extLst>
              <a:ext uri="{FF2B5EF4-FFF2-40B4-BE49-F238E27FC236}">
                <a16:creationId xmlns:a16="http://schemas.microsoft.com/office/drawing/2014/main" id="{F98758F3-3C1C-6267-B28A-AF1412A80338}"/>
              </a:ext>
            </a:extLst>
          </p:cNvPr>
          <p:cNvPicPr>
            <a:picLocks noChangeAspect="1"/>
          </p:cNvPicPr>
          <p:nvPr/>
        </p:nvPicPr>
        <p:blipFill rotWithShape="1">
          <a:blip r:embed="rId2"/>
          <a:srcRect l="20704" r="8628" b="2"/>
          <a:stretch/>
        </p:blipFill>
        <p:spPr>
          <a:xfrm>
            <a:off x="4075043" y="10"/>
            <a:ext cx="8111272" cy="6857990"/>
          </a:xfrm>
          <a:prstGeom prst="rect">
            <a:avLst/>
          </a:prstGeom>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81788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9FCAB-DEB6-6F92-0A86-960990A49EEA}"/>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B0ECB99-65D9-1B66-62EB-FAE78405C6DC}"/>
              </a:ext>
            </a:extLst>
          </p:cNvPr>
          <p:cNvSpPr>
            <a:spLocks noGrp="1"/>
          </p:cNvSpPr>
          <p:nvPr>
            <p:ph type="title"/>
          </p:nvPr>
        </p:nvSpPr>
        <p:spPr>
          <a:xfrm>
            <a:off x="380228" y="-131640"/>
            <a:ext cx="3084844" cy="2103875"/>
          </a:xfrm>
        </p:spPr>
        <p:txBody>
          <a:bodyPr>
            <a:normAutofit fontScale="90000"/>
          </a:bodyPr>
          <a:lstStyle/>
          <a:p>
            <a:r>
              <a:rPr lang="en-US" sz="2800" b="1" dirty="0">
                <a:solidFill>
                  <a:srgbClr val="FFFFFF"/>
                </a:solidFill>
              </a:rPr>
              <a:t>Respiratory Protection including Tuberculosis 29 CFR 1910.134 (independent standard 1910.139 repealed)</a:t>
            </a:r>
          </a:p>
        </p:txBody>
      </p:sp>
      <p:sp>
        <p:nvSpPr>
          <p:cNvPr id="8" name="Content Placeholder 7">
            <a:extLst>
              <a:ext uri="{FF2B5EF4-FFF2-40B4-BE49-F238E27FC236}">
                <a16:creationId xmlns:a16="http://schemas.microsoft.com/office/drawing/2014/main" id="{FCAD8C22-A56D-FF1F-BC3D-9C5B1AEB28CA}"/>
              </a:ext>
            </a:extLst>
          </p:cNvPr>
          <p:cNvSpPr>
            <a:spLocks noGrp="1"/>
          </p:cNvSpPr>
          <p:nvPr>
            <p:ph idx="1"/>
          </p:nvPr>
        </p:nvSpPr>
        <p:spPr>
          <a:xfrm>
            <a:off x="295835" y="1972235"/>
            <a:ext cx="3496236" cy="4814047"/>
          </a:xfrm>
        </p:spPr>
        <p:txBody>
          <a:bodyPr>
            <a:normAutofit lnSpcReduction="10000"/>
          </a:bodyPr>
          <a:lstStyle/>
          <a:p>
            <a:r>
              <a:rPr lang="en-US" dirty="0">
                <a:solidFill>
                  <a:srgbClr val="FFFFFF"/>
                </a:solidFill>
              </a:rPr>
              <a:t>The goal of the respiratory protection program is to protect individuals at UTHealth Houston from breathing in harmful airborne contaminants or infectious aerosols while they work or learn. This is accomplished through implementation of procedures to ensure the proper use of respiratory protection and adherence to the guidelines from Occupational Safety and Health Administration (OSHA) Respiratory Protection Standard (29 CFR 1910.134).</a:t>
            </a:r>
            <a:endParaRPr lang="en-US" dirty="0">
              <a:solidFill>
                <a:srgbClr val="FFFFFF"/>
              </a:solidFill>
              <a:hlinkClick r:id="rId2"/>
            </a:endParaRPr>
          </a:p>
          <a:p>
            <a:r>
              <a:rPr lang="en-US" dirty="0">
                <a:solidFill>
                  <a:srgbClr val="FFFFFF"/>
                </a:solidFill>
                <a:hlinkClick r:id="rId3"/>
              </a:rPr>
              <a:t>Respiratory Protection Program</a:t>
            </a:r>
            <a:endParaRPr lang="en-US" dirty="0">
              <a:solidFill>
                <a:srgbClr val="FFFFFF"/>
              </a:solidFill>
            </a:endParaRPr>
          </a:p>
        </p:txBody>
      </p:sp>
      <p:sp>
        <p:nvSpPr>
          <p:cNvPr id="55" name="Rectangle 5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267D3158-B12F-BA27-8D17-B3DB00B363E1}"/>
              </a:ext>
            </a:extLst>
          </p:cNvPr>
          <p:cNvPicPr>
            <a:picLocks noChangeAspect="1"/>
          </p:cNvPicPr>
          <p:nvPr/>
        </p:nvPicPr>
        <p:blipFill>
          <a:blip r:embed="rId4"/>
          <a:stretch>
            <a:fillRect/>
          </a:stretch>
        </p:blipFill>
        <p:spPr>
          <a:xfrm>
            <a:off x="4153049" y="2315629"/>
            <a:ext cx="7982170" cy="2733892"/>
          </a:xfrm>
          <a:prstGeom prst="rect">
            <a:avLst/>
          </a:prstGeom>
        </p:spPr>
      </p:pic>
    </p:spTree>
    <p:extLst>
      <p:ext uri="{BB962C8B-B14F-4D97-AF65-F5344CB8AC3E}">
        <p14:creationId xmlns:p14="http://schemas.microsoft.com/office/powerpoint/2010/main" val="361507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EF16-AF60-4512-9FE9-18AAA813C0B9}"/>
              </a:ext>
            </a:extLst>
          </p:cNvPr>
          <p:cNvSpPr>
            <a:spLocks noGrp="1"/>
          </p:cNvSpPr>
          <p:nvPr>
            <p:ph type="title"/>
          </p:nvPr>
        </p:nvSpPr>
        <p:spPr/>
        <p:txBody>
          <a:bodyPr/>
          <a:lstStyle/>
          <a:p>
            <a:r>
              <a:rPr kumimoji="0" lang="en-US" sz="48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Topics Covered</a:t>
            </a:r>
            <a:endParaRPr lang="en-US" b="1" dirty="0"/>
          </a:p>
        </p:txBody>
      </p:sp>
      <p:sp>
        <p:nvSpPr>
          <p:cNvPr id="3" name="Content Placeholder 2">
            <a:extLst>
              <a:ext uri="{FF2B5EF4-FFF2-40B4-BE49-F238E27FC236}">
                <a16:creationId xmlns:a16="http://schemas.microsoft.com/office/drawing/2014/main" id="{423841A5-17AB-4229-B948-845DD77BAF51}"/>
              </a:ext>
            </a:extLst>
          </p:cNvPr>
          <p:cNvSpPr>
            <a:spLocks noGrp="1"/>
          </p:cNvSpPr>
          <p:nvPr>
            <p:ph idx="1"/>
          </p:nvPr>
        </p:nvSpPr>
        <p:spPr>
          <a:xfrm>
            <a:off x="1013012" y="1737360"/>
            <a:ext cx="11412070" cy="4546101"/>
          </a:xfrm>
        </p:spPr>
        <p:txBody>
          <a:bodyPr>
            <a:noAutofit/>
          </a:bodyPr>
          <a:lstStyle/>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Biosafety in Microbiological and Biomedical Laboratories </a:t>
            </a:r>
            <a:r>
              <a:rPr kumimoji="0" lang="en-US"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(BMBL) </a:t>
            </a:r>
          </a:p>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NIH Guidelines for Research Involving Recombinant or Synthetic Nucleic Acid Molecules</a:t>
            </a:r>
            <a:endParaRPr lang="en-US" sz="2200" i="1" dirty="0">
              <a:solidFill>
                <a:srgbClr val="000000">
                  <a:lumMod val="75000"/>
                  <a:lumOff val="25000"/>
                </a:srgbClr>
              </a:solidFill>
              <a:latin typeface="Calibri" panose="020F0502020204030204"/>
            </a:endParaRPr>
          </a:p>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r>
              <a:rPr lang="en-US" sz="2200" dirty="0"/>
              <a:t>OSHA Bloodborne Pathogens Standard </a:t>
            </a:r>
          </a:p>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r>
              <a:rPr lang="en-US" sz="2200" dirty="0"/>
              <a:t>Respiratory Protection, including Tuberculosis </a:t>
            </a:r>
          </a:p>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r>
              <a:rPr lang="en-US" sz="2200" dirty="0"/>
              <a:t>IATA Dangerous Goods Regulations</a:t>
            </a:r>
          </a:p>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r>
              <a:rPr lang="en-US" sz="2200" dirty="0"/>
              <a:t>Select Agents and Toxins Regulations</a:t>
            </a:r>
          </a:p>
          <a:p>
            <a:pPr marL="384048" marR="0" lvl="1" indent="-182880" algn="l" defTabSz="914400" rtl="0" eaLnBrk="1" fontAlgn="auto" latinLnBrk="0" hangingPunct="1">
              <a:lnSpc>
                <a:spcPct val="100000"/>
              </a:lnSpc>
              <a:spcBef>
                <a:spcPts val="200"/>
              </a:spcBef>
              <a:spcAft>
                <a:spcPts val="400"/>
              </a:spcAft>
              <a:buClr>
                <a:srgbClr val="E48312"/>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UTHealth Houston Institutional Biosafety Committee (IBC)</a:t>
            </a:r>
          </a:p>
          <a:p>
            <a:pPr marL="1768475" lvl="3" indent="-342900">
              <a:lnSpc>
                <a:spcPct val="100000"/>
              </a:lnSpc>
              <a:buClr>
                <a:srgbClr val="E48312"/>
              </a:buClr>
              <a:buFont typeface="Calibri" panose="020F0502020204030204" pitchFamily="34" charset="0"/>
              <a:buChar char="⁻"/>
              <a:defRPr/>
            </a:pPr>
            <a:r>
              <a:rPr lang="en-US" sz="1800" dirty="0">
                <a:solidFill>
                  <a:srgbClr val="000000">
                    <a:lumMod val="75000"/>
                    <a:lumOff val="25000"/>
                  </a:srgbClr>
                </a:solidFill>
                <a:latin typeface="Calibri" panose="020F0502020204030204"/>
              </a:rPr>
              <a:t>Work that requires an IBC protocol, </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IBC protocol submission, and review process </a:t>
            </a:r>
          </a:p>
          <a:p>
            <a:pPr lvl="3">
              <a:lnSpc>
                <a:spcPct val="150000"/>
              </a:lnSpc>
              <a:buClr>
                <a:srgbClr val="E48312"/>
              </a:buClr>
              <a:buFont typeface="Arial" panose="020B0604020202020204" pitchFamily="34" charset="0"/>
              <a:buChar char="•"/>
              <a:defRPr/>
            </a:pPr>
            <a:endParaRPr lang="en-US" sz="2200" dirty="0">
              <a:solidFill>
                <a:srgbClr val="000000">
                  <a:lumMod val="75000"/>
                  <a:lumOff val="25000"/>
                </a:srgbClr>
              </a:solidFill>
              <a:latin typeface="Calibri" panose="020F0502020204030204"/>
            </a:endParaRPr>
          </a:p>
          <a:p>
            <a:pPr marL="384048" marR="0" lvl="1" indent="-182880" algn="l" defTabSz="914400" rtl="0" eaLnBrk="1" fontAlgn="auto" latinLnBrk="0" hangingPunct="1">
              <a:lnSpc>
                <a:spcPct val="150000"/>
              </a:lnSpc>
              <a:spcBef>
                <a:spcPts val="200"/>
              </a:spcBef>
              <a:spcAft>
                <a:spcPts val="400"/>
              </a:spcAft>
              <a:buClr>
                <a:srgbClr val="E48312"/>
              </a:buClr>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a:lnSpc>
                <a:spcPct val="150000"/>
              </a:lnSpc>
              <a:buFont typeface="Arial" panose="020B0604020202020204" pitchFamily="34" charset="0"/>
              <a:buChar char="•"/>
            </a:pPr>
            <a:endParaRPr lang="en-US" sz="2200" dirty="0"/>
          </a:p>
        </p:txBody>
      </p:sp>
    </p:spTree>
    <p:extLst>
      <p:ext uri="{BB962C8B-B14F-4D97-AF65-F5344CB8AC3E}">
        <p14:creationId xmlns:p14="http://schemas.microsoft.com/office/powerpoint/2010/main" val="135261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DBE47-7C23-ACF8-77E0-258015DB2717}"/>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757A33E-EEA0-58D8-0691-223F9B2C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197A26-E46F-D657-0453-27AE6B34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28DB58-DDFD-0A10-E686-9F718ED119F6}"/>
              </a:ext>
            </a:extLst>
          </p:cNvPr>
          <p:cNvSpPr>
            <a:spLocks noGrp="1"/>
          </p:cNvSpPr>
          <p:nvPr>
            <p:ph type="title"/>
          </p:nvPr>
        </p:nvSpPr>
        <p:spPr>
          <a:xfrm>
            <a:off x="492370" y="516835"/>
            <a:ext cx="3084844" cy="2103875"/>
          </a:xfrm>
        </p:spPr>
        <p:txBody>
          <a:bodyPr>
            <a:normAutofit/>
          </a:bodyPr>
          <a:lstStyle/>
          <a:p>
            <a:r>
              <a:rPr lang="en-US" sz="3100" b="1" dirty="0">
                <a:solidFill>
                  <a:srgbClr val="FFFFFF"/>
                </a:solidFill>
              </a:rPr>
              <a:t>IATA Dangerous Goods Regulations, DOT 49 CFR 171-185, &amp; USPS 39 CFR Part 111</a:t>
            </a:r>
          </a:p>
        </p:txBody>
      </p:sp>
      <p:sp>
        <p:nvSpPr>
          <p:cNvPr id="8" name="Content Placeholder 7">
            <a:extLst>
              <a:ext uri="{FF2B5EF4-FFF2-40B4-BE49-F238E27FC236}">
                <a16:creationId xmlns:a16="http://schemas.microsoft.com/office/drawing/2014/main" id="{AD62B2FA-E5EF-39EE-2D2D-AB5E88F361D9}"/>
              </a:ext>
            </a:extLst>
          </p:cNvPr>
          <p:cNvSpPr>
            <a:spLocks noGrp="1"/>
          </p:cNvSpPr>
          <p:nvPr>
            <p:ph idx="1"/>
          </p:nvPr>
        </p:nvSpPr>
        <p:spPr>
          <a:xfrm>
            <a:off x="492370" y="2868953"/>
            <a:ext cx="3084844" cy="3335519"/>
          </a:xfrm>
        </p:spPr>
        <p:txBody>
          <a:bodyPr>
            <a:normAutofit fontScale="92500" lnSpcReduction="10000"/>
          </a:bodyPr>
          <a:lstStyle/>
          <a:p>
            <a:r>
              <a:rPr lang="en-US" dirty="0">
                <a:solidFill>
                  <a:srgbClr val="FFFFFF"/>
                </a:solidFill>
              </a:rPr>
              <a:t>Needed for shipment or transport of any infectious substance or biological material</a:t>
            </a:r>
          </a:p>
          <a:p>
            <a:endParaRPr lang="en-US" dirty="0">
              <a:solidFill>
                <a:srgbClr val="FFFFFF"/>
              </a:solidFill>
            </a:endParaRPr>
          </a:p>
          <a:p>
            <a:endParaRPr lang="en-US" dirty="0">
              <a:solidFill>
                <a:srgbClr val="FFFFFF"/>
              </a:solidFill>
            </a:endParaRPr>
          </a:p>
          <a:p>
            <a:r>
              <a:rPr lang="en-US" dirty="0">
                <a:solidFill>
                  <a:srgbClr val="FFFFFF"/>
                </a:solidFill>
              </a:rPr>
              <a:t>Separate Training Module Required</a:t>
            </a:r>
          </a:p>
          <a:p>
            <a:r>
              <a:rPr lang="en-US" dirty="0">
                <a:solidFill>
                  <a:srgbClr val="FFFFFF"/>
                </a:solidFill>
                <a:hlinkClick r:id="rId2"/>
              </a:rPr>
              <a:t>Transportation &amp; Shipment of Biological Materials</a:t>
            </a:r>
            <a:endParaRPr lang="en-US" dirty="0">
              <a:solidFill>
                <a:srgbClr val="FFFFFF"/>
              </a:solidFill>
            </a:endParaRPr>
          </a:p>
          <a:p>
            <a:endParaRPr lang="en-US" sz="1400" dirty="0">
              <a:solidFill>
                <a:srgbClr val="FFFFFF"/>
              </a:solidFill>
            </a:endParaRPr>
          </a:p>
        </p:txBody>
      </p:sp>
      <p:pic>
        <p:nvPicPr>
          <p:cNvPr id="5" name="Picture 4">
            <a:extLst>
              <a:ext uri="{FF2B5EF4-FFF2-40B4-BE49-F238E27FC236}">
                <a16:creationId xmlns:a16="http://schemas.microsoft.com/office/drawing/2014/main" id="{53E93D2C-FDE7-95AA-A979-CA4C0FB84316}"/>
              </a:ext>
            </a:extLst>
          </p:cNvPr>
          <p:cNvPicPr>
            <a:picLocks noChangeAspect="1"/>
          </p:cNvPicPr>
          <p:nvPr/>
        </p:nvPicPr>
        <p:blipFill rotWithShape="1">
          <a:blip r:embed="rId3"/>
          <a:srcRect l="22890" r="17972"/>
          <a:stretch/>
        </p:blipFill>
        <p:spPr>
          <a:xfrm>
            <a:off x="4075043" y="10"/>
            <a:ext cx="8111272" cy="6857990"/>
          </a:xfrm>
          <a:prstGeom prst="rect">
            <a:avLst/>
          </a:prstGeom>
        </p:spPr>
      </p:pic>
      <p:sp>
        <p:nvSpPr>
          <p:cNvPr id="42" name="Rectangle 41">
            <a:extLst>
              <a:ext uri="{FF2B5EF4-FFF2-40B4-BE49-F238E27FC236}">
                <a16:creationId xmlns:a16="http://schemas.microsoft.com/office/drawing/2014/main" id="{FD090F82-0FF3-AE81-8CC8-E48E91B63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1180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826DDE-4BE1-D544-1FA2-BBE1A9289904}"/>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54C8C92-440E-B3F8-41AB-685B15A05EAE}"/>
              </a:ext>
            </a:extLst>
          </p:cNvPr>
          <p:cNvSpPr>
            <a:spLocks noGrp="1"/>
          </p:cNvSpPr>
          <p:nvPr>
            <p:ph type="title"/>
          </p:nvPr>
        </p:nvSpPr>
        <p:spPr>
          <a:xfrm>
            <a:off x="492370" y="516835"/>
            <a:ext cx="3084844" cy="2103875"/>
          </a:xfrm>
        </p:spPr>
        <p:txBody>
          <a:bodyPr>
            <a:normAutofit/>
          </a:bodyPr>
          <a:lstStyle/>
          <a:p>
            <a:r>
              <a:rPr lang="en-US" sz="2800" b="1" dirty="0">
                <a:solidFill>
                  <a:srgbClr val="FFFFFF"/>
                </a:solidFill>
              </a:rPr>
              <a:t>Select Agents and Toxins Regulations</a:t>
            </a:r>
          </a:p>
        </p:txBody>
      </p:sp>
      <p:sp>
        <p:nvSpPr>
          <p:cNvPr id="8" name="Content Placeholder 7">
            <a:extLst>
              <a:ext uri="{FF2B5EF4-FFF2-40B4-BE49-F238E27FC236}">
                <a16:creationId xmlns:a16="http://schemas.microsoft.com/office/drawing/2014/main" id="{8F5C4817-63E9-81EF-399C-67121E830CB6}"/>
              </a:ext>
            </a:extLst>
          </p:cNvPr>
          <p:cNvSpPr>
            <a:spLocks noGrp="1"/>
          </p:cNvSpPr>
          <p:nvPr>
            <p:ph idx="1"/>
          </p:nvPr>
        </p:nvSpPr>
        <p:spPr>
          <a:xfrm>
            <a:off x="492371" y="2653800"/>
            <a:ext cx="3084844" cy="3335519"/>
          </a:xfrm>
        </p:spPr>
        <p:txBody>
          <a:bodyPr>
            <a:normAutofit/>
          </a:bodyPr>
          <a:lstStyle/>
          <a:p>
            <a:pPr eaLnBrk="1" hangingPunct="1"/>
            <a:r>
              <a:rPr lang="en-US" altLang="en-US" dirty="0">
                <a:hlinkClick r:id="rId2"/>
              </a:rPr>
              <a:t>7 CFR Part 331 </a:t>
            </a:r>
            <a:r>
              <a:rPr lang="en-US" altLang="en-US" dirty="0">
                <a:solidFill>
                  <a:schemeClr val="bg1"/>
                </a:solidFill>
              </a:rPr>
              <a:t>and</a:t>
            </a:r>
            <a:r>
              <a:rPr lang="en-US" altLang="en-US" dirty="0"/>
              <a:t> </a:t>
            </a:r>
            <a:r>
              <a:rPr lang="en-US" altLang="en-US" dirty="0">
                <a:hlinkClick r:id="rId3"/>
              </a:rPr>
              <a:t>9 CFR Part 121 </a:t>
            </a:r>
            <a:r>
              <a:rPr lang="en-US" altLang="en-US" dirty="0">
                <a:solidFill>
                  <a:schemeClr val="bg1"/>
                </a:solidFill>
              </a:rPr>
              <a:t>(USDA, APHIS)</a:t>
            </a:r>
          </a:p>
          <a:p>
            <a:pPr eaLnBrk="1" hangingPunct="1"/>
            <a:endParaRPr lang="en-US" altLang="en-US" dirty="0"/>
          </a:p>
          <a:p>
            <a:pPr eaLnBrk="1" hangingPunct="1"/>
            <a:r>
              <a:rPr lang="en-US" altLang="en-US" dirty="0">
                <a:hlinkClick r:id="rId4"/>
              </a:rPr>
              <a:t>42 CFR Part 73 </a:t>
            </a:r>
            <a:r>
              <a:rPr lang="en-US" altLang="en-US" dirty="0">
                <a:solidFill>
                  <a:schemeClr val="bg1"/>
                </a:solidFill>
              </a:rPr>
              <a:t>(CDC) </a:t>
            </a:r>
          </a:p>
          <a:p>
            <a:pPr eaLnBrk="1" hangingPunct="1"/>
            <a:endParaRPr lang="en-US" altLang="en-US" dirty="0">
              <a:solidFill>
                <a:schemeClr val="bg1"/>
              </a:solidFill>
            </a:endParaRPr>
          </a:p>
          <a:p>
            <a:pPr eaLnBrk="1" hangingPunct="1"/>
            <a:r>
              <a:rPr lang="en-US" altLang="en-US" dirty="0">
                <a:solidFill>
                  <a:schemeClr val="bg1"/>
                </a:solidFill>
              </a:rPr>
              <a:t>Notify the Biosafety Program </a:t>
            </a:r>
            <a:r>
              <a:rPr lang="en-US" altLang="en-US" u="sng" dirty="0">
                <a:solidFill>
                  <a:schemeClr val="bg1"/>
                </a:solidFill>
              </a:rPr>
              <a:t>immediately</a:t>
            </a:r>
            <a:r>
              <a:rPr lang="en-US" altLang="en-US" dirty="0">
                <a:solidFill>
                  <a:schemeClr val="bg1"/>
                </a:solidFill>
              </a:rPr>
              <a:t> of any planned work</a:t>
            </a:r>
          </a:p>
          <a:p>
            <a:endParaRPr lang="en-US" sz="1500" dirty="0">
              <a:solidFill>
                <a:srgbClr val="FFFFFF"/>
              </a:solidFill>
            </a:endParaRPr>
          </a:p>
        </p:txBody>
      </p:sp>
      <p:sp>
        <p:nvSpPr>
          <p:cNvPr id="68" name="Rectangle 6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3C8D8217-D454-1B39-6AD1-32F2897118F2}"/>
              </a:ext>
            </a:extLst>
          </p:cNvPr>
          <p:cNvPicPr>
            <a:picLocks noChangeAspect="1"/>
          </p:cNvPicPr>
          <p:nvPr/>
        </p:nvPicPr>
        <p:blipFill>
          <a:blip r:embed="rId5"/>
          <a:stretch>
            <a:fillRect/>
          </a:stretch>
        </p:blipFill>
        <p:spPr>
          <a:xfrm>
            <a:off x="5971319" y="1151069"/>
            <a:ext cx="4513249" cy="4129143"/>
          </a:xfrm>
          <a:prstGeom prst="rect">
            <a:avLst/>
          </a:prstGeom>
        </p:spPr>
      </p:pic>
    </p:spTree>
    <p:extLst>
      <p:ext uri="{BB962C8B-B14F-4D97-AF65-F5344CB8AC3E}">
        <p14:creationId xmlns:p14="http://schemas.microsoft.com/office/powerpoint/2010/main" val="201863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D17376-6F85-CBE9-A35A-9B324A4954DA}"/>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2C2FE25-8433-9FEF-2016-5462B20A5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088F23D-2ED8-F61D-A8DB-9CB620EAD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1CD67F-4C65-52F8-CAC7-5D0E7D4A3485}"/>
              </a:ext>
            </a:extLst>
          </p:cNvPr>
          <p:cNvSpPr>
            <a:spLocks noGrp="1"/>
          </p:cNvSpPr>
          <p:nvPr>
            <p:ph type="title"/>
          </p:nvPr>
        </p:nvSpPr>
        <p:spPr>
          <a:xfrm>
            <a:off x="492370" y="516835"/>
            <a:ext cx="3330640" cy="6224624"/>
          </a:xfrm>
        </p:spPr>
        <p:txBody>
          <a:bodyPr>
            <a:normAutofit/>
          </a:bodyPr>
          <a:lstStyle/>
          <a:p>
            <a:br>
              <a:rPr lang="en-US" sz="2800" b="1" dirty="0">
                <a:solidFill>
                  <a:srgbClr val="FFFFFF"/>
                </a:solidFill>
              </a:rPr>
            </a:br>
            <a:br>
              <a:rPr lang="en-US" sz="2800" b="1" dirty="0">
                <a:solidFill>
                  <a:srgbClr val="FFFFFF"/>
                </a:solidFill>
              </a:rPr>
            </a:br>
            <a:endParaRPr lang="en-US" sz="2800" b="1" dirty="0">
              <a:solidFill>
                <a:srgbClr val="FFFFFF"/>
              </a:solidFill>
            </a:endParaRPr>
          </a:p>
        </p:txBody>
      </p:sp>
      <p:sp>
        <p:nvSpPr>
          <p:cNvPr id="8" name="Content Placeholder 7">
            <a:extLst>
              <a:ext uri="{FF2B5EF4-FFF2-40B4-BE49-F238E27FC236}">
                <a16:creationId xmlns:a16="http://schemas.microsoft.com/office/drawing/2014/main" id="{3D59A970-90A2-789C-9FDF-EE233CADBEF4}"/>
              </a:ext>
            </a:extLst>
          </p:cNvPr>
          <p:cNvSpPr>
            <a:spLocks noGrp="1"/>
          </p:cNvSpPr>
          <p:nvPr>
            <p:ph idx="1"/>
          </p:nvPr>
        </p:nvSpPr>
        <p:spPr>
          <a:xfrm>
            <a:off x="407026" y="1808987"/>
            <a:ext cx="3330640" cy="4645601"/>
          </a:xfrm>
        </p:spPr>
        <p:txBody>
          <a:bodyPr>
            <a:normAutofit lnSpcReduction="10000"/>
          </a:bodyPr>
          <a:lstStyle/>
          <a:p>
            <a:pPr eaLnBrk="1" hangingPunct="1"/>
            <a:endParaRPr lang="en-US" altLang="en-US" dirty="0">
              <a:solidFill>
                <a:schemeClr val="bg1"/>
              </a:solidFill>
            </a:endParaRPr>
          </a:p>
          <a:p>
            <a:r>
              <a:rPr lang="en-US" sz="2600" dirty="0">
                <a:solidFill>
                  <a:srgbClr val="FFFFFF"/>
                </a:solidFill>
              </a:rPr>
              <a:t>UTHealth Houston PIs are responsible for identifying biological materials that may be applicable to U.S. Poliovirus </a:t>
            </a:r>
            <a:r>
              <a:rPr lang="en-US" sz="2600">
                <a:solidFill>
                  <a:srgbClr val="FFFFFF"/>
                </a:solidFill>
              </a:rPr>
              <a:t>containment regulations.</a:t>
            </a:r>
            <a:endParaRPr lang="en-US" sz="2600" dirty="0">
              <a:solidFill>
                <a:srgbClr val="FFFFFF"/>
              </a:solidFill>
            </a:endParaRPr>
          </a:p>
          <a:p>
            <a:endParaRPr lang="en-US" sz="2600" dirty="0">
              <a:solidFill>
                <a:srgbClr val="FFFFFF"/>
              </a:solidFill>
            </a:endParaRPr>
          </a:p>
          <a:p>
            <a:r>
              <a:rPr lang="en-US" altLang="en-US" sz="2800" dirty="0">
                <a:solidFill>
                  <a:schemeClr val="bg1"/>
                </a:solidFill>
              </a:rPr>
              <a:t>Notify the Biosafety Program </a:t>
            </a:r>
            <a:r>
              <a:rPr lang="en-US" altLang="en-US" sz="2800" u="sng" dirty="0">
                <a:solidFill>
                  <a:schemeClr val="bg1"/>
                </a:solidFill>
              </a:rPr>
              <a:t>immediately</a:t>
            </a:r>
            <a:r>
              <a:rPr lang="en-US" altLang="en-US" sz="2800" dirty="0">
                <a:solidFill>
                  <a:schemeClr val="bg1"/>
                </a:solidFill>
              </a:rPr>
              <a:t> of any planned work</a:t>
            </a:r>
          </a:p>
          <a:p>
            <a:endParaRPr lang="en-US" sz="2600" dirty="0">
              <a:solidFill>
                <a:srgbClr val="FFFFFF"/>
              </a:solidFill>
            </a:endParaRPr>
          </a:p>
          <a:p>
            <a:endParaRPr lang="en-US" sz="1500" dirty="0">
              <a:solidFill>
                <a:srgbClr val="FFFFFF"/>
              </a:solidFill>
            </a:endParaRPr>
          </a:p>
        </p:txBody>
      </p:sp>
      <p:sp>
        <p:nvSpPr>
          <p:cNvPr id="68" name="Rectangle 67">
            <a:extLst>
              <a:ext uri="{FF2B5EF4-FFF2-40B4-BE49-F238E27FC236}">
                <a16:creationId xmlns:a16="http://schemas.microsoft.com/office/drawing/2014/main" id="{7EEA81FF-1C5B-5CB4-C245-8A8DB9677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FF86D541-3AAD-6098-36BF-A716B4BBC94F}"/>
              </a:ext>
            </a:extLst>
          </p:cNvPr>
          <p:cNvPicPr>
            <a:picLocks noChangeAspect="1"/>
          </p:cNvPicPr>
          <p:nvPr/>
        </p:nvPicPr>
        <p:blipFill>
          <a:blip r:embed="rId2"/>
          <a:stretch>
            <a:fillRect/>
          </a:stretch>
        </p:blipFill>
        <p:spPr>
          <a:xfrm>
            <a:off x="439098" y="607716"/>
            <a:ext cx="3339547" cy="914400"/>
          </a:xfrm>
          <a:prstGeom prst="rect">
            <a:avLst/>
          </a:prstGeom>
        </p:spPr>
      </p:pic>
      <p:sp>
        <p:nvSpPr>
          <p:cNvPr id="5" name="TextBox 4">
            <a:extLst>
              <a:ext uri="{FF2B5EF4-FFF2-40B4-BE49-F238E27FC236}">
                <a16:creationId xmlns:a16="http://schemas.microsoft.com/office/drawing/2014/main" id="{CF738122-6A90-23CA-7CA4-3A857C1732B3}"/>
              </a:ext>
            </a:extLst>
          </p:cNvPr>
          <p:cNvSpPr txBox="1"/>
          <p:nvPr/>
        </p:nvSpPr>
        <p:spPr>
          <a:xfrm>
            <a:off x="4390161" y="117693"/>
            <a:ext cx="7613579" cy="6463308"/>
          </a:xfrm>
          <a:prstGeom prst="rect">
            <a:avLst/>
          </a:prstGeom>
          <a:noFill/>
        </p:spPr>
        <p:txBody>
          <a:bodyPr wrap="square" rtlCol="0">
            <a:spAutoFit/>
          </a:bodyPr>
          <a:lstStyle/>
          <a:p>
            <a:r>
              <a:rPr lang="en-US" dirty="0"/>
              <a:t>The U.S. NAC is responsible for ensuring containment requirements are effectively implemented and maintained in facilities retaining poliovirus materials. </a:t>
            </a:r>
          </a:p>
          <a:p>
            <a:endParaRPr lang="en-US" dirty="0"/>
          </a:p>
          <a:p>
            <a:pPr marL="285750" indent="-285750">
              <a:buFont typeface="Arial" panose="020B0604020202020204" pitchFamily="34" charset="0"/>
              <a:buChar char="•"/>
            </a:pPr>
            <a:r>
              <a:rPr lang="en-US" dirty="0"/>
              <a:t>Wild poliovirus (WPV)</a:t>
            </a:r>
            <a:br>
              <a:rPr lang="en-US" dirty="0"/>
            </a:br>
            <a:endParaRPr lang="en-US" dirty="0"/>
          </a:p>
          <a:p>
            <a:pPr marL="285750" indent="-285750">
              <a:buFont typeface="Arial" panose="020B0604020202020204" pitchFamily="34" charset="0"/>
              <a:buChar char="•"/>
            </a:pPr>
            <a:r>
              <a:rPr lang="en-US" dirty="0"/>
              <a:t>Vaccine-derived poliovirus (VDPV)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Oral polio vaccine (OPV)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Poliovirus potentially infectious materials (PIM) include human fecal samples and upper respiratory secretions collected for polio or non-polio related work in a time and place when WPV, VDPV or OPV were circulating or in use</a:t>
            </a:r>
          </a:p>
          <a:p>
            <a:pPr marL="285750" indent="-285750">
              <a:buFont typeface="Arial" panose="020B0604020202020204" pitchFamily="34" charset="0"/>
              <a:buChar char="•"/>
            </a:pPr>
            <a:endParaRPr lang="en-US" dirty="0"/>
          </a:p>
          <a:p>
            <a:r>
              <a:rPr lang="en-US" dirty="0"/>
              <a:t>Facilities may collect, use, or store polioviruses to serve critical functions, but they pose a risk for reintroduction of poliovirus into communities after eradication. These facilities should identify, destroy, transfer, and contain IM and PIM to reduce the risk of polioviruses being released where they are worked with or stored. “Poliovirus-essential” facilities (PEFs) have stringent </a:t>
            </a:r>
            <a:r>
              <a:rPr lang="en-US" dirty="0" err="1"/>
              <a:t>biorisk</a:t>
            </a:r>
            <a:r>
              <a:rPr lang="en-US" dirty="0"/>
              <a:t> management controls. PEFs must participate in the national survey, apply for containment certification, and implement U.S. NAC policies. </a:t>
            </a:r>
          </a:p>
          <a:p>
            <a:endParaRPr lang="en-US" dirty="0"/>
          </a:p>
          <a:p>
            <a:r>
              <a:rPr lang="en-US" dirty="0"/>
              <a:t>More information on the </a:t>
            </a:r>
            <a:r>
              <a:rPr lang="en-US" dirty="0">
                <a:hlinkClick r:id="rId3"/>
              </a:rPr>
              <a:t>U.S. NAC </a:t>
            </a:r>
            <a:endParaRPr lang="en-US" dirty="0"/>
          </a:p>
        </p:txBody>
      </p:sp>
    </p:spTree>
    <p:extLst>
      <p:ext uri="{BB962C8B-B14F-4D97-AF65-F5344CB8AC3E}">
        <p14:creationId xmlns:p14="http://schemas.microsoft.com/office/powerpoint/2010/main" val="234487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4387F-15BF-9B00-A777-CFA4005E1530}"/>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979DA7C7-C5C0-7775-14E4-7B2EF643FA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6DB943-F6A4-AA1A-55C3-901C812377B5}"/>
              </a:ext>
            </a:extLst>
          </p:cNvPr>
          <p:cNvSpPr>
            <a:spLocks noGrp="1"/>
          </p:cNvSpPr>
          <p:nvPr>
            <p:ph type="title"/>
          </p:nvPr>
        </p:nvSpPr>
        <p:spPr>
          <a:xfrm>
            <a:off x="362309" y="-603718"/>
            <a:ext cx="7073659" cy="1666501"/>
          </a:xfrm>
        </p:spPr>
        <p:txBody>
          <a:bodyPr>
            <a:normAutofit/>
          </a:bodyPr>
          <a:lstStyle/>
          <a:p>
            <a:r>
              <a:rPr lang="en-US" sz="3400" b="1" dirty="0">
                <a:solidFill>
                  <a:srgbClr val="FFFFFF"/>
                </a:solidFill>
              </a:rPr>
              <a:t>UTHealth Houston’s </a:t>
            </a:r>
            <a:br>
              <a:rPr lang="en-US" sz="3400" b="1" dirty="0">
                <a:solidFill>
                  <a:srgbClr val="FFFFFF"/>
                </a:solidFill>
              </a:rPr>
            </a:br>
            <a:r>
              <a:rPr lang="en-US" sz="3400" b="1" dirty="0">
                <a:solidFill>
                  <a:srgbClr val="FFFFFF"/>
                </a:solidFill>
              </a:rPr>
              <a:t>Institutional Biosafety Committee (IBC) </a:t>
            </a:r>
          </a:p>
        </p:txBody>
      </p:sp>
      <p:sp>
        <p:nvSpPr>
          <p:cNvPr id="3" name="Content Placeholder 2">
            <a:extLst>
              <a:ext uri="{FF2B5EF4-FFF2-40B4-BE49-F238E27FC236}">
                <a16:creationId xmlns:a16="http://schemas.microsoft.com/office/drawing/2014/main" id="{9762871D-5A5D-D878-BD02-EF36AF11FFD2}"/>
              </a:ext>
            </a:extLst>
          </p:cNvPr>
          <p:cNvSpPr>
            <a:spLocks noGrp="1"/>
          </p:cNvSpPr>
          <p:nvPr>
            <p:ph idx="1"/>
          </p:nvPr>
        </p:nvSpPr>
        <p:spPr>
          <a:xfrm>
            <a:off x="1134118" y="1145241"/>
            <a:ext cx="5977938" cy="4797051"/>
          </a:xfrm>
        </p:spPr>
        <p:txBody>
          <a:bodyPr>
            <a:normAutofit/>
          </a:bodyPr>
          <a:lstStyle/>
          <a:p>
            <a:pPr marL="0" marR="0" lvl="0" indent="0" defTabSz="914400" rtl="0" eaLnBrk="1" fontAlgn="base" latinLnBrk="0" hangingPunct="1">
              <a:spcBef>
                <a:spcPct val="20000"/>
              </a:spcBef>
              <a:spcAft>
                <a:spcPct val="0"/>
              </a:spcAft>
              <a:buClr>
                <a:srgbClr val="FFFFFF"/>
              </a:buClr>
              <a:buSzTx/>
              <a:buNone/>
              <a:tabLst/>
              <a:defRPr/>
            </a:pPr>
            <a:r>
              <a:rPr lang="en-US" sz="2200" dirty="0">
                <a:solidFill>
                  <a:srgbClr val="FFFFFF"/>
                </a:solidFill>
              </a:rPr>
              <a:t>Reviews work with biological agents and Recombinant or Synthetic DNA Molecules</a:t>
            </a:r>
          </a:p>
        </p:txBody>
      </p:sp>
      <p:sp>
        <p:nvSpPr>
          <p:cNvPr id="28" name="Rectangle 27">
            <a:extLst>
              <a:ext uri="{FF2B5EF4-FFF2-40B4-BE49-F238E27FC236}">
                <a16:creationId xmlns:a16="http://schemas.microsoft.com/office/drawing/2014/main" id="{9B5F8BB4-EB38-CF9F-1C47-CCEBF4A9B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2716DCF0-AA50-D1A0-8BDE-C84D95DD5154}"/>
              </a:ext>
            </a:extLst>
          </p:cNvPr>
          <p:cNvPicPr>
            <a:picLocks noChangeAspect="1"/>
          </p:cNvPicPr>
          <p:nvPr/>
        </p:nvPicPr>
        <p:blipFill rotWithShape="1">
          <a:blip r:embed="rId2"/>
          <a:srcRect l="63000" r="3607"/>
          <a:stretch/>
        </p:blipFill>
        <p:spPr>
          <a:xfrm>
            <a:off x="7611902" y="10"/>
            <a:ext cx="4580097" cy="6857990"/>
          </a:xfrm>
          <a:prstGeom prst="rect">
            <a:avLst/>
          </a:prstGeom>
        </p:spPr>
      </p:pic>
      <p:sp>
        <p:nvSpPr>
          <p:cNvPr id="5" name="Text Box 3">
            <a:extLst>
              <a:ext uri="{FF2B5EF4-FFF2-40B4-BE49-F238E27FC236}">
                <a16:creationId xmlns:a16="http://schemas.microsoft.com/office/drawing/2014/main" id="{AE07A8A8-F4D7-3F53-B22B-21CA736CDCC9}"/>
              </a:ext>
            </a:extLst>
          </p:cNvPr>
          <p:cNvSpPr txBox="1">
            <a:spLocks noChangeArrowheads="1"/>
          </p:cNvSpPr>
          <p:nvPr/>
        </p:nvSpPr>
        <p:spPr bwMode="auto">
          <a:xfrm>
            <a:off x="162691" y="1890619"/>
            <a:ext cx="4107019"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800" b="1" u="sng" dirty="0">
                <a:solidFill>
                  <a:schemeClr val="bg1"/>
                </a:solidFill>
                <a:latin typeface="+mn-lt"/>
              </a:rPr>
              <a:t>Full Members</a:t>
            </a:r>
          </a:p>
          <a:p>
            <a:pPr eaLnBrk="1" hangingPunct="1">
              <a:spcBef>
                <a:spcPct val="50000"/>
              </a:spcBef>
              <a:buFontTx/>
              <a:buNone/>
              <a:defRPr/>
            </a:pPr>
            <a:r>
              <a:rPr lang="en-US" altLang="en-US" sz="1800" dirty="0">
                <a:solidFill>
                  <a:schemeClr val="bg1"/>
                </a:solidFill>
                <a:latin typeface="+mn-lt"/>
              </a:rPr>
              <a:t>Serve staggered two-year terms </a:t>
            </a:r>
          </a:p>
          <a:p>
            <a:pPr eaLnBrk="1" hangingPunct="1">
              <a:spcBef>
                <a:spcPct val="50000"/>
              </a:spcBef>
              <a:buFontTx/>
              <a:buNone/>
              <a:defRPr/>
            </a:pPr>
            <a:r>
              <a:rPr lang="en-US" altLang="en-US" sz="1800" dirty="0">
                <a:solidFill>
                  <a:schemeClr val="bg1"/>
                </a:solidFill>
                <a:latin typeface="+mn-lt"/>
              </a:rPr>
              <a:t>3+ faculty members with rDNA experience and/or biological safety and containment</a:t>
            </a:r>
          </a:p>
          <a:p>
            <a:pPr eaLnBrk="1" hangingPunct="1">
              <a:spcBef>
                <a:spcPct val="50000"/>
              </a:spcBef>
              <a:buFontTx/>
              <a:buNone/>
              <a:defRPr/>
            </a:pPr>
            <a:r>
              <a:rPr lang="en-US" altLang="en-US" sz="1800" dirty="0">
                <a:solidFill>
                  <a:schemeClr val="bg1"/>
                </a:solidFill>
                <a:latin typeface="+mn-lt"/>
              </a:rPr>
              <a:t>2 community members</a:t>
            </a:r>
          </a:p>
          <a:p>
            <a:pPr eaLnBrk="1" hangingPunct="1">
              <a:spcBef>
                <a:spcPct val="50000"/>
              </a:spcBef>
              <a:buFontTx/>
              <a:buNone/>
              <a:defRPr/>
            </a:pPr>
            <a:r>
              <a:rPr lang="en-US" altLang="en-US" sz="1800" dirty="0">
                <a:solidFill>
                  <a:schemeClr val="bg1"/>
                </a:solidFill>
                <a:latin typeface="+mn-lt"/>
              </a:rPr>
              <a:t>Director, Environmental Health &amp; Safety (BSO)</a:t>
            </a:r>
          </a:p>
          <a:p>
            <a:pPr eaLnBrk="1" hangingPunct="1">
              <a:spcBef>
                <a:spcPct val="50000"/>
              </a:spcBef>
              <a:buFontTx/>
              <a:buNone/>
              <a:defRPr/>
            </a:pPr>
            <a:r>
              <a:rPr lang="en-US" altLang="en-US" sz="1800" dirty="0">
                <a:solidFill>
                  <a:schemeClr val="bg1"/>
                </a:solidFill>
                <a:latin typeface="+mn-lt"/>
              </a:rPr>
              <a:t>At least 1 member from each school</a:t>
            </a:r>
          </a:p>
          <a:p>
            <a:pPr eaLnBrk="1" hangingPunct="1">
              <a:spcBef>
                <a:spcPct val="50000"/>
              </a:spcBef>
              <a:buFontTx/>
              <a:buNone/>
              <a:defRPr/>
            </a:pPr>
            <a:r>
              <a:rPr lang="en-US" altLang="en-US" sz="1800" dirty="0">
                <a:solidFill>
                  <a:schemeClr val="bg1"/>
                </a:solidFill>
                <a:latin typeface="+mn-lt"/>
              </a:rPr>
              <a:t>At least 1 member  with animal containment expertise</a:t>
            </a:r>
          </a:p>
          <a:p>
            <a:pPr eaLnBrk="1" hangingPunct="1">
              <a:spcBef>
                <a:spcPct val="50000"/>
              </a:spcBef>
              <a:buFontTx/>
              <a:buNone/>
              <a:defRPr/>
            </a:pPr>
            <a:r>
              <a:rPr lang="en-US" altLang="en-US" sz="1800" dirty="0">
                <a:solidFill>
                  <a:schemeClr val="bg1"/>
                </a:solidFill>
                <a:latin typeface="+mn-lt"/>
              </a:rPr>
              <a:t>At least 1 with infectious disease expertise </a:t>
            </a:r>
          </a:p>
          <a:p>
            <a:pPr eaLnBrk="1" hangingPunct="1">
              <a:spcBef>
                <a:spcPct val="50000"/>
              </a:spcBef>
              <a:buFontTx/>
              <a:buNone/>
              <a:defRPr/>
            </a:pPr>
            <a:r>
              <a:rPr lang="en-US" altLang="en-US" sz="1800" dirty="0">
                <a:solidFill>
                  <a:schemeClr val="bg1"/>
                </a:solidFill>
                <a:latin typeface="+mn-lt"/>
              </a:rPr>
              <a:t>1 student member</a:t>
            </a:r>
          </a:p>
          <a:p>
            <a:pPr algn="ctr" eaLnBrk="1" hangingPunct="1">
              <a:spcBef>
                <a:spcPct val="50000"/>
              </a:spcBef>
              <a:buFontTx/>
              <a:buNone/>
              <a:defRPr/>
            </a:pPr>
            <a:endParaRPr lang="en-US" altLang="en-US" sz="1800" dirty="0">
              <a:solidFill>
                <a:schemeClr val="bg1"/>
              </a:solidFill>
              <a:latin typeface="+mn-lt"/>
            </a:endParaRPr>
          </a:p>
        </p:txBody>
      </p:sp>
      <p:sp>
        <p:nvSpPr>
          <p:cNvPr id="6" name="Text Box 4">
            <a:extLst>
              <a:ext uri="{FF2B5EF4-FFF2-40B4-BE49-F238E27FC236}">
                <a16:creationId xmlns:a16="http://schemas.microsoft.com/office/drawing/2014/main" id="{9E705602-1223-2C6E-27C1-D424375DD631}"/>
              </a:ext>
            </a:extLst>
          </p:cNvPr>
          <p:cNvSpPr txBox="1">
            <a:spLocks noChangeArrowheads="1"/>
          </p:cNvSpPr>
          <p:nvPr/>
        </p:nvSpPr>
        <p:spPr bwMode="auto">
          <a:xfrm>
            <a:off x="4221704" y="1890619"/>
            <a:ext cx="3310188" cy="466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defRPr/>
            </a:pPr>
            <a:r>
              <a:rPr lang="en-US" altLang="en-US" sz="1800" b="1" i="1" u="sng" dirty="0">
                <a:solidFill>
                  <a:schemeClr val="bg1"/>
                </a:solidFill>
                <a:latin typeface="+mn-lt"/>
              </a:rPr>
              <a:t>Ex-Officio </a:t>
            </a:r>
            <a:r>
              <a:rPr lang="en-US" altLang="en-US" sz="1800" b="1" u="sng" dirty="0">
                <a:solidFill>
                  <a:schemeClr val="bg1"/>
                </a:solidFill>
                <a:latin typeface="+mn-lt"/>
              </a:rPr>
              <a:t>Members</a:t>
            </a:r>
          </a:p>
          <a:p>
            <a:pPr eaLnBrk="1" hangingPunct="1">
              <a:spcBef>
                <a:spcPct val="50000"/>
              </a:spcBef>
              <a:buFontTx/>
              <a:buNone/>
              <a:defRPr/>
            </a:pPr>
            <a:r>
              <a:rPr lang="en-US" altLang="en-US" sz="1800" dirty="0">
                <a:solidFill>
                  <a:schemeClr val="bg1"/>
                </a:solidFill>
                <a:latin typeface="+mn-lt"/>
              </a:rPr>
              <a:t>Representative from Legal Affairs </a:t>
            </a:r>
          </a:p>
          <a:p>
            <a:pPr eaLnBrk="1" hangingPunct="1">
              <a:spcBef>
                <a:spcPct val="50000"/>
              </a:spcBef>
              <a:buFontTx/>
              <a:buNone/>
              <a:defRPr/>
            </a:pPr>
            <a:r>
              <a:rPr lang="en-US" altLang="en-US" sz="1800" dirty="0">
                <a:solidFill>
                  <a:schemeClr val="bg1"/>
                </a:solidFill>
                <a:latin typeface="+mn-lt"/>
              </a:rPr>
              <a:t>Safety Manager, Biological Safety Program</a:t>
            </a:r>
          </a:p>
          <a:p>
            <a:pPr eaLnBrk="1" hangingPunct="1">
              <a:spcBef>
                <a:spcPct val="50000"/>
              </a:spcBef>
              <a:buFontTx/>
              <a:buNone/>
              <a:defRPr/>
            </a:pPr>
            <a:r>
              <a:rPr lang="en-US" altLang="en-US" sz="1800" dirty="0">
                <a:solidFill>
                  <a:schemeClr val="bg1"/>
                </a:solidFill>
                <a:latin typeface="+mn-lt"/>
              </a:rPr>
              <a:t>Safety Manager, Environmental Protection Program                </a:t>
            </a:r>
          </a:p>
          <a:p>
            <a:pPr eaLnBrk="1" hangingPunct="1">
              <a:spcBef>
                <a:spcPct val="50000"/>
              </a:spcBef>
              <a:buFontTx/>
              <a:buNone/>
              <a:defRPr/>
            </a:pPr>
            <a:r>
              <a:rPr lang="en-US" altLang="en-US" sz="1800" dirty="0">
                <a:solidFill>
                  <a:schemeClr val="bg1"/>
                </a:solidFill>
                <a:latin typeface="+mn-lt"/>
              </a:rPr>
              <a:t>Executive Vice President and Chief Academic Officer         </a:t>
            </a:r>
          </a:p>
          <a:p>
            <a:pPr eaLnBrk="1" hangingPunct="1">
              <a:spcBef>
                <a:spcPct val="50000"/>
              </a:spcBef>
              <a:buFontTx/>
              <a:buNone/>
              <a:defRPr/>
            </a:pPr>
            <a:r>
              <a:rPr lang="en-US" altLang="en-US" sz="1800" dirty="0">
                <a:solidFill>
                  <a:schemeClr val="bg1"/>
                </a:solidFill>
                <a:latin typeface="+mn-lt"/>
              </a:rPr>
              <a:t>Center for Laboratory Animal Medicine and Care</a:t>
            </a:r>
          </a:p>
          <a:p>
            <a:pPr eaLnBrk="1" hangingPunct="1">
              <a:spcBef>
                <a:spcPct val="50000"/>
              </a:spcBef>
              <a:buNone/>
              <a:defRPr/>
            </a:pPr>
            <a:r>
              <a:rPr lang="en-US" altLang="en-US" sz="1800" dirty="0">
                <a:solidFill>
                  <a:schemeClr val="bg1"/>
                </a:solidFill>
                <a:latin typeface="+mn-lt"/>
              </a:rPr>
              <a:t>Representative from Employee Health Services </a:t>
            </a:r>
          </a:p>
          <a:p>
            <a:pPr eaLnBrk="1" hangingPunct="1">
              <a:spcBef>
                <a:spcPct val="50000"/>
              </a:spcBef>
              <a:buFontTx/>
              <a:buNone/>
              <a:defRPr/>
            </a:pPr>
            <a:endParaRPr lang="en-US" altLang="en-US" sz="1800" dirty="0">
              <a:solidFill>
                <a:schemeClr val="bg1"/>
              </a:solidFill>
              <a:latin typeface="+mn-lt"/>
            </a:endParaRPr>
          </a:p>
        </p:txBody>
      </p:sp>
    </p:spTree>
    <p:extLst>
      <p:ext uri="{BB962C8B-B14F-4D97-AF65-F5344CB8AC3E}">
        <p14:creationId xmlns:p14="http://schemas.microsoft.com/office/powerpoint/2010/main" val="1426963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746A81-7CD3-0913-F287-46C5BCE478A1}"/>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5B25F-434B-E46D-5B3E-6024819A53B6}"/>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ltLang="en-US" sz="8000" dirty="0">
                <a:solidFill>
                  <a:schemeClr val="tx2"/>
                </a:solidFill>
              </a:rPr>
              <a:t>What work requires an IBC Protocol? </a:t>
            </a:r>
            <a:endParaRPr lang="en-US" sz="8000" dirty="0">
              <a:solidFill>
                <a:schemeClr val="tx2"/>
              </a:solidFill>
            </a:endParaRPr>
          </a:p>
        </p:txBody>
      </p:sp>
      <p:sp>
        <p:nvSpPr>
          <p:cNvPr id="65" name="Rectangle 6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AE1855E7-0B22-2336-B814-477A74CBA59A}"/>
              </a:ext>
            </a:extLst>
          </p:cNvPr>
          <p:cNvSpPr txBox="1"/>
          <p:nvPr/>
        </p:nvSpPr>
        <p:spPr>
          <a:xfrm>
            <a:off x="355600" y="436880"/>
            <a:ext cx="4092382" cy="5755422"/>
          </a:xfrm>
          <a:prstGeom prst="rect">
            <a:avLst/>
          </a:prstGeom>
          <a:noFill/>
        </p:spPr>
        <p:txBody>
          <a:bodyPr wrap="square" rtlCol="0">
            <a:spAutoFit/>
          </a:bodyPr>
          <a:lstStyle/>
          <a:p>
            <a:r>
              <a:rPr lang="en-US" sz="2000" u="sng" dirty="0">
                <a:solidFill>
                  <a:schemeClr val="bg1"/>
                </a:solidFill>
              </a:rPr>
              <a:t>All Work with Recombinant and Synthetic Nucleic Acid Molecules</a:t>
            </a:r>
          </a:p>
          <a:p>
            <a:endParaRPr lang="en-US" sz="2000" dirty="0">
              <a:solidFill>
                <a:schemeClr val="bg1"/>
              </a:solidFill>
            </a:endParaRPr>
          </a:p>
          <a:p>
            <a:r>
              <a:rPr lang="en-US" sz="2000" i="1" dirty="0">
                <a:solidFill>
                  <a:schemeClr val="bg1"/>
                </a:solidFill>
              </a:rPr>
              <a:t>In vitro </a:t>
            </a:r>
            <a:r>
              <a:rPr lang="en-US" sz="2000" dirty="0">
                <a:solidFill>
                  <a:schemeClr val="bg1"/>
                </a:solidFill>
              </a:rPr>
              <a:t>and </a:t>
            </a:r>
            <a:r>
              <a:rPr lang="en-US" sz="2000" i="1" dirty="0">
                <a:solidFill>
                  <a:schemeClr val="bg1"/>
                </a:solidFill>
              </a:rPr>
              <a:t>In vivo</a:t>
            </a:r>
          </a:p>
          <a:p>
            <a:r>
              <a:rPr lang="en-US" sz="2000" i="1" dirty="0">
                <a:solidFill>
                  <a:schemeClr val="bg1"/>
                </a:solidFill>
              </a:rPr>
              <a:t>Human and animal studies </a:t>
            </a:r>
          </a:p>
          <a:p>
            <a:endParaRPr lang="en-US" sz="2000" i="1" dirty="0">
              <a:solidFill>
                <a:schemeClr val="bg1"/>
              </a:solidFill>
            </a:endParaRPr>
          </a:p>
          <a:p>
            <a:r>
              <a:rPr lang="en-US" sz="2000" i="1" dirty="0">
                <a:solidFill>
                  <a:schemeClr val="bg1"/>
                </a:solidFill>
              </a:rPr>
              <a:t>Plasmids</a:t>
            </a:r>
          </a:p>
          <a:p>
            <a:r>
              <a:rPr lang="en-US" sz="2000" i="1" dirty="0">
                <a:solidFill>
                  <a:schemeClr val="bg1"/>
                </a:solidFill>
              </a:rPr>
              <a:t>Viral vectors</a:t>
            </a:r>
          </a:p>
          <a:p>
            <a:r>
              <a:rPr lang="en-US" sz="2000" i="1" dirty="0">
                <a:solidFill>
                  <a:schemeClr val="bg1"/>
                </a:solidFill>
              </a:rPr>
              <a:t>Recombinant vaccines</a:t>
            </a:r>
          </a:p>
          <a:p>
            <a:r>
              <a:rPr lang="en-US" sz="2000" i="1" dirty="0">
                <a:solidFill>
                  <a:schemeClr val="bg1"/>
                </a:solidFill>
              </a:rPr>
              <a:t>Transgenic animals</a:t>
            </a:r>
          </a:p>
          <a:p>
            <a:r>
              <a:rPr lang="en-US" sz="2000" i="1" dirty="0">
                <a:solidFill>
                  <a:schemeClr val="bg1"/>
                </a:solidFill>
              </a:rPr>
              <a:t>Gene editing tools</a:t>
            </a:r>
          </a:p>
          <a:p>
            <a:r>
              <a:rPr lang="en-US" sz="2000" i="1" dirty="0">
                <a:solidFill>
                  <a:schemeClr val="bg1"/>
                </a:solidFill>
              </a:rPr>
              <a:t>Gene drives</a:t>
            </a:r>
          </a:p>
          <a:p>
            <a:r>
              <a:rPr lang="en-US" sz="2000" i="1" dirty="0">
                <a:solidFill>
                  <a:schemeClr val="bg1"/>
                </a:solidFill>
              </a:rPr>
              <a:t>siRNA</a:t>
            </a:r>
          </a:p>
          <a:p>
            <a:r>
              <a:rPr lang="en-US" sz="2000" i="1" dirty="0">
                <a:solidFill>
                  <a:schemeClr val="bg1"/>
                </a:solidFill>
              </a:rPr>
              <a:t>shRNA</a:t>
            </a:r>
          </a:p>
          <a:p>
            <a:r>
              <a:rPr lang="en-US" sz="2000" i="1" dirty="0">
                <a:solidFill>
                  <a:schemeClr val="bg1"/>
                </a:solidFill>
              </a:rPr>
              <a:t>miRNA</a:t>
            </a:r>
          </a:p>
          <a:p>
            <a:r>
              <a:rPr lang="en-US" sz="2000" i="1" dirty="0">
                <a:solidFill>
                  <a:schemeClr val="bg1"/>
                </a:solidFill>
              </a:rPr>
              <a:t>dsRNA</a:t>
            </a:r>
          </a:p>
          <a:p>
            <a:endParaRPr lang="en-US" sz="2000" i="1" dirty="0">
              <a:solidFill>
                <a:schemeClr val="bg1"/>
              </a:solidFill>
            </a:endParaRPr>
          </a:p>
          <a:p>
            <a:r>
              <a:rPr lang="en-US" sz="2800" b="1" u="sng" dirty="0">
                <a:solidFill>
                  <a:schemeClr val="bg1"/>
                </a:solidFill>
              </a:rPr>
              <a:t>REQUIRES IBC APPROVAL </a:t>
            </a:r>
          </a:p>
        </p:txBody>
      </p:sp>
    </p:spTree>
    <p:extLst>
      <p:ext uri="{BB962C8B-B14F-4D97-AF65-F5344CB8AC3E}">
        <p14:creationId xmlns:p14="http://schemas.microsoft.com/office/powerpoint/2010/main" val="51288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2CA02C-5295-122A-FA34-AAC05A595AF4}"/>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857A5C4D-8855-CA5B-4900-29A50A32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98D96745-6B35-F400-B229-E5DA331F6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7C6007F8-2702-F270-8944-2ED768738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a:extLst>
              <a:ext uri="{FF2B5EF4-FFF2-40B4-BE49-F238E27FC236}">
                <a16:creationId xmlns:a16="http://schemas.microsoft.com/office/drawing/2014/main" id="{CEF42179-3761-673C-1669-6CEE9B9B9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59949-908F-72CB-7C0E-8827F0597C38}"/>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ltLang="en-US" sz="8000" dirty="0">
                <a:solidFill>
                  <a:schemeClr val="tx2"/>
                </a:solidFill>
              </a:rPr>
              <a:t>What work requires an IBC Protocol? </a:t>
            </a:r>
            <a:endParaRPr lang="en-US" sz="8000" dirty="0">
              <a:solidFill>
                <a:schemeClr val="tx2"/>
              </a:solidFill>
            </a:endParaRPr>
          </a:p>
        </p:txBody>
      </p:sp>
      <p:sp>
        <p:nvSpPr>
          <p:cNvPr id="65" name="Rectangle 64">
            <a:extLst>
              <a:ext uri="{FF2B5EF4-FFF2-40B4-BE49-F238E27FC236}">
                <a16:creationId xmlns:a16="http://schemas.microsoft.com/office/drawing/2014/main" id="{9700EF5F-551C-7B9D-31D4-322E74D6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45C30689-DE64-CDAB-1075-8AD64F0A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26DCBBC-2823-4DDA-3B42-2BE7F4321D8B}"/>
              </a:ext>
            </a:extLst>
          </p:cNvPr>
          <p:cNvSpPr txBox="1"/>
          <p:nvPr/>
        </p:nvSpPr>
        <p:spPr>
          <a:xfrm>
            <a:off x="101600" y="436880"/>
            <a:ext cx="4346382" cy="6124754"/>
          </a:xfrm>
          <a:prstGeom prst="rect">
            <a:avLst/>
          </a:prstGeom>
          <a:noFill/>
        </p:spPr>
        <p:txBody>
          <a:bodyPr wrap="square" rtlCol="0">
            <a:spAutoFit/>
          </a:bodyPr>
          <a:lstStyle/>
          <a:p>
            <a:r>
              <a:rPr lang="en-US" sz="2000" u="sng" dirty="0">
                <a:solidFill>
                  <a:schemeClr val="bg1"/>
                </a:solidFill>
              </a:rPr>
              <a:t>Cultures or Materials that is Risk Group 2 or higher</a:t>
            </a:r>
          </a:p>
          <a:p>
            <a:endParaRPr lang="en-US" sz="2000" dirty="0">
              <a:solidFill>
                <a:schemeClr val="bg1"/>
              </a:solidFill>
            </a:endParaRPr>
          </a:p>
          <a:p>
            <a:r>
              <a:rPr lang="en-US" sz="2000" i="1" dirty="0">
                <a:solidFill>
                  <a:schemeClr val="bg1"/>
                </a:solidFill>
              </a:rPr>
              <a:t>Human cell lines</a:t>
            </a:r>
          </a:p>
          <a:p>
            <a:r>
              <a:rPr lang="en-US" sz="2000" i="1" dirty="0">
                <a:solidFill>
                  <a:schemeClr val="bg1"/>
                </a:solidFill>
              </a:rPr>
              <a:t>Human samples</a:t>
            </a:r>
          </a:p>
          <a:p>
            <a:endParaRPr lang="en-US" sz="2000" i="1" dirty="0">
              <a:solidFill>
                <a:schemeClr val="bg1"/>
              </a:solidFill>
            </a:endParaRPr>
          </a:p>
          <a:p>
            <a:r>
              <a:rPr lang="en-US" sz="2000" i="1" dirty="0">
                <a:solidFill>
                  <a:schemeClr val="bg1"/>
                </a:solidFill>
              </a:rPr>
              <a:t>Refer to Module 1: Risk Group Resources</a:t>
            </a:r>
          </a:p>
          <a:p>
            <a:endParaRPr lang="en-US" sz="2800" b="1" u="sng" dirty="0">
              <a:solidFill>
                <a:schemeClr val="bg1"/>
              </a:solidFill>
            </a:endParaRPr>
          </a:p>
          <a:p>
            <a:endParaRPr lang="en-US" sz="2800" b="1" u="sng" dirty="0">
              <a:solidFill>
                <a:schemeClr val="bg1"/>
              </a:solidFill>
            </a:endParaRPr>
          </a:p>
          <a:p>
            <a:endParaRPr lang="en-US" sz="2800" b="1" u="sng" dirty="0">
              <a:solidFill>
                <a:schemeClr val="bg1"/>
              </a:solidFill>
            </a:endParaRPr>
          </a:p>
          <a:p>
            <a:endParaRPr lang="en-US" sz="2800" b="1" u="sng" dirty="0">
              <a:solidFill>
                <a:schemeClr val="bg1"/>
              </a:solidFill>
            </a:endParaRPr>
          </a:p>
          <a:p>
            <a:endParaRPr lang="en-US" sz="2800" b="1" u="sng" dirty="0">
              <a:solidFill>
                <a:schemeClr val="bg1"/>
              </a:solidFill>
            </a:endParaRPr>
          </a:p>
          <a:p>
            <a:endParaRPr lang="en-US" sz="2800" b="1" u="sng" dirty="0">
              <a:solidFill>
                <a:schemeClr val="bg1"/>
              </a:solidFill>
            </a:endParaRPr>
          </a:p>
          <a:p>
            <a:endParaRPr lang="en-US" sz="2800" b="1" u="sng" dirty="0">
              <a:solidFill>
                <a:schemeClr val="bg1"/>
              </a:solidFill>
            </a:endParaRPr>
          </a:p>
          <a:p>
            <a:endParaRPr lang="en-US" sz="2800" b="1" u="sng" dirty="0">
              <a:solidFill>
                <a:schemeClr val="bg1"/>
              </a:solidFill>
            </a:endParaRPr>
          </a:p>
          <a:p>
            <a:r>
              <a:rPr lang="en-US" sz="2800" b="1" u="sng" dirty="0">
                <a:solidFill>
                  <a:schemeClr val="bg1"/>
                </a:solidFill>
              </a:rPr>
              <a:t>REQUIRES IBC APPROVAL </a:t>
            </a:r>
          </a:p>
        </p:txBody>
      </p:sp>
      <p:pic>
        <p:nvPicPr>
          <p:cNvPr id="3" name="Content Placeholder 6">
            <a:extLst>
              <a:ext uri="{FF2B5EF4-FFF2-40B4-BE49-F238E27FC236}">
                <a16:creationId xmlns:a16="http://schemas.microsoft.com/office/drawing/2014/main" id="{90587F3B-20B3-19DE-9E57-0230F1A48828}"/>
              </a:ext>
            </a:extLst>
          </p:cNvPr>
          <p:cNvPicPr>
            <a:picLocks noGrp="1" noChangeAspect="1"/>
          </p:cNvPicPr>
          <p:nvPr>
            <p:ph idx="1"/>
          </p:nvPr>
        </p:nvPicPr>
        <p:blipFill>
          <a:blip r:embed="rId2"/>
          <a:stretch>
            <a:fillRect/>
          </a:stretch>
        </p:blipFill>
        <p:spPr>
          <a:xfrm>
            <a:off x="169905" y="2764992"/>
            <a:ext cx="4202981" cy="2423047"/>
          </a:xfrm>
          <a:prstGeom prst="rect">
            <a:avLst/>
          </a:prstGeom>
        </p:spPr>
      </p:pic>
    </p:spTree>
    <p:extLst>
      <p:ext uri="{BB962C8B-B14F-4D97-AF65-F5344CB8AC3E}">
        <p14:creationId xmlns:p14="http://schemas.microsoft.com/office/powerpoint/2010/main" val="289814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ADF6BE-FFB1-7EA2-0136-3BE0DE049036}"/>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3871FA4D-C1A9-51BB-9D67-27D2C25D6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F7D7C525-E41F-114C-6E40-8DDF6EB42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6BC2AA95-5318-EE6B-4B55-95D74EB44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a:extLst>
              <a:ext uri="{FF2B5EF4-FFF2-40B4-BE49-F238E27FC236}">
                <a16:creationId xmlns:a16="http://schemas.microsoft.com/office/drawing/2014/main" id="{8677910B-BE99-C0E9-F376-D063AC839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A3E10B-7719-FD35-8C67-447D5883ABC6}"/>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altLang="en-US" sz="8000" dirty="0">
                <a:solidFill>
                  <a:schemeClr val="tx2"/>
                </a:solidFill>
              </a:rPr>
              <a:t>What work requires an IBC Protocol? </a:t>
            </a:r>
            <a:endParaRPr lang="en-US" sz="8000" dirty="0">
              <a:solidFill>
                <a:schemeClr val="tx2"/>
              </a:solidFill>
            </a:endParaRPr>
          </a:p>
        </p:txBody>
      </p:sp>
      <p:sp>
        <p:nvSpPr>
          <p:cNvPr id="65" name="Rectangle 64">
            <a:extLst>
              <a:ext uri="{FF2B5EF4-FFF2-40B4-BE49-F238E27FC236}">
                <a16:creationId xmlns:a16="http://schemas.microsoft.com/office/drawing/2014/main" id="{9A35186F-99AC-C7B4-1F64-DB8B57CCE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3A649782-BF7E-32EF-98FE-37ED0A4A7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ACD9E6FD-3270-E169-F5CB-63DE09B919D3}"/>
              </a:ext>
            </a:extLst>
          </p:cNvPr>
          <p:cNvSpPr txBox="1"/>
          <p:nvPr/>
        </p:nvSpPr>
        <p:spPr>
          <a:xfrm>
            <a:off x="101600" y="436880"/>
            <a:ext cx="4346382" cy="2616101"/>
          </a:xfrm>
          <a:prstGeom prst="rect">
            <a:avLst/>
          </a:prstGeom>
          <a:noFill/>
        </p:spPr>
        <p:txBody>
          <a:bodyPr wrap="square" rtlCol="0">
            <a:spAutoFit/>
          </a:bodyPr>
          <a:lstStyle/>
          <a:p>
            <a:r>
              <a:rPr lang="en-US" sz="2000" u="sng" dirty="0">
                <a:solidFill>
                  <a:schemeClr val="bg1"/>
                </a:solidFill>
              </a:rPr>
              <a:t>Samples of soil, water, animals, plants or insects suspected or known to contain pathogens</a:t>
            </a:r>
          </a:p>
          <a:p>
            <a:endParaRPr lang="en-US" sz="2000" dirty="0">
              <a:solidFill>
                <a:schemeClr val="bg1"/>
              </a:solidFill>
            </a:endParaRPr>
          </a:p>
          <a:p>
            <a:endParaRPr lang="en-US" sz="2800" b="1" u="sng" dirty="0">
              <a:solidFill>
                <a:schemeClr val="bg1"/>
              </a:solidFill>
            </a:endParaRPr>
          </a:p>
          <a:p>
            <a:endParaRPr lang="en-US" sz="2800" b="1" u="sng" dirty="0">
              <a:solidFill>
                <a:schemeClr val="bg1"/>
              </a:solidFill>
            </a:endParaRPr>
          </a:p>
          <a:p>
            <a:r>
              <a:rPr lang="en-US" sz="2800" b="1" u="sng" dirty="0">
                <a:solidFill>
                  <a:schemeClr val="bg1"/>
                </a:solidFill>
              </a:rPr>
              <a:t>REQUIRES IBC APPROVAL </a:t>
            </a:r>
          </a:p>
        </p:txBody>
      </p:sp>
    </p:spTree>
    <p:extLst>
      <p:ext uri="{BB962C8B-B14F-4D97-AF65-F5344CB8AC3E}">
        <p14:creationId xmlns:p14="http://schemas.microsoft.com/office/powerpoint/2010/main" val="314692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ABCAC1-064C-8A8C-C9C0-72F5F1E7AE98}"/>
            </a:ext>
          </a:extLst>
        </p:cNvPr>
        <p:cNvGrpSpPr/>
        <p:nvPr/>
      </p:nvGrpSpPr>
      <p:grpSpPr>
        <a:xfrm>
          <a:off x="0" y="0"/>
          <a:ext cx="0" cy="0"/>
          <a:chOff x="0" y="0"/>
          <a:chExt cx="0" cy="0"/>
        </a:xfrm>
      </p:grpSpPr>
      <p:sp>
        <p:nvSpPr>
          <p:cNvPr id="40" name="Rectangle 3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4" name="Straight Connector 4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53E0D-9677-83B1-3D28-B0A9DBD1D532}"/>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altLang="en-US" sz="6000" dirty="0">
                <a:solidFill>
                  <a:schemeClr val="tx1">
                    <a:lumMod val="85000"/>
                    <a:lumOff val="15000"/>
                  </a:schemeClr>
                </a:solidFill>
              </a:rPr>
              <a:t>What work requires an IBC Protocol? </a:t>
            </a:r>
            <a:endParaRPr lang="en-US" sz="6000" dirty="0">
              <a:solidFill>
                <a:schemeClr val="tx1">
                  <a:lumMod val="85000"/>
                  <a:lumOff val="15000"/>
                </a:schemeClr>
              </a:solidFill>
            </a:endParaRPr>
          </a:p>
        </p:txBody>
      </p:sp>
      <p:pic>
        <p:nvPicPr>
          <p:cNvPr id="6" name="Picture 5">
            <a:extLst>
              <a:ext uri="{FF2B5EF4-FFF2-40B4-BE49-F238E27FC236}">
                <a16:creationId xmlns:a16="http://schemas.microsoft.com/office/drawing/2014/main" id="{A49AAF11-FFD1-338F-A0DC-339930B1A140}"/>
              </a:ext>
            </a:extLst>
          </p:cNvPr>
          <p:cNvPicPr>
            <a:picLocks noChangeAspect="1"/>
          </p:cNvPicPr>
          <p:nvPr/>
        </p:nvPicPr>
        <p:blipFill rotWithShape="1">
          <a:blip r:embed="rId2"/>
          <a:srcRect r="1056" b="-3"/>
          <a:stretch/>
        </p:blipFill>
        <p:spPr>
          <a:xfrm>
            <a:off x="247116" y="0"/>
            <a:ext cx="4980543" cy="6331840"/>
          </a:xfrm>
          <a:prstGeom prst="rect">
            <a:avLst/>
          </a:prstGeom>
        </p:spPr>
      </p:pic>
      <p:cxnSp>
        <p:nvCxnSpPr>
          <p:cNvPr id="48" name="Straight Connector 47">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79289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2A8D57-0781-4DDF-321C-065DAD074DED}"/>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F3F82-101A-6007-4EF3-2623E8F60D2A}"/>
              </a:ext>
            </a:extLst>
          </p:cNvPr>
          <p:cNvSpPr>
            <a:spLocks noGrp="1"/>
          </p:cNvSpPr>
          <p:nvPr>
            <p:ph type="title"/>
          </p:nvPr>
        </p:nvSpPr>
        <p:spPr>
          <a:xfrm>
            <a:off x="7888942" y="-971868"/>
            <a:ext cx="3980329" cy="3686015"/>
          </a:xfrm>
        </p:spPr>
        <p:txBody>
          <a:bodyPr vert="horz" lIns="91440" tIns="45720" rIns="91440" bIns="45720" rtlCol="0" anchor="b">
            <a:normAutofit/>
          </a:bodyPr>
          <a:lstStyle/>
          <a:p>
            <a:r>
              <a:rPr lang="en-US" sz="3600" dirty="0">
                <a:solidFill>
                  <a:schemeClr val="tx1">
                    <a:lumMod val="85000"/>
                    <a:lumOff val="15000"/>
                  </a:schemeClr>
                </a:solidFill>
                <a:hlinkClick r:id="rId2"/>
              </a:rPr>
              <a:t>Online Protocol Submission Interface</a:t>
            </a:r>
            <a:endParaRPr lang="en-US" sz="3600" dirty="0">
              <a:solidFill>
                <a:schemeClr val="tx1">
                  <a:lumMod val="85000"/>
                  <a:lumOff val="15000"/>
                </a:schemeClr>
              </a:solidFill>
            </a:endParaRPr>
          </a:p>
        </p:txBody>
      </p:sp>
      <p:pic>
        <p:nvPicPr>
          <p:cNvPr id="3" name="Picture 2">
            <a:extLst>
              <a:ext uri="{FF2B5EF4-FFF2-40B4-BE49-F238E27FC236}">
                <a16:creationId xmlns:a16="http://schemas.microsoft.com/office/drawing/2014/main" id="{ACC0F5D8-62ED-3267-C0F3-F5BDA2FEC0D1}"/>
              </a:ext>
            </a:extLst>
          </p:cNvPr>
          <p:cNvPicPr>
            <a:picLocks noChangeAspect="1"/>
          </p:cNvPicPr>
          <p:nvPr/>
        </p:nvPicPr>
        <p:blipFill>
          <a:blip r:embed="rId3"/>
          <a:stretch>
            <a:fillRect/>
          </a:stretch>
        </p:blipFill>
        <p:spPr>
          <a:xfrm>
            <a:off x="1398494" y="441474"/>
            <a:ext cx="5187102" cy="5252763"/>
          </a:xfrm>
          <a:prstGeom prst="rect">
            <a:avLst/>
          </a:prstGeom>
        </p:spPr>
      </p:pic>
      <p:cxnSp>
        <p:nvCxnSpPr>
          <p:cNvPr id="65" name="Straight Connector 6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E21B1422-C4B7-E7EC-1B48-B9BD5D392E2E}"/>
              </a:ext>
            </a:extLst>
          </p:cNvPr>
          <p:cNvSpPr txBox="1"/>
          <p:nvPr/>
        </p:nvSpPr>
        <p:spPr>
          <a:xfrm>
            <a:off x="7543916" y="3781732"/>
            <a:ext cx="3394134" cy="923330"/>
          </a:xfrm>
          <a:prstGeom prst="rect">
            <a:avLst/>
          </a:prstGeom>
          <a:noFill/>
        </p:spPr>
        <p:txBody>
          <a:bodyPr wrap="none" rtlCol="0">
            <a:spAutoFit/>
          </a:bodyPr>
          <a:lstStyle/>
          <a:p>
            <a:r>
              <a:rPr lang="en-US" dirty="0"/>
              <a:t>Additional resources available at:  </a:t>
            </a:r>
          </a:p>
          <a:p>
            <a:r>
              <a:rPr lang="en-US" dirty="0">
                <a:hlinkClick r:id="rId4"/>
              </a:rPr>
              <a:t>Biological Safety Program</a:t>
            </a:r>
            <a:endParaRPr lang="en-US" dirty="0"/>
          </a:p>
          <a:p>
            <a:endParaRPr lang="en-US" dirty="0"/>
          </a:p>
        </p:txBody>
      </p:sp>
      <p:sp>
        <p:nvSpPr>
          <p:cNvPr id="5" name="TextBox 4">
            <a:extLst>
              <a:ext uri="{FF2B5EF4-FFF2-40B4-BE49-F238E27FC236}">
                <a16:creationId xmlns:a16="http://schemas.microsoft.com/office/drawing/2014/main" id="{395A1448-5964-2C04-B0DD-48F30E996B2E}"/>
              </a:ext>
            </a:extLst>
          </p:cNvPr>
          <p:cNvSpPr txBox="1"/>
          <p:nvPr/>
        </p:nvSpPr>
        <p:spPr>
          <a:xfrm>
            <a:off x="5362668" y="5014567"/>
            <a:ext cx="6826172" cy="923330"/>
          </a:xfrm>
          <a:prstGeom prst="rect">
            <a:avLst/>
          </a:prstGeom>
          <a:noFill/>
        </p:spPr>
        <p:txBody>
          <a:bodyPr wrap="square" rtlCol="0">
            <a:spAutoFit/>
          </a:bodyPr>
          <a:lstStyle/>
          <a:p>
            <a:r>
              <a:rPr lang="en-US" dirty="0"/>
              <a:t>It is the PI's responsibility to keep the IBC up to date with changes to title, scope of work, biological agents, rDNA, AWC or CPHS, personnel, and location. </a:t>
            </a:r>
          </a:p>
        </p:txBody>
      </p:sp>
    </p:spTree>
    <p:extLst>
      <p:ext uri="{BB962C8B-B14F-4D97-AF65-F5344CB8AC3E}">
        <p14:creationId xmlns:p14="http://schemas.microsoft.com/office/powerpoint/2010/main" val="62321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7D29-E887-4691-BADB-9C59402B82C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804BD57F-87D8-42D2-AAAD-1D437BB309FD}"/>
              </a:ext>
            </a:extLst>
          </p:cNvPr>
          <p:cNvSpPr>
            <a:spLocks noGrp="1"/>
          </p:cNvSpPr>
          <p:nvPr>
            <p:ph idx="1"/>
          </p:nvPr>
        </p:nvSpPr>
        <p:spPr>
          <a:xfrm>
            <a:off x="845389" y="1845734"/>
            <a:ext cx="10731259" cy="4023360"/>
          </a:xfrm>
        </p:spPr>
        <p:txBody>
          <a:bodyPr/>
          <a:lstStyle/>
          <a:p>
            <a:r>
              <a:rPr lang="en-US" dirty="0"/>
              <a:t>If you have any questions or concerns, please contact the </a:t>
            </a:r>
            <a:r>
              <a:rPr lang="en-US" dirty="0">
                <a:hlinkClick r:id="rId2"/>
              </a:rPr>
              <a:t>Biological Safety Program </a:t>
            </a:r>
            <a:r>
              <a:rPr lang="en-US" dirty="0"/>
              <a:t>at 713-500-8170</a:t>
            </a:r>
          </a:p>
        </p:txBody>
      </p:sp>
      <p:pic>
        <p:nvPicPr>
          <p:cNvPr id="4" name="Picture 3">
            <a:extLst>
              <a:ext uri="{FF2B5EF4-FFF2-40B4-BE49-F238E27FC236}">
                <a16:creationId xmlns:a16="http://schemas.microsoft.com/office/drawing/2014/main" id="{53830856-A2F8-427F-B162-110E26DF8E3D}"/>
              </a:ext>
            </a:extLst>
          </p:cNvPr>
          <p:cNvPicPr>
            <a:picLocks noChangeAspect="1"/>
          </p:cNvPicPr>
          <p:nvPr/>
        </p:nvPicPr>
        <p:blipFill>
          <a:blip r:embed="rId3"/>
          <a:stretch>
            <a:fillRect/>
          </a:stretch>
        </p:blipFill>
        <p:spPr>
          <a:xfrm>
            <a:off x="3937175" y="2915729"/>
            <a:ext cx="4102792" cy="2650986"/>
          </a:xfrm>
          <a:prstGeom prst="rect">
            <a:avLst/>
          </a:prstGeom>
        </p:spPr>
      </p:pic>
    </p:spTree>
    <p:extLst>
      <p:ext uri="{BB962C8B-B14F-4D97-AF65-F5344CB8AC3E}">
        <p14:creationId xmlns:p14="http://schemas.microsoft.com/office/powerpoint/2010/main" val="349403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BC19BED-5A34-9887-8AFB-6A581207EF9E}"/>
              </a:ext>
            </a:extLst>
          </p:cNvPr>
          <p:cNvSpPr>
            <a:spLocks noGrp="1"/>
          </p:cNvSpPr>
          <p:nvPr>
            <p:ph type="title"/>
          </p:nvPr>
        </p:nvSpPr>
        <p:spPr>
          <a:xfrm>
            <a:off x="1097280" y="516835"/>
            <a:ext cx="5977937" cy="1666501"/>
          </a:xfrm>
        </p:spPr>
        <p:txBody>
          <a:bodyPr>
            <a:normAutofit/>
          </a:bodyPr>
          <a:lstStyle/>
          <a:p>
            <a:r>
              <a:rPr lang="en-US" sz="4000" b="1" dirty="0">
                <a:solidFill>
                  <a:srgbClr val="FFFFFF"/>
                </a:solidFill>
              </a:rPr>
              <a:t>Biosafety in Microbiological and Biomedical Laboratories (BMBL) </a:t>
            </a:r>
          </a:p>
        </p:txBody>
      </p:sp>
      <p:sp>
        <p:nvSpPr>
          <p:cNvPr id="3" name="Content Placeholder 2">
            <a:extLst>
              <a:ext uri="{FF2B5EF4-FFF2-40B4-BE49-F238E27FC236}">
                <a16:creationId xmlns:a16="http://schemas.microsoft.com/office/drawing/2014/main" id="{8BC39ED1-085D-3964-44B1-43E8E72FD462}"/>
              </a:ext>
            </a:extLst>
          </p:cNvPr>
          <p:cNvSpPr>
            <a:spLocks noGrp="1"/>
          </p:cNvSpPr>
          <p:nvPr>
            <p:ph idx="1"/>
          </p:nvPr>
        </p:nvSpPr>
        <p:spPr>
          <a:xfrm>
            <a:off x="878541" y="2236304"/>
            <a:ext cx="6196676" cy="3652667"/>
          </a:xfrm>
        </p:spPr>
        <p:txBody>
          <a:bodyPr>
            <a:normAutofit/>
          </a:bodyPr>
          <a:lstStyle/>
          <a:p>
            <a:pPr marL="374650" marR="0" lvl="0" indent="-374650" defTabSz="914400" rtl="0" eaLnBrk="1" fontAlgn="base" latinLnBrk="0" hangingPunct="1">
              <a:spcBef>
                <a:spcPct val="20000"/>
              </a:spcBef>
              <a:spcAft>
                <a:spcPct val="0"/>
              </a:spcAft>
              <a:buClr>
                <a:srgbClr val="FFFFFF"/>
              </a:buClr>
              <a:buSzTx/>
              <a:buFontTx/>
              <a:buChar char="•"/>
              <a:tabLst/>
              <a:defRPr/>
            </a:pPr>
            <a:r>
              <a:rPr kumimoji="0" lang="en-US" altLang="en-US" sz="2400" b="0" i="0" u="none" strike="noStrike" kern="0" cap="none" spc="0" normalizeH="0" baseline="0" noProof="0" dirty="0">
                <a:ln>
                  <a:noFill/>
                </a:ln>
                <a:solidFill>
                  <a:srgbClr val="FFFFFF"/>
                </a:solidFill>
                <a:effectLst/>
                <a:uLnTx/>
                <a:uFillTx/>
                <a:ea typeface="+mn-ea"/>
                <a:cs typeface="+mn-cs"/>
              </a:rPr>
              <a:t>Joint publication by CDC and NIH</a:t>
            </a:r>
          </a:p>
          <a:p>
            <a:pPr marL="374650" marR="0" lvl="0" indent="-374650" defTabSz="914400" rtl="0" eaLnBrk="1" fontAlgn="base" latinLnBrk="0" hangingPunct="1">
              <a:spcBef>
                <a:spcPct val="20000"/>
              </a:spcBef>
              <a:spcAft>
                <a:spcPct val="0"/>
              </a:spcAft>
              <a:buClr>
                <a:srgbClr val="FFFFFF"/>
              </a:buClr>
              <a:buSzTx/>
              <a:buFontTx/>
              <a:buChar char="•"/>
              <a:tabLst/>
              <a:defRPr/>
            </a:pPr>
            <a:r>
              <a:rPr kumimoji="0" lang="en-US" altLang="en-US" sz="2400" b="0" i="0" u="none" strike="noStrike" kern="0" cap="none" spc="0" normalizeH="0" baseline="0" noProof="0" dirty="0">
                <a:ln>
                  <a:noFill/>
                </a:ln>
                <a:solidFill>
                  <a:srgbClr val="FFFFFF"/>
                </a:solidFill>
                <a:effectLst/>
                <a:uLnTx/>
                <a:uFillTx/>
                <a:ea typeface="+mn-ea"/>
                <a:cs typeface="+mn-cs"/>
              </a:rPr>
              <a:t>Originally released in 1984</a:t>
            </a:r>
          </a:p>
          <a:p>
            <a:pPr marL="374650" marR="0" lvl="0" indent="-374650" defTabSz="914400" rtl="0" eaLnBrk="1" fontAlgn="base" latinLnBrk="0" hangingPunct="1">
              <a:spcBef>
                <a:spcPct val="20000"/>
              </a:spcBef>
              <a:spcAft>
                <a:spcPct val="0"/>
              </a:spcAft>
              <a:buClr>
                <a:srgbClr val="FFFFFF"/>
              </a:buClr>
              <a:buSzTx/>
              <a:buFontTx/>
              <a:buChar char="•"/>
              <a:tabLst/>
              <a:defRPr/>
            </a:pPr>
            <a:r>
              <a:rPr kumimoji="0" lang="en-US" altLang="en-US" sz="2400" b="0" i="0" u="none" strike="noStrike" kern="0" cap="none" spc="0" normalizeH="0" baseline="0" noProof="0" dirty="0">
                <a:ln>
                  <a:noFill/>
                </a:ln>
                <a:solidFill>
                  <a:srgbClr val="FFFFFF"/>
                </a:solidFill>
                <a:effectLst/>
                <a:uLnTx/>
                <a:uFillTx/>
                <a:ea typeface="+mn-ea"/>
                <a:cs typeface="+mn-cs"/>
              </a:rPr>
              <a:t>Most recent version (6</a:t>
            </a:r>
            <a:r>
              <a:rPr kumimoji="0" lang="en-US" altLang="en-US" sz="2400" b="0" i="0" u="none" strike="noStrike" kern="0" cap="none" spc="0" normalizeH="0" baseline="30000" noProof="0" dirty="0">
                <a:ln>
                  <a:noFill/>
                </a:ln>
                <a:solidFill>
                  <a:srgbClr val="FFFFFF"/>
                </a:solidFill>
                <a:effectLst/>
                <a:uLnTx/>
                <a:uFillTx/>
                <a:ea typeface="+mn-ea"/>
                <a:cs typeface="+mn-cs"/>
              </a:rPr>
              <a:t>th</a:t>
            </a:r>
            <a:r>
              <a:rPr kumimoji="0" lang="en-US" altLang="en-US" sz="2400" b="0" i="0" u="none" strike="noStrike" kern="0" cap="none" spc="0" normalizeH="0" baseline="0" noProof="0" dirty="0">
                <a:ln>
                  <a:noFill/>
                </a:ln>
                <a:solidFill>
                  <a:srgbClr val="FFFFFF"/>
                </a:solidFill>
                <a:effectLst/>
                <a:uLnTx/>
                <a:uFillTx/>
                <a:ea typeface="+mn-ea"/>
                <a:cs typeface="+mn-cs"/>
              </a:rPr>
              <a:t> Edition) released 2020</a:t>
            </a:r>
          </a:p>
          <a:p>
            <a:pPr marL="374650" marR="0" lvl="0" indent="-374650" defTabSz="914400" rtl="0" eaLnBrk="1" fontAlgn="base" latinLnBrk="0" hangingPunct="1">
              <a:spcBef>
                <a:spcPct val="20000"/>
              </a:spcBef>
              <a:spcAft>
                <a:spcPct val="0"/>
              </a:spcAft>
              <a:buClr>
                <a:srgbClr val="FFFFFF"/>
              </a:buClr>
              <a:buSzTx/>
              <a:buFontTx/>
              <a:buChar char="•"/>
              <a:tabLst/>
              <a:defRPr/>
            </a:pPr>
            <a:r>
              <a:rPr kumimoji="0" lang="en-US" altLang="en-US" sz="2400" b="0" i="0" u="none" strike="noStrike" kern="0" cap="none" spc="0" normalizeH="0" baseline="0" noProof="0" dirty="0">
                <a:ln>
                  <a:noFill/>
                </a:ln>
                <a:solidFill>
                  <a:srgbClr val="FFFFFF"/>
                </a:solidFill>
                <a:effectLst/>
                <a:uLnTx/>
                <a:uFillTx/>
                <a:ea typeface="+mn-ea"/>
                <a:cs typeface="+mn-cs"/>
              </a:rPr>
              <a:t>Evolution of NIH Guidelines set foundation for BMBL development</a:t>
            </a:r>
          </a:p>
          <a:p>
            <a:pPr marL="374650" marR="0" lvl="0" indent="-374650" defTabSz="914400" rtl="0" eaLnBrk="1" fontAlgn="base" latinLnBrk="0" hangingPunct="1">
              <a:spcBef>
                <a:spcPct val="20000"/>
              </a:spcBef>
              <a:spcAft>
                <a:spcPct val="0"/>
              </a:spcAft>
              <a:buClr>
                <a:srgbClr val="FFFFFF"/>
              </a:buClr>
              <a:buSzTx/>
              <a:buFontTx/>
              <a:buChar char="•"/>
              <a:tabLst/>
              <a:defRPr/>
            </a:pPr>
            <a:r>
              <a:rPr kumimoji="0" lang="en-US" altLang="en-US" sz="2400" b="0" i="0" u="none" strike="noStrike" kern="0" cap="none" spc="0" normalizeH="0" baseline="0" noProof="0" dirty="0">
                <a:ln>
                  <a:noFill/>
                </a:ln>
                <a:solidFill>
                  <a:srgbClr val="FFFFFF"/>
                </a:solidFill>
                <a:effectLst/>
                <a:uLnTx/>
                <a:uFillTx/>
                <a:ea typeface="+mn-ea"/>
                <a:cs typeface="+mn-cs"/>
              </a:rPr>
              <a:t>Sets code of practice for biosafety in microbiological and biomedical laboratories</a:t>
            </a:r>
          </a:p>
          <a:p>
            <a:pPr marL="0" marR="0" lvl="0" indent="0" defTabSz="914400" rtl="0" eaLnBrk="1" fontAlgn="base" latinLnBrk="0" hangingPunct="1">
              <a:spcBef>
                <a:spcPct val="20000"/>
              </a:spcBef>
              <a:spcAft>
                <a:spcPct val="0"/>
              </a:spcAft>
              <a:buClr>
                <a:srgbClr val="FFFFFF"/>
              </a:buClr>
              <a:buSzTx/>
              <a:buNone/>
              <a:tabLst/>
              <a:defRPr/>
            </a:pPr>
            <a:endParaRPr kumimoji="0" lang="en-US" altLang="en-US" sz="2400" b="0" i="0" u="none" strike="noStrike" kern="0" cap="none" spc="0" normalizeH="0" baseline="0" noProof="0" dirty="0">
              <a:ln>
                <a:noFill/>
              </a:ln>
              <a:solidFill>
                <a:srgbClr val="FFFFFF"/>
              </a:solidFill>
              <a:effectLst/>
              <a:uLnTx/>
              <a:uFillTx/>
              <a:ea typeface="+mn-ea"/>
              <a:cs typeface="+mn-cs"/>
            </a:endParaRPr>
          </a:p>
          <a:p>
            <a:pPr marL="0" marR="0" lvl="0" indent="0" defTabSz="914400" rtl="0" eaLnBrk="1" fontAlgn="base" latinLnBrk="0" hangingPunct="1">
              <a:spcBef>
                <a:spcPct val="20000"/>
              </a:spcBef>
              <a:spcAft>
                <a:spcPct val="0"/>
              </a:spcAft>
              <a:buClr>
                <a:srgbClr val="FFFFFF"/>
              </a:buClr>
              <a:buSzTx/>
              <a:buNone/>
              <a:tabLst/>
              <a:defRPr/>
            </a:pPr>
            <a:r>
              <a:rPr kumimoji="0" lang="en-US" altLang="en-US" sz="2400" b="0" i="0" u="none" strike="noStrike" kern="0" cap="none" spc="0" normalizeH="0" baseline="0" noProof="0" dirty="0">
                <a:ln>
                  <a:noFill/>
                </a:ln>
                <a:solidFill>
                  <a:srgbClr val="FFFFFF"/>
                </a:solidFill>
                <a:effectLst/>
                <a:uLnTx/>
                <a:uFillTx/>
                <a:ea typeface="+mn-ea"/>
                <a:cs typeface="+mn-cs"/>
              </a:rPr>
              <a:t>Link to </a:t>
            </a:r>
            <a:r>
              <a:rPr lang="en-US" sz="2400" dirty="0">
                <a:solidFill>
                  <a:srgbClr val="FFFFFF"/>
                </a:solidFill>
                <a:hlinkClick r:id="rId2"/>
              </a:rPr>
              <a:t>BMBL 6th Edition</a:t>
            </a:r>
            <a:endParaRPr lang="en-US" sz="2400" dirty="0">
              <a:solidFill>
                <a:srgbClr val="FFFFFF"/>
              </a:solidFill>
            </a:endParaRPr>
          </a:p>
          <a:p>
            <a:endParaRPr lang="en-US" sz="1800" dirty="0">
              <a:solidFill>
                <a:srgbClr val="FFFFFF"/>
              </a:solidFill>
            </a:endParaRPr>
          </a:p>
        </p:txBody>
      </p:sp>
      <p:sp>
        <p:nvSpPr>
          <p:cNvPr id="21" name="Rectangle 20">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Researcher examining growth in a petrie dish">
            <a:extLst>
              <a:ext uri="{FF2B5EF4-FFF2-40B4-BE49-F238E27FC236}">
                <a16:creationId xmlns:a16="http://schemas.microsoft.com/office/drawing/2014/main" id="{EAD09207-60F4-CE20-D8E5-47E2BB07BADF}"/>
              </a:ext>
            </a:extLst>
          </p:cNvPr>
          <p:cNvPicPr>
            <a:picLocks noChangeAspect="1"/>
          </p:cNvPicPr>
          <p:nvPr/>
        </p:nvPicPr>
        <p:blipFill rotWithShape="1">
          <a:blip r:embed="rId3"/>
          <a:srcRect l="27461" r="27960" b="-1"/>
          <a:stretch/>
        </p:blipFill>
        <p:spPr>
          <a:xfrm>
            <a:off x="7611902" y="10"/>
            <a:ext cx="4580097" cy="6857990"/>
          </a:xfrm>
          <a:prstGeom prst="rect">
            <a:avLst/>
          </a:prstGeom>
        </p:spPr>
      </p:pic>
    </p:spTree>
    <p:extLst>
      <p:ext uri="{BB962C8B-B14F-4D97-AF65-F5344CB8AC3E}">
        <p14:creationId xmlns:p14="http://schemas.microsoft.com/office/powerpoint/2010/main" val="4555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B7C0D-097C-48F2-24A6-247C952592B2}"/>
              </a:ext>
            </a:extLst>
          </p:cNvPr>
          <p:cNvSpPr>
            <a:spLocks noGrp="1"/>
          </p:cNvSpPr>
          <p:nvPr>
            <p:ph type="title"/>
          </p:nvPr>
        </p:nvSpPr>
        <p:spPr>
          <a:xfrm>
            <a:off x="5181601" y="634946"/>
            <a:ext cx="6368142" cy="1450757"/>
          </a:xfrm>
        </p:spPr>
        <p:txBody>
          <a:bodyPr vert="horz" lIns="91440" tIns="45720" rIns="91440" bIns="45720" rtlCol="0">
            <a:normAutofit/>
          </a:bodyPr>
          <a:lstStyle/>
          <a:p>
            <a:r>
              <a:rPr lang="en-US" b="1" dirty="0"/>
              <a:t>BMBL – Key Sections</a:t>
            </a:r>
          </a:p>
        </p:txBody>
      </p:sp>
      <p:pic>
        <p:nvPicPr>
          <p:cNvPr id="5" name="Picture 4">
            <a:extLst>
              <a:ext uri="{FF2B5EF4-FFF2-40B4-BE49-F238E27FC236}">
                <a16:creationId xmlns:a16="http://schemas.microsoft.com/office/drawing/2014/main" id="{E0C540EB-4F3D-BBBE-E4BE-D0E61BD0FC52}"/>
              </a:ext>
            </a:extLst>
          </p:cNvPr>
          <p:cNvPicPr>
            <a:picLocks noChangeAspect="1"/>
          </p:cNvPicPr>
          <p:nvPr/>
        </p:nvPicPr>
        <p:blipFill rotWithShape="1">
          <a:blip r:embed="rId2"/>
          <a:srcRect t="733" r="-1" b="-1"/>
          <a:stretch/>
        </p:blipFill>
        <p:spPr>
          <a:xfrm>
            <a:off x="20" y="-12128"/>
            <a:ext cx="4654276" cy="6870127"/>
          </a:xfrm>
          <a:prstGeom prst="rect">
            <a:avLst/>
          </a:prstGeom>
        </p:spPr>
      </p:pic>
      <p:cxnSp>
        <p:nvCxnSpPr>
          <p:cNvPr id="53" name="Straight Connector 5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A784AC2-48CB-5F48-BD6F-7CDC39FAACA0}"/>
              </a:ext>
            </a:extLst>
          </p:cNvPr>
          <p:cNvSpPr>
            <a:spLocks noGrp="1"/>
          </p:cNvSpPr>
          <p:nvPr>
            <p:ph idx="1"/>
          </p:nvPr>
        </p:nvSpPr>
        <p:spPr>
          <a:xfrm>
            <a:off x="5181601" y="2198914"/>
            <a:ext cx="6368142" cy="3670180"/>
          </a:xfrm>
        </p:spPr>
        <p:txBody>
          <a:bodyPr>
            <a:normAutofit/>
          </a:bodyPr>
          <a:lstStyle/>
          <a:p>
            <a:pPr marL="571500" indent="-571500" eaLnBrk="1" hangingPunct="1">
              <a:buFont typeface="+mj-lt"/>
              <a:buAutoNum type="romanUcPeriod"/>
              <a:defRPr/>
            </a:pPr>
            <a:r>
              <a:rPr lang="en-US" sz="2400" dirty="0"/>
              <a:t>Biological Risk Assessment</a:t>
            </a:r>
          </a:p>
          <a:p>
            <a:pPr marL="571500" indent="-571500" eaLnBrk="1" hangingPunct="1">
              <a:buFont typeface="+mj-lt"/>
              <a:buAutoNum type="romanUcPeriod"/>
              <a:defRPr/>
            </a:pPr>
            <a:r>
              <a:rPr lang="en-US" sz="2400" dirty="0"/>
              <a:t>Principles of Biosafety</a:t>
            </a:r>
          </a:p>
          <a:p>
            <a:pPr marL="571500" indent="-571500" eaLnBrk="1" hangingPunct="1">
              <a:buFont typeface="+mj-lt"/>
              <a:buAutoNum type="romanUcPeriod"/>
              <a:defRPr/>
            </a:pPr>
            <a:r>
              <a:rPr lang="en-US" sz="2400" dirty="0"/>
              <a:t>Laboratory Biosafety Level Criteria</a:t>
            </a:r>
          </a:p>
          <a:p>
            <a:pPr marL="571500" indent="-571500" eaLnBrk="1" hangingPunct="1">
              <a:buFont typeface="+mj-lt"/>
              <a:buAutoNum type="romanUcPeriod"/>
              <a:defRPr/>
            </a:pPr>
            <a:r>
              <a:rPr lang="en-US" sz="2400" dirty="0"/>
              <a:t>Vertebrate Animal Biosafety Level Criteria</a:t>
            </a:r>
          </a:p>
          <a:p>
            <a:pPr marL="571500" indent="-571500" eaLnBrk="1" hangingPunct="1">
              <a:buFont typeface="+mj-lt"/>
              <a:buAutoNum type="romanUcPeriod"/>
              <a:defRPr/>
            </a:pPr>
            <a:r>
              <a:rPr lang="en-US" sz="2400" dirty="0"/>
              <a:t>Principles of Biosecurity</a:t>
            </a:r>
          </a:p>
          <a:p>
            <a:pPr marL="571500" indent="-571500" eaLnBrk="1" hangingPunct="1">
              <a:buFont typeface="+mj-lt"/>
              <a:buAutoNum type="romanUcPeriod"/>
              <a:defRPr/>
            </a:pPr>
            <a:r>
              <a:rPr lang="en-US" sz="2400" dirty="0"/>
              <a:t>Occupational Health &amp; </a:t>
            </a:r>
            <a:r>
              <a:rPr lang="en-US" sz="2400" dirty="0" err="1"/>
              <a:t>Immunoprophylaxis</a:t>
            </a:r>
            <a:endParaRPr lang="en-US" sz="2400" dirty="0"/>
          </a:p>
          <a:p>
            <a:pPr marL="571500" indent="-571500" eaLnBrk="1" hangingPunct="1">
              <a:buFont typeface="+mj-lt"/>
              <a:buAutoNum type="romanUcPeriod"/>
              <a:defRPr/>
            </a:pPr>
            <a:r>
              <a:rPr lang="en-US" sz="2400" dirty="0"/>
              <a:t>Biological Agent Summary Statements</a:t>
            </a:r>
          </a:p>
          <a:p>
            <a:pPr marL="0" indent="0">
              <a:buNone/>
            </a:pPr>
            <a:endParaRPr lang="en-US" dirty="0"/>
          </a:p>
        </p:txBody>
      </p:sp>
    </p:spTree>
    <p:extLst>
      <p:ext uri="{BB962C8B-B14F-4D97-AF65-F5344CB8AC3E}">
        <p14:creationId xmlns:p14="http://schemas.microsoft.com/office/powerpoint/2010/main" val="317787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907EC9-5BF0-A563-8D1D-B7FC52AD05A8}"/>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DFFCC-BFDD-CD6F-88EF-955DD125EFAA}"/>
              </a:ext>
            </a:extLst>
          </p:cNvPr>
          <p:cNvSpPr>
            <a:spLocks noGrp="1"/>
          </p:cNvSpPr>
          <p:nvPr>
            <p:ph type="title"/>
          </p:nvPr>
        </p:nvSpPr>
        <p:spPr>
          <a:xfrm>
            <a:off x="5181601" y="634946"/>
            <a:ext cx="6368142" cy="1450757"/>
          </a:xfrm>
        </p:spPr>
        <p:txBody>
          <a:bodyPr vert="horz" lIns="91440" tIns="45720" rIns="91440" bIns="45720" rtlCol="0">
            <a:normAutofit/>
          </a:bodyPr>
          <a:lstStyle/>
          <a:p>
            <a:r>
              <a:rPr lang="en-US" b="1" dirty="0"/>
              <a:t>BMBL – Key Appendices</a:t>
            </a:r>
            <a:endParaRPr lang="en-US" dirty="0"/>
          </a:p>
        </p:txBody>
      </p:sp>
      <p:pic>
        <p:nvPicPr>
          <p:cNvPr id="3" name="Picture 2">
            <a:extLst>
              <a:ext uri="{FF2B5EF4-FFF2-40B4-BE49-F238E27FC236}">
                <a16:creationId xmlns:a16="http://schemas.microsoft.com/office/drawing/2014/main" id="{B5CA7470-34E8-854C-818A-2EA95647BE0D}"/>
              </a:ext>
            </a:extLst>
          </p:cNvPr>
          <p:cNvPicPr>
            <a:picLocks noChangeAspect="1"/>
          </p:cNvPicPr>
          <p:nvPr/>
        </p:nvPicPr>
        <p:blipFill rotWithShape="1">
          <a:blip r:embed="rId2"/>
          <a:srcRect t="733" r="-1" b="-1"/>
          <a:stretch/>
        </p:blipFill>
        <p:spPr>
          <a:xfrm>
            <a:off x="20" y="-12128"/>
            <a:ext cx="4654276" cy="6870127"/>
          </a:xfrm>
          <a:prstGeom prst="rect">
            <a:avLst/>
          </a:prstGeom>
        </p:spPr>
      </p:pic>
      <p:cxnSp>
        <p:nvCxnSpPr>
          <p:cNvPr id="53" name="Straight Connector 5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1BE765F-3B84-A6B0-B537-FDEEF9A1CDDF}"/>
              </a:ext>
            </a:extLst>
          </p:cNvPr>
          <p:cNvSpPr>
            <a:spLocks noGrp="1"/>
          </p:cNvSpPr>
          <p:nvPr>
            <p:ph idx="1"/>
          </p:nvPr>
        </p:nvSpPr>
        <p:spPr>
          <a:xfrm>
            <a:off x="5146548" y="2222862"/>
            <a:ext cx="6553200" cy="4609737"/>
          </a:xfrm>
        </p:spPr>
        <p:txBody>
          <a:bodyPr>
            <a:normAutofit fontScale="92500" lnSpcReduction="20000"/>
          </a:bodyPr>
          <a:lstStyle/>
          <a:p>
            <a:pPr eaLnBrk="1" hangingPunct="1">
              <a:defRPr/>
            </a:pPr>
            <a:r>
              <a:rPr lang="en-US" sz="2400" dirty="0"/>
              <a:t>Appendix A – Primary Containment for Biohazards (Biosafety Cabinets)</a:t>
            </a:r>
          </a:p>
          <a:p>
            <a:pPr eaLnBrk="1" hangingPunct="1">
              <a:defRPr/>
            </a:pPr>
            <a:r>
              <a:rPr lang="en-US" sz="2400" dirty="0"/>
              <a:t>Appendix B – Decontamination and Disinfection</a:t>
            </a:r>
          </a:p>
          <a:p>
            <a:pPr eaLnBrk="1" hangingPunct="1">
              <a:defRPr/>
            </a:pPr>
            <a:r>
              <a:rPr lang="en-US" sz="2400" dirty="0"/>
              <a:t>Appendix C – Transportation of Infectious Substances</a:t>
            </a:r>
          </a:p>
          <a:p>
            <a:pPr eaLnBrk="1" hangingPunct="1">
              <a:defRPr/>
            </a:pPr>
            <a:r>
              <a:rPr lang="en-US" sz="2400" dirty="0"/>
              <a:t>Appendix D – Agriculture Pathogen Biosafety</a:t>
            </a:r>
          </a:p>
          <a:p>
            <a:pPr eaLnBrk="1" hangingPunct="1">
              <a:defRPr/>
            </a:pPr>
            <a:r>
              <a:rPr lang="en-US" sz="2400" dirty="0"/>
              <a:t>Appendix E – Arthropod Containment Guidelines</a:t>
            </a:r>
          </a:p>
          <a:p>
            <a:pPr eaLnBrk="1" hangingPunct="1">
              <a:defRPr/>
            </a:pPr>
            <a:r>
              <a:rPr lang="en-US" sz="2400" dirty="0"/>
              <a:t>Appendix F – Select Agents and Toxins</a:t>
            </a:r>
          </a:p>
          <a:p>
            <a:pPr eaLnBrk="1" hangingPunct="1">
              <a:defRPr/>
            </a:pPr>
            <a:r>
              <a:rPr lang="en-US" sz="2400" dirty="0"/>
              <a:t>Appendix G – Integrated Pest Management</a:t>
            </a:r>
          </a:p>
          <a:p>
            <a:pPr eaLnBrk="1" hangingPunct="1">
              <a:defRPr/>
            </a:pPr>
            <a:r>
              <a:rPr lang="en-US" sz="2400" dirty="0"/>
              <a:t>Appendix H – Human, Non-Human Primate (NHP) and Mammalian Cells and Tissue</a:t>
            </a:r>
          </a:p>
          <a:p>
            <a:pPr>
              <a:defRPr/>
            </a:pPr>
            <a:r>
              <a:rPr lang="en-US" sz="2400" dirty="0"/>
              <a:t>“</a:t>
            </a:r>
            <a:r>
              <a:rPr lang="en-US" sz="2400" i="1" dirty="0"/>
              <a:t>Recommended Practices</a:t>
            </a:r>
            <a:r>
              <a:rPr lang="en-US" sz="2400" dirty="0"/>
              <a:t>. Human and other primate cells should be handled using Biosafety Level 2 practices and containment.”</a:t>
            </a:r>
          </a:p>
          <a:p>
            <a:pPr eaLnBrk="1" hangingPunct="1">
              <a:defRPr/>
            </a:pPr>
            <a:endParaRPr lang="en-US" sz="1400" dirty="0"/>
          </a:p>
          <a:p>
            <a:pPr marL="0" indent="0">
              <a:buNone/>
            </a:pPr>
            <a:endParaRPr lang="en-US" sz="1400" dirty="0"/>
          </a:p>
        </p:txBody>
      </p:sp>
    </p:spTree>
    <p:extLst>
      <p:ext uri="{BB962C8B-B14F-4D97-AF65-F5344CB8AC3E}">
        <p14:creationId xmlns:p14="http://schemas.microsoft.com/office/powerpoint/2010/main" val="204615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73970B-674B-9137-5BC7-B60A52936279}"/>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C495F-70DD-8283-429E-AF8A2EDF1F50}"/>
              </a:ext>
            </a:extLst>
          </p:cNvPr>
          <p:cNvSpPr>
            <a:spLocks noGrp="1"/>
          </p:cNvSpPr>
          <p:nvPr>
            <p:ph type="title"/>
          </p:nvPr>
        </p:nvSpPr>
        <p:spPr>
          <a:xfrm>
            <a:off x="5181601" y="634946"/>
            <a:ext cx="6368142" cy="1450757"/>
          </a:xfrm>
        </p:spPr>
        <p:txBody>
          <a:bodyPr vert="horz" lIns="91440" tIns="45720" rIns="91440" bIns="45720" rtlCol="0">
            <a:normAutofit/>
          </a:bodyPr>
          <a:lstStyle/>
          <a:p>
            <a:r>
              <a:rPr lang="en-US" b="1" dirty="0"/>
              <a:t>BMBL – Key Appendices</a:t>
            </a:r>
            <a:endParaRPr lang="en-US" dirty="0"/>
          </a:p>
        </p:txBody>
      </p:sp>
      <p:pic>
        <p:nvPicPr>
          <p:cNvPr id="3" name="Picture 2">
            <a:extLst>
              <a:ext uri="{FF2B5EF4-FFF2-40B4-BE49-F238E27FC236}">
                <a16:creationId xmlns:a16="http://schemas.microsoft.com/office/drawing/2014/main" id="{1F74AA00-8D0C-5F72-A474-69D2BDC8A928}"/>
              </a:ext>
            </a:extLst>
          </p:cNvPr>
          <p:cNvPicPr>
            <a:picLocks noChangeAspect="1"/>
          </p:cNvPicPr>
          <p:nvPr/>
        </p:nvPicPr>
        <p:blipFill rotWithShape="1">
          <a:blip r:embed="rId2"/>
          <a:srcRect t="733" r="-1" b="-1"/>
          <a:stretch/>
        </p:blipFill>
        <p:spPr>
          <a:xfrm>
            <a:off x="20" y="-12128"/>
            <a:ext cx="4654276" cy="6870127"/>
          </a:xfrm>
          <a:prstGeom prst="rect">
            <a:avLst/>
          </a:prstGeom>
        </p:spPr>
      </p:pic>
      <p:cxnSp>
        <p:nvCxnSpPr>
          <p:cNvPr id="53" name="Straight Connector 5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413DB35-EE62-1295-4C50-89FA7E17BF7F}"/>
              </a:ext>
            </a:extLst>
          </p:cNvPr>
          <p:cNvSpPr>
            <a:spLocks noGrp="1"/>
          </p:cNvSpPr>
          <p:nvPr>
            <p:ph idx="1"/>
          </p:nvPr>
        </p:nvSpPr>
        <p:spPr>
          <a:xfrm>
            <a:off x="5181601" y="2198913"/>
            <a:ext cx="6170686" cy="3927559"/>
          </a:xfrm>
        </p:spPr>
        <p:txBody>
          <a:bodyPr>
            <a:normAutofit lnSpcReduction="10000"/>
          </a:bodyPr>
          <a:lstStyle/>
          <a:p>
            <a:pPr eaLnBrk="1" hangingPunct="1">
              <a:defRPr/>
            </a:pPr>
            <a:endParaRPr lang="en-US" sz="1700" dirty="0"/>
          </a:p>
          <a:p>
            <a:pPr eaLnBrk="1" hangingPunct="1">
              <a:defRPr/>
            </a:pPr>
            <a:r>
              <a:rPr lang="en-US" sz="2200" dirty="0"/>
              <a:t>Appendix I – Toxins of Biological Origin</a:t>
            </a:r>
          </a:p>
          <a:p>
            <a:pPr eaLnBrk="1" hangingPunct="1">
              <a:defRPr/>
            </a:pPr>
            <a:r>
              <a:rPr lang="en-US" sz="2200" dirty="0"/>
              <a:t>Appendix J – NIH Oversight of Research Involving Recombinant Biosafety Issues</a:t>
            </a:r>
          </a:p>
          <a:p>
            <a:pPr eaLnBrk="1" hangingPunct="1">
              <a:defRPr/>
            </a:pPr>
            <a:r>
              <a:rPr lang="en-US" sz="2200" dirty="0"/>
              <a:t>Appendix K – Inactivation and Verification</a:t>
            </a:r>
          </a:p>
          <a:p>
            <a:pPr eaLnBrk="1" hangingPunct="1">
              <a:defRPr/>
            </a:pPr>
            <a:r>
              <a:rPr lang="en-US" sz="2200" dirty="0"/>
              <a:t>Appendix L – Sustainability</a:t>
            </a:r>
          </a:p>
          <a:p>
            <a:pPr eaLnBrk="1" hangingPunct="1">
              <a:defRPr/>
            </a:pPr>
            <a:r>
              <a:rPr lang="en-US" sz="2200" dirty="0"/>
              <a:t>Appendix M – Large-Scale Biosafety</a:t>
            </a:r>
          </a:p>
          <a:p>
            <a:pPr eaLnBrk="1" hangingPunct="1">
              <a:defRPr/>
            </a:pPr>
            <a:r>
              <a:rPr lang="en-US" sz="2200" dirty="0"/>
              <a:t>Appendix N – Clinical Laboratories</a:t>
            </a:r>
          </a:p>
          <a:p>
            <a:pPr eaLnBrk="1" hangingPunct="1">
              <a:defRPr/>
            </a:pPr>
            <a:r>
              <a:rPr lang="en-US" sz="2200" dirty="0"/>
              <a:t>Appendix O - Acronyms</a:t>
            </a:r>
          </a:p>
          <a:p>
            <a:pPr marL="0" indent="0">
              <a:buNone/>
            </a:pPr>
            <a:endParaRPr lang="en-US" sz="1700" dirty="0"/>
          </a:p>
        </p:txBody>
      </p:sp>
    </p:spTree>
    <p:extLst>
      <p:ext uri="{BB962C8B-B14F-4D97-AF65-F5344CB8AC3E}">
        <p14:creationId xmlns:p14="http://schemas.microsoft.com/office/powerpoint/2010/main" val="417364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01EC94-05B3-F104-8647-0998D5E2FE58}"/>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8F135A-2073-2749-D111-36368BC353F1}"/>
              </a:ext>
            </a:extLst>
          </p:cNvPr>
          <p:cNvSpPr>
            <a:spLocks noGrp="1"/>
          </p:cNvSpPr>
          <p:nvPr>
            <p:ph type="title"/>
          </p:nvPr>
        </p:nvSpPr>
        <p:spPr>
          <a:xfrm>
            <a:off x="914400" y="197224"/>
            <a:ext cx="5977937" cy="1666501"/>
          </a:xfrm>
        </p:spPr>
        <p:txBody>
          <a:bodyPr>
            <a:normAutofit/>
          </a:bodyPr>
          <a:lstStyle/>
          <a:p>
            <a:r>
              <a:rPr lang="en-US" sz="3400" b="1" dirty="0">
                <a:solidFill>
                  <a:srgbClr val="FFFFFF"/>
                </a:solidFill>
              </a:rPr>
              <a:t>NIH Guidelines for Research Involving Recombinant or Synthetic Nucleic Acid Molecules</a:t>
            </a:r>
          </a:p>
        </p:txBody>
      </p:sp>
      <p:sp>
        <p:nvSpPr>
          <p:cNvPr id="3" name="Content Placeholder 2">
            <a:extLst>
              <a:ext uri="{FF2B5EF4-FFF2-40B4-BE49-F238E27FC236}">
                <a16:creationId xmlns:a16="http://schemas.microsoft.com/office/drawing/2014/main" id="{5307549E-FEE9-E07E-E7C0-C81E66BB18DD}"/>
              </a:ext>
            </a:extLst>
          </p:cNvPr>
          <p:cNvSpPr>
            <a:spLocks noGrp="1"/>
          </p:cNvSpPr>
          <p:nvPr>
            <p:ph idx="1"/>
          </p:nvPr>
        </p:nvSpPr>
        <p:spPr>
          <a:xfrm>
            <a:off x="977153" y="1863725"/>
            <a:ext cx="6481482" cy="4797051"/>
          </a:xfrm>
        </p:spPr>
        <p:txBody>
          <a:bodyPr>
            <a:noAutofit/>
          </a:bodyPr>
          <a:lstStyle/>
          <a:p>
            <a:pPr marL="374650" marR="0" lvl="0" indent="-374650" defTabSz="914400" rtl="0" eaLnBrk="1" fontAlgn="base" latinLnBrk="0" hangingPunct="1">
              <a:spcBef>
                <a:spcPct val="20000"/>
              </a:spcBef>
              <a:spcAft>
                <a:spcPts val="1200"/>
              </a:spcAft>
              <a:buClr>
                <a:srgbClr val="FFFFFF"/>
              </a:buClr>
              <a:buSzTx/>
              <a:buFontTx/>
              <a:buChar char="•"/>
              <a:tabLst/>
              <a:defRPr/>
            </a:pPr>
            <a:r>
              <a:rPr lang="en-US" altLang="en-US" dirty="0">
                <a:solidFill>
                  <a:schemeClr val="bg1"/>
                </a:solidFill>
              </a:rPr>
              <a:t>The </a:t>
            </a:r>
            <a:r>
              <a:rPr lang="en-US" altLang="en-US" i="1" dirty="0">
                <a:solidFill>
                  <a:schemeClr val="bg1"/>
                </a:solidFill>
              </a:rPr>
              <a:t>NIH Guidelines </a:t>
            </a:r>
            <a:r>
              <a:rPr lang="en-US" altLang="en-US" dirty="0">
                <a:solidFill>
                  <a:schemeClr val="bg1"/>
                </a:solidFill>
              </a:rPr>
              <a:t>were implemented in response to public and scientific concern over the emerging science of rDNA technologies in the early 1970’s</a:t>
            </a:r>
            <a:endParaRPr kumimoji="0" lang="en-US" altLang="en-US" b="0" i="0" u="none" strike="noStrike" kern="0" cap="none" spc="0" normalizeH="0" baseline="0" noProof="0" dirty="0">
              <a:ln>
                <a:noFill/>
              </a:ln>
              <a:solidFill>
                <a:srgbClr val="FFFFFF"/>
              </a:solidFill>
              <a:effectLst/>
              <a:uLnTx/>
              <a:uFillTx/>
              <a:ea typeface="+mn-ea"/>
              <a:cs typeface="+mn-cs"/>
            </a:endParaRPr>
          </a:p>
          <a:p>
            <a:pPr marL="374650" indent="-374650" fontAlgn="base">
              <a:spcBef>
                <a:spcPct val="20000"/>
              </a:spcBef>
              <a:spcAft>
                <a:spcPts val="1200"/>
              </a:spcAft>
              <a:buClr>
                <a:srgbClr val="FFFFFF"/>
              </a:buClr>
              <a:buSzTx/>
              <a:buFontTx/>
              <a:buChar char="•"/>
              <a:defRPr/>
            </a:pPr>
            <a:r>
              <a:rPr lang="en-US" altLang="en-US" kern="0" dirty="0">
                <a:solidFill>
                  <a:srgbClr val="FFFFFF"/>
                </a:solidFill>
              </a:rPr>
              <a:t>Most recent revision released April 2024</a:t>
            </a:r>
            <a:endParaRPr lang="en-US" dirty="0">
              <a:solidFill>
                <a:srgbClr val="FFFFFF"/>
              </a:solidFill>
              <a:hlinkClick r:id="rId2"/>
            </a:endParaRPr>
          </a:p>
          <a:p>
            <a:pPr eaLnBrk="1" hangingPunct="1"/>
            <a:r>
              <a:rPr lang="en-US" altLang="en-US" dirty="0">
                <a:solidFill>
                  <a:schemeClr val="bg1"/>
                </a:solidFill>
                <a:ea typeface="MS PGothic" panose="020B0600070205080204" pitchFamily="34" charset="-128"/>
              </a:rPr>
              <a:t>Purpose of Guidelines:  Specify the practices for constructing and handling:</a:t>
            </a:r>
          </a:p>
          <a:p>
            <a:pPr eaLnBrk="1" hangingPunct="1">
              <a:buFontTx/>
              <a:buNone/>
            </a:pPr>
            <a:r>
              <a:rPr lang="en-US" altLang="en-US" dirty="0">
                <a:solidFill>
                  <a:schemeClr val="bg1"/>
                </a:solidFill>
                <a:ea typeface="MS PGothic" panose="020B0600070205080204" pitchFamily="34" charset="-128"/>
              </a:rPr>
              <a:t>(</a:t>
            </a:r>
            <a:r>
              <a:rPr lang="en-US" altLang="en-US" dirty="0" err="1">
                <a:solidFill>
                  <a:schemeClr val="bg1"/>
                </a:solidFill>
                <a:ea typeface="MS PGothic" panose="020B0600070205080204" pitchFamily="34" charset="-128"/>
              </a:rPr>
              <a:t>i</a:t>
            </a:r>
            <a:r>
              <a:rPr lang="en-US" altLang="en-US" dirty="0">
                <a:solidFill>
                  <a:schemeClr val="bg1"/>
                </a:solidFill>
                <a:ea typeface="MS PGothic" panose="020B0600070205080204" pitchFamily="34" charset="-128"/>
              </a:rPr>
              <a:t>) recombinant nucleic acid molecules (rDNA),</a:t>
            </a:r>
          </a:p>
          <a:p>
            <a:pPr eaLnBrk="1" hangingPunct="1">
              <a:buFontTx/>
              <a:buNone/>
            </a:pPr>
            <a:r>
              <a:rPr lang="en-US" altLang="en-US" dirty="0">
                <a:solidFill>
                  <a:schemeClr val="bg1"/>
                </a:solidFill>
                <a:ea typeface="MS PGothic" panose="020B0600070205080204" pitchFamily="34" charset="-128"/>
              </a:rPr>
              <a:t>(ii) synthetic nucleic acid molecules (</a:t>
            </a:r>
            <a:r>
              <a:rPr lang="en-US" altLang="en-US" dirty="0" err="1">
                <a:solidFill>
                  <a:schemeClr val="bg1"/>
                </a:solidFill>
                <a:ea typeface="MS PGothic" panose="020B0600070205080204" pitchFamily="34" charset="-128"/>
              </a:rPr>
              <a:t>sNA</a:t>
            </a:r>
            <a:r>
              <a:rPr lang="en-US" altLang="en-US" dirty="0">
                <a:solidFill>
                  <a:schemeClr val="bg1"/>
                </a:solidFill>
                <a:ea typeface="MS PGothic" panose="020B0600070205080204" pitchFamily="34" charset="-128"/>
              </a:rPr>
              <a:t>), including those that are chemically or otherwise modified but can base pair with naturally occurring nucleic acid molecules,</a:t>
            </a:r>
          </a:p>
          <a:p>
            <a:pPr eaLnBrk="1" hangingPunct="1">
              <a:buFontTx/>
              <a:buNone/>
            </a:pPr>
            <a:r>
              <a:rPr lang="en-US" altLang="en-US" dirty="0">
                <a:solidFill>
                  <a:schemeClr val="bg1"/>
                </a:solidFill>
                <a:ea typeface="MS PGothic" panose="020B0600070205080204" pitchFamily="34" charset="-128"/>
              </a:rPr>
              <a:t>(iii) cells, organisms, and viruses containing such molecules </a:t>
            </a:r>
          </a:p>
          <a:p>
            <a:pPr eaLnBrk="1" hangingPunct="1">
              <a:buFontTx/>
              <a:buNone/>
            </a:pPr>
            <a:r>
              <a:rPr lang="en-US" altLang="en-US" dirty="0">
                <a:solidFill>
                  <a:schemeClr val="bg1"/>
                </a:solidFill>
                <a:ea typeface="MS PGothic" panose="020B0600070205080204" pitchFamily="34" charset="-128"/>
              </a:rPr>
              <a:t>Link to </a:t>
            </a:r>
            <a:r>
              <a:rPr lang="en-US" dirty="0">
                <a:solidFill>
                  <a:srgbClr val="FFFFFF"/>
                </a:solidFill>
                <a:hlinkClick r:id="rId2"/>
              </a:rPr>
              <a:t>NIH Guidelines </a:t>
            </a:r>
            <a:endParaRPr lang="en-US" dirty="0">
              <a:solidFill>
                <a:srgbClr val="FFFFFF"/>
              </a:solidFill>
            </a:endParaRPr>
          </a:p>
        </p:txBody>
      </p:sp>
      <p:sp>
        <p:nvSpPr>
          <p:cNvPr id="28" name="Rectangle 27">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73C54048-45FE-54F0-6A1E-71E69FB50AD4}"/>
              </a:ext>
            </a:extLst>
          </p:cNvPr>
          <p:cNvPicPr>
            <a:picLocks noChangeAspect="1"/>
          </p:cNvPicPr>
          <p:nvPr/>
        </p:nvPicPr>
        <p:blipFill rotWithShape="1">
          <a:blip r:embed="rId3"/>
          <a:srcRect l="63000" r="3607"/>
          <a:stretch/>
        </p:blipFill>
        <p:spPr>
          <a:xfrm>
            <a:off x="7611902" y="10"/>
            <a:ext cx="4580097" cy="6857990"/>
          </a:xfrm>
          <a:prstGeom prst="rect">
            <a:avLst/>
          </a:prstGeom>
        </p:spPr>
      </p:pic>
    </p:spTree>
    <p:extLst>
      <p:ext uri="{BB962C8B-B14F-4D97-AF65-F5344CB8AC3E}">
        <p14:creationId xmlns:p14="http://schemas.microsoft.com/office/powerpoint/2010/main" val="6223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CBEA7-E237-6886-08F1-FE38CA6055D9}"/>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B9B0EBEB-196D-BC42-90E1-6BE53E59AF78}"/>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6C7BBA-4E49-0A41-4BE1-EDCDED9DC8FA}"/>
              </a:ext>
            </a:extLst>
          </p:cNvPr>
          <p:cNvSpPr>
            <a:spLocks noGrp="1"/>
          </p:cNvSpPr>
          <p:nvPr>
            <p:ph idx="1"/>
          </p:nvPr>
        </p:nvSpPr>
        <p:spPr>
          <a:xfrm>
            <a:off x="5181601" y="2198914"/>
            <a:ext cx="6368142" cy="3670180"/>
          </a:xfrm>
        </p:spPr>
        <p:txBody>
          <a:bodyPr>
            <a:normAutofit/>
          </a:bodyPr>
          <a:lstStyle/>
          <a:p>
            <a:r>
              <a:rPr lang="en-US" altLang="en-US" sz="2200" dirty="0">
                <a:ea typeface="MS PGothic" panose="020B0600070205080204" pitchFamily="34" charset="-128"/>
              </a:rPr>
              <a:t>Section I: Scope and Applicability</a:t>
            </a:r>
          </a:p>
          <a:p>
            <a:pPr marL="201168" lvl="1" indent="0">
              <a:buNone/>
            </a:pPr>
            <a:r>
              <a:rPr lang="en-US" altLang="en-US" sz="2200" dirty="0">
                <a:ea typeface="MS PGothic" panose="020B0600070205080204" pitchFamily="34" charset="-128"/>
              </a:rPr>
              <a:t>	If your institution receives Federal funding, then 	it must comply with the </a:t>
            </a:r>
            <a:r>
              <a:rPr lang="en-US" altLang="en-US" sz="2200" i="1" dirty="0">
                <a:ea typeface="MS PGothic" panose="020B0600070205080204" pitchFamily="34" charset="-128"/>
              </a:rPr>
              <a:t>NIH Guidelines </a:t>
            </a:r>
            <a:r>
              <a:rPr lang="en-US" altLang="en-US" sz="2200" dirty="0">
                <a:ea typeface="MS PGothic" panose="020B0600070205080204" pitchFamily="34" charset="-128"/>
              </a:rPr>
              <a:t>for	recombinant DNA research.</a:t>
            </a:r>
          </a:p>
          <a:p>
            <a:pPr marL="384048" lvl="2" indent="0">
              <a:buNone/>
            </a:pPr>
            <a:r>
              <a:rPr lang="en-US" altLang="en-US" sz="2200" dirty="0">
                <a:ea typeface="MS PGothic" panose="020B0600070205080204" pitchFamily="34" charset="-128"/>
              </a:rPr>
              <a:t>	Even if a project is privately sponsored, that 	research experiment must still be conducted in 	accordance with the NIH Guidelines. </a:t>
            </a:r>
          </a:p>
          <a:p>
            <a:r>
              <a:rPr lang="en-US" altLang="en-US" sz="2200" dirty="0">
                <a:ea typeface="MS PGothic" panose="020B0600070205080204" pitchFamily="34" charset="-128"/>
              </a:rPr>
              <a:t>Section II: Safety Considerations: </a:t>
            </a:r>
          </a:p>
          <a:p>
            <a:pPr marL="0" indent="0">
              <a:buNone/>
            </a:pPr>
            <a:r>
              <a:rPr lang="en-US" altLang="en-US" sz="2200" dirty="0">
                <a:ea typeface="MS PGothic" panose="020B0600070205080204" pitchFamily="34" charset="-128"/>
              </a:rPr>
              <a:t>	Risk Group and Risk Assessment</a:t>
            </a:r>
          </a:p>
          <a:p>
            <a:pPr eaLnBrk="1" hangingPunct="1"/>
            <a:endParaRPr lang="en-US" altLang="en-US" sz="2000" dirty="0">
              <a:ea typeface="MS PGothic" panose="020B0600070205080204" pitchFamily="34" charset="-128"/>
            </a:endParaRPr>
          </a:p>
          <a:p>
            <a:endParaRPr lang="en-US" dirty="0"/>
          </a:p>
        </p:txBody>
      </p:sp>
    </p:spTree>
    <p:extLst>
      <p:ext uri="{BB962C8B-B14F-4D97-AF65-F5344CB8AC3E}">
        <p14:creationId xmlns:p14="http://schemas.microsoft.com/office/powerpoint/2010/main" val="299545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C7CB12-DB8A-07BA-A4F2-F7395122545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58511E-06E9-81CE-C166-4E597EAD0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B7BB561-159E-7898-F25E-E260DB4EC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806F0-2A8F-227F-DF23-A08273D4B06C}"/>
              </a:ext>
            </a:extLst>
          </p:cNvPr>
          <p:cNvSpPr>
            <a:spLocks noGrp="1"/>
          </p:cNvSpPr>
          <p:nvPr>
            <p:ph type="title"/>
          </p:nvPr>
        </p:nvSpPr>
        <p:spPr>
          <a:xfrm>
            <a:off x="5181601" y="634946"/>
            <a:ext cx="6368142" cy="1450757"/>
          </a:xfrm>
        </p:spPr>
        <p:txBody>
          <a:bodyPr>
            <a:normAutofit/>
          </a:bodyPr>
          <a:lstStyle/>
          <a:p>
            <a:r>
              <a:rPr lang="en-US" altLang="en-US" sz="4800" b="1" dirty="0">
                <a:ea typeface="MS PGothic" panose="020B0600070205080204" pitchFamily="34" charset="-128"/>
              </a:rPr>
              <a:t>NIH Guidelines</a:t>
            </a:r>
            <a:endParaRPr lang="en-US" b="1" dirty="0"/>
          </a:p>
        </p:txBody>
      </p:sp>
      <p:pic>
        <p:nvPicPr>
          <p:cNvPr id="4" name="Picture 3">
            <a:extLst>
              <a:ext uri="{FF2B5EF4-FFF2-40B4-BE49-F238E27FC236}">
                <a16:creationId xmlns:a16="http://schemas.microsoft.com/office/drawing/2014/main" id="{1636B3EF-40BB-9EAF-1907-0E2328726CBA}"/>
              </a:ext>
            </a:extLst>
          </p:cNvPr>
          <p:cNvPicPr>
            <a:picLocks noChangeAspect="1"/>
          </p:cNvPicPr>
          <p:nvPr/>
        </p:nvPicPr>
        <p:blipFill rotWithShape="1">
          <a:blip r:embed="rId2"/>
          <a:srcRect l="62759" r="3368"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0FB2E317-8662-45BF-50FE-C3672032F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844697-ED8E-DAE8-2E03-B53DB121A813}"/>
              </a:ext>
            </a:extLst>
          </p:cNvPr>
          <p:cNvSpPr>
            <a:spLocks noGrp="1"/>
          </p:cNvSpPr>
          <p:nvPr>
            <p:ph idx="1"/>
          </p:nvPr>
        </p:nvSpPr>
        <p:spPr>
          <a:xfrm>
            <a:off x="5239077" y="1661745"/>
            <a:ext cx="6368142" cy="847916"/>
          </a:xfrm>
        </p:spPr>
        <p:txBody>
          <a:bodyPr>
            <a:normAutofit/>
          </a:bodyPr>
          <a:lstStyle/>
          <a:p>
            <a:pPr>
              <a:buFont typeface="Arial" panose="020B0604020202020204" pitchFamily="34" charset="0"/>
              <a:buChar char="•"/>
            </a:pPr>
            <a:endParaRPr lang="en-US" altLang="en-US" sz="2000" dirty="0">
              <a:ea typeface="MS PGothic" panose="020B0600070205080204" pitchFamily="34" charset="-128"/>
            </a:endParaRPr>
          </a:p>
          <a:p>
            <a:pPr marL="0" indent="0">
              <a:buNone/>
            </a:pPr>
            <a:r>
              <a:rPr lang="en-US" altLang="en-US" sz="2200" dirty="0">
                <a:ea typeface="MS PGothic" panose="020B0600070205080204" pitchFamily="34" charset="-128"/>
              </a:rPr>
              <a:t>Section III: Experiments Covered by the </a:t>
            </a:r>
            <a:r>
              <a:rPr lang="en-US" altLang="en-US" sz="2200" i="1" dirty="0">
                <a:ea typeface="MS PGothic" panose="020B0600070205080204" pitchFamily="34" charset="-128"/>
              </a:rPr>
              <a:t>NIH Guidelines </a:t>
            </a:r>
          </a:p>
        </p:txBody>
      </p:sp>
      <p:graphicFrame>
        <p:nvGraphicFramePr>
          <p:cNvPr id="5" name="Content Placeholder 2">
            <a:extLst>
              <a:ext uri="{FF2B5EF4-FFF2-40B4-BE49-F238E27FC236}">
                <a16:creationId xmlns:a16="http://schemas.microsoft.com/office/drawing/2014/main" id="{BF35C9AA-8F3C-CB48-8AEC-2BD889B8AD4A}"/>
              </a:ext>
            </a:extLst>
          </p:cNvPr>
          <p:cNvGraphicFramePr>
            <a:graphicFrameLocks/>
          </p:cNvGraphicFramePr>
          <p:nvPr>
            <p:extLst>
              <p:ext uri="{D42A27DB-BD31-4B8C-83A1-F6EECF244321}">
                <p14:modId xmlns:p14="http://schemas.microsoft.com/office/powerpoint/2010/main" val="1350024799"/>
              </p:ext>
            </p:extLst>
          </p:nvPr>
        </p:nvGraphicFramePr>
        <p:xfrm>
          <a:off x="4338918" y="2572871"/>
          <a:ext cx="7764068" cy="4244358"/>
        </p:xfrm>
        <a:graphic>
          <a:graphicData uri="http://schemas.openxmlformats.org/drawingml/2006/table">
            <a:tbl>
              <a:tblPr firstRow="1" bandRow="1">
                <a:tableStyleId>{21E4AEA4-8DFA-4A89-87EB-49C32662AFE0}</a:tableStyleId>
              </a:tblPr>
              <a:tblGrid>
                <a:gridCol w="910797">
                  <a:extLst>
                    <a:ext uri="{9D8B030D-6E8A-4147-A177-3AD203B41FA5}">
                      <a16:colId xmlns:a16="http://schemas.microsoft.com/office/drawing/2014/main" val="2425729448"/>
                    </a:ext>
                  </a:extLst>
                </a:gridCol>
                <a:gridCol w="3426322">
                  <a:extLst>
                    <a:ext uri="{9D8B030D-6E8A-4147-A177-3AD203B41FA5}">
                      <a16:colId xmlns:a16="http://schemas.microsoft.com/office/drawing/2014/main" val="3358795206"/>
                    </a:ext>
                  </a:extLst>
                </a:gridCol>
                <a:gridCol w="3426949">
                  <a:extLst>
                    <a:ext uri="{9D8B030D-6E8A-4147-A177-3AD203B41FA5}">
                      <a16:colId xmlns:a16="http://schemas.microsoft.com/office/drawing/2014/main" val="1551807699"/>
                    </a:ext>
                  </a:extLst>
                </a:gridCol>
              </a:tblGrid>
              <a:tr h="390438">
                <a:tc>
                  <a:txBody>
                    <a:bodyPr/>
                    <a:lstStyle/>
                    <a:p>
                      <a:r>
                        <a:rPr lang="en-US" dirty="0"/>
                        <a:t>Section</a:t>
                      </a:r>
                    </a:p>
                  </a:txBody>
                  <a:tcPr/>
                </a:tc>
                <a:tc>
                  <a:txBody>
                    <a:bodyPr/>
                    <a:lstStyle/>
                    <a:p>
                      <a:r>
                        <a:rPr lang="en-US" dirty="0"/>
                        <a:t>Level of Review</a:t>
                      </a:r>
                    </a:p>
                  </a:txBody>
                  <a:tcPr/>
                </a:tc>
                <a:tc>
                  <a:txBody>
                    <a:bodyPr/>
                    <a:lstStyle/>
                    <a:p>
                      <a:r>
                        <a:rPr lang="en-US" dirty="0"/>
                        <a:t>Research Example</a:t>
                      </a:r>
                    </a:p>
                  </a:txBody>
                  <a:tcPr/>
                </a:tc>
                <a:extLst>
                  <a:ext uri="{0D108BD9-81ED-4DB2-BD59-A6C34878D82A}">
                    <a16:rowId xmlns:a16="http://schemas.microsoft.com/office/drawing/2014/main" val="148100499"/>
                  </a:ext>
                </a:extLst>
              </a:tr>
              <a:tr h="553120">
                <a:tc>
                  <a:txBody>
                    <a:bodyPr/>
                    <a:lstStyle/>
                    <a:p>
                      <a:r>
                        <a:rPr lang="en-US" sz="1400" dirty="0"/>
                        <a:t>III-A</a:t>
                      </a:r>
                    </a:p>
                  </a:txBody>
                  <a:tcPr/>
                </a:tc>
                <a:tc>
                  <a:txBody>
                    <a:bodyPr/>
                    <a:lstStyle/>
                    <a:p>
                      <a:r>
                        <a:rPr lang="en-US" sz="1400" dirty="0"/>
                        <a:t>IBC and NIH Director review and approval prior</a:t>
                      </a:r>
                      <a:r>
                        <a:rPr lang="en-US" sz="1400" baseline="0" dirty="0"/>
                        <a:t> to initiation of work</a:t>
                      </a:r>
                      <a:endParaRPr lang="en-US" sz="1400" dirty="0"/>
                    </a:p>
                  </a:txBody>
                  <a:tcPr/>
                </a:tc>
                <a:tc>
                  <a:txBody>
                    <a:bodyPr/>
                    <a:lstStyle/>
                    <a:p>
                      <a:r>
                        <a:rPr lang="en-US" sz="1400" dirty="0"/>
                        <a:t>Transfer of drug resistance (e.g. Cipro resistant </a:t>
                      </a:r>
                      <a:r>
                        <a:rPr lang="en-US" sz="1400" i="1" dirty="0"/>
                        <a:t>Bacillus anthracis</a:t>
                      </a:r>
                      <a:r>
                        <a:rPr lang="en-US" sz="1400" dirty="0"/>
                        <a:t>)</a:t>
                      </a:r>
                      <a:endParaRPr lang="en-US" sz="1400" i="1" dirty="0"/>
                    </a:p>
                  </a:txBody>
                  <a:tcPr/>
                </a:tc>
                <a:extLst>
                  <a:ext uri="{0D108BD9-81ED-4DB2-BD59-A6C34878D82A}">
                    <a16:rowId xmlns:a16="http://schemas.microsoft.com/office/drawing/2014/main" val="3263595987"/>
                  </a:ext>
                </a:extLst>
              </a:tr>
              <a:tr h="711868">
                <a:tc>
                  <a:txBody>
                    <a:bodyPr/>
                    <a:lstStyle/>
                    <a:p>
                      <a:r>
                        <a:rPr lang="en-US" sz="1400" dirty="0"/>
                        <a:t>III-B</a:t>
                      </a:r>
                    </a:p>
                  </a:txBody>
                  <a:tcPr/>
                </a:tc>
                <a:tc>
                  <a:txBody>
                    <a:bodyPr/>
                    <a:lstStyle/>
                    <a:p>
                      <a:r>
                        <a:rPr lang="en-US" sz="1400" dirty="0"/>
                        <a:t>IBC approval and NIH</a:t>
                      </a:r>
                      <a:r>
                        <a:rPr lang="en-US" sz="1400" baseline="0" dirty="0"/>
                        <a:t> OSP review for containment determination prior to initiation of work</a:t>
                      </a:r>
                      <a:endParaRPr lang="en-US" sz="1400" dirty="0"/>
                    </a:p>
                  </a:txBody>
                  <a:tcPr/>
                </a:tc>
                <a:tc>
                  <a:txBody>
                    <a:bodyPr/>
                    <a:lstStyle/>
                    <a:p>
                      <a:r>
                        <a:rPr lang="en-US" sz="1400" dirty="0"/>
                        <a:t>Cloning</a:t>
                      </a:r>
                      <a:r>
                        <a:rPr lang="en-US" sz="1400" baseline="0" dirty="0"/>
                        <a:t> of lethal toxins (e.g. cloning botulinum toxin expression into adenovirus)</a:t>
                      </a:r>
                      <a:endParaRPr lang="en-US" sz="1400" dirty="0"/>
                    </a:p>
                  </a:txBody>
                  <a:tcPr/>
                </a:tc>
                <a:extLst>
                  <a:ext uri="{0D108BD9-81ED-4DB2-BD59-A6C34878D82A}">
                    <a16:rowId xmlns:a16="http://schemas.microsoft.com/office/drawing/2014/main" val="917925447"/>
                  </a:ext>
                </a:extLst>
              </a:tr>
              <a:tr h="553120">
                <a:tc>
                  <a:txBody>
                    <a:bodyPr/>
                    <a:lstStyle/>
                    <a:p>
                      <a:r>
                        <a:rPr lang="en-US" sz="1400" dirty="0"/>
                        <a:t>III-C</a:t>
                      </a:r>
                    </a:p>
                  </a:txBody>
                  <a:tcPr/>
                </a:tc>
                <a:tc>
                  <a:txBody>
                    <a:bodyPr/>
                    <a:lstStyle/>
                    <a:p>
                      <a:r>
                        <a:rPr lang="en-US" sz="1400" dirty="0"/>
                        <a:t>IBC</a:t>
                      </a:r>
                      <a:r>
                        <a:rPr lang="en-US" sz="1400" baseline="0" dirty="0"/>
                        <a:t> and IRB review and approval before participant enrollment</a:t>
                      </a:r>
                      <a:endParaRPr lang="en-US" sz="1400" dirty="0"/>
                    </a:p>
                  </a:txBody>
                  <a:tcPr/>
                </a:tc>
                <a:tc>
                  <a:txBody>
                    <a:bodyPr/>
                    <a:lstStyle/>
                    <a:p>
                      <a:r>
                        <a:rPr lang="en-US" sz="1400" dirty="0"/>
                        <a:t>Human Gene Transfer</a:t>
                      </a:r>
                    </a:p>
                  </a:txBody>
                  <a:tcPr/>
                </a:tc>
                <a:extLst>
                  <a:ext uri="{0D108BD9-81ED-4DB2-BD59-A6C34878D82A}">
                    <a16:rowId xmlns:a16="http://schemas.microsoft.com/office/drawing/2014/main" val="3141852589"/>
                  </a:ext>
                </a:extLst>
              </a:tr>
              <a:tr h="919496">
                <a:tc>
                  <a:txBody>
                    <a:bodyPr/>
                    <a:lstStyle/>
                    <a:p>
                      <a:r>
                        <a:rPr lang="en-US" sz="1400" dirty="0"/>
                        <a:t>III-D</a:t>
                      </a:r>
                    </a:p>
                  </a:txBody>
                  <a:tcPr/>
                </a:tc>
                <a:tc>
                  <a:txBody>
                    <a:bodyPr/>
                    <a:lstStyle/>
                    <a:p>
                      <a:r>
                        <a:rPr lang="en-US" sz="1400" dirty="0"/>
                        <a:t>IBC approval before initiation of</a:t>
                      </a:r>
                      <a:r>
                        <a:rPr lang="en-US" sz="1400" baseline="0" dirty="0"/>
                        <a:t> work</a:t>
                      </a:r>
                      <a:endParaRPr lang="en-US" sz="1400" dirty="0"/>
                    </a:p>
                  </a:txBody>
                  <a:tcPr/>
                </a:tc>
                <a:tc>
                  <a:txBody>
                    <a:bodyPr/>
                    <a:lstStyle/>
                    <a:p>
                      <a:r>
                        <a:rPr lang="en-US" sz="1400" dirty="0"/>
                        <a:t>Infectious</a:t>
                      </a:r>
                      <a:r>
                        <a:rPr lang="en-US" sz="1400" baseline="0" dirty="0"/>
                        <a:t> agents as vectors and transgenic animals (e.g. expression of non-native protein in </a:t>
                      </a:r>
                      <a:r>
                        <a:rPr lang="en-US" sz="1400" i="1" baseline="0" dirty="0"/>
                        <a:t>Staphylococcus aureus</a:t>
                      </a:r>
                      <a:r>
                        <a:rPr lang="en-US" sz="1400" baseline="0" dirty="0"/>
                        <a:t>)</a:t>
                      </a:r>
                    </a:p>
                    <a:p>
                      <a:r>
                        <a:rPr lang="en-US" sz="1400" baseline="0" dirty="0"/>
                        <a:t>Gene drives</a:t>
                      </a:r>
                    </a:p>
                  </a:txBody>
                  <a:tcPr/>
                </a:tc>
                <a:extLst>
                  <a:ext uri="{0D108BD9-81ED-4DB2-BD59-A6C34878D82A}">
                    <a16:rowId xmlns:a16="http://schemas.microsoft.com/office/drawing/2014/main" val="3946443265"/>
                  </a:ext>
                </a:extLst>
              </a:tr>
              <a:tr h="504240">
                <a:tc>
                  <a:txBody>
                    <a:bodyPr/>
                    <a:lstStyle/>
                    <a:p>
                      <a:r>
                        <a:rPr lang="en-US" sz="1400" dirty="0"/>
                        <a:t>III-E</a:t>
                      </a:r>
                    </a:p>
                  </a:txBody>
                  <a:tcPr/>
                </a:tc>
                <a:tc>
                  <a:txBody>
                    <a:bodyPr/>
                    <a:lstStyle/>
                    <a:p>
                      <a:r>
                        <a:rPr lang="en-US" sz="1400" dirty="0"/>
                        <a:t>IBC notification</a:t>
                      </a:r>
                      <a:r>
                        <a:rPr lang="en-US" sz="1400" baseline="0" dirty="0"/>
                        <a:t> at initiation of work</a:t>
                      </a:r>
                      <a:endParaRPr lang="en-US" sz="1400" dirty="0"/>
                    </a:p>
                  </a:txBody>
                  <a:tcPr/>
                </a:tc>
                <a:tc>
                  <a:txBody>
                    <a:bodyPr/>
                    <a:lstStyle/>
                    <a:p>
                      <a:r>
                        <a:rPr lang="en-US" sz="1400" dirty="0"/>
                        <a:t>Transgenic rodents (e.g. germline alteration of animals that can be housed</a:t>
                      </a:r>
                      <a:r>
                        <a:rPr lang="en-US" sz="1400" baseline="0" dirty="0"/>
                        <a:t> at ABSL-1)</a:t>
                      </a:r>
                      <a:endParaRPr lang="en-US" sz="1400" dirty="0"/>
                    </a:p>
                  </a:txBody>
                  <a:tcPr/>
                </a:tc>
                <a:extLst>
                  <a:ext uri="{0D108BD9-81ED-4DB2-BD59-A6C34878D82A}">
                    <a16:rowId xmlns:a16="http://schemas.microsoft.com/office/drawing/2014/main" val="3192802451"/>
                  </a:ext>
                </a:extLst>
              </a:tr>
              <a:tr h="553120">
                <a:tc>
                  <a:txBody>
                    <a:bodyPr/>
                    <a:lstStyle/>
                    <a:p>
                      <a:r>
                        <a:rPr lang="en-US" sz="1400" dirty="0"/>
                        <a:t>III-F</a:t>
                      </a:r>
                    </a:p>
                  </a:txBody>
                  <a:tcPr/>
                </a:tc>
                <a:tc>
                  <a:txBody>
                    <a:bodyPr/>
                    <a:lstStyle/>
                    <a:p>
                      <a:r>
                        <a:rPr lang="en-US" sz="1400" dirty="0"/>
                        <a:t>Exempt work</a:t>
                      </a:r>
                    </a:p>
                  </a:txBody>
                  <a:tcPr/>
                </a:tc>
                <a:tc>
                  <a:txBody>
                    <a:bodyPr/>
                    <a:lstStyle/>
                    <a:p>
                      <a:r>
                        <a:rPr lang="en-US" sz="1400" dirty="0"/>
                        <a:t>Exempt work/BSL-1 (e.g. purchase</a:t>
                      </a:r>
                      <a:r>
                        <a:rPr lang="en-US" sz="1400" baseline="0" dirty="0"/>
                        <a:t> of transgenic rodents)</a:t>
                      </a:r>
                      <a:endParaRPr lang="en-US" sz="1400" dirty="0"/>
                    </a:p>
                  </a:txBody>
                  <a:tcPr/>
                </a:tc>
                <a:extLst>
                  <a:ext uri="{0D108BD9-81ED-4DB2-BD59-A6C34878D82A}">
                    <a16:rowId xmlns:a16="http://schemas.microsoft.com/office/drawing/2014/main" val="477192409"/>
                  </a:ext>
                </a:extLst>
              </a:tr>
            </a:tbl>
          </a:graphicData>
        </a:graphic>
      </p:graphicFrame>
    </p:spTree>
    <p:extLst>
      <p:ext uri="{BB962C8B-B14F-4D97-AF65-F5344CB8AC3E}">
        <p14:creationId xmlns:p14="http://schemas.microsoft.com/office/powerpoint/2010/main" val="26533781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722</TotalTime>
  <Words>2233</Words>
  <Application>Microsoft Office PowerPoint</Application>
  <PresentationFormat>Widescreen</PresentationFormat>
  <Paragraphs>260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ＭＳ Ｐゴシック</vt:lpstr>
      <vt:lpstr>Arial</vt:lpstr>
      <vt:lpstr>Calibri</vt:lpstr>
      <vt:lpstr>Calibri Light</vt:lpstr>
      <vt:lpstr>Retrospect</vt:lpstr>
      <vt:lpstr> Biosafety Basics  Module 2:  Regulations and Committees </vt:lpstr>
      <vt:lpstr>Topics Covered</vt:lpstr>
      <vt:lpstr>Biosafety in Microbiological and Biomedical Laboratories (BMBL) </vt:lpstr>
      <vt:lpstr>BMBL – Key Sections</vt:lpstr>
      <vt:lpstr>BMBL – Key Appendices</vt:lpstr>
      <vt:lpstr>BMBL – Key Appendices</vt:lpstr>
      <vt:lpstr>NIH Guidelines for Research Involving Recombinant or Synthetic Nucleic Acid Molecules</vt:lpstr>
      <vt:lpstr>NIH Guidelines</vt:lpstr>
      <vt:lpstr>NIH Guidelines</vt:lpstr>
      <vt:lpstr>NIH Guidelines</vt:lpstr>
      <vt:lpstr>NIH Guidelines</vt:lpstr>
      <vt:lpstr>NIH Guidelines</vt:lpstr>
      <vt:lpstr>NIH Guidelines</vt:lpstr>
      <vt:lpstr>NIH Guidelines</vt:lpstr>
      <vt:lpstr>NIH Guidelines</vt:lpstr>
      <vt:lpstr>NIH Guidelines</vt:lpstr>
      <vt:lpstr>NIH Reporting Requirements</vt:lpstr>
      <vt:lpstr>OSHA Bloodborne Pathogens Standard  29 CFR 1910.1030 </vt:lpstr>
      <vt:lpstr>Respiratory Protection including Tuberculosis 29 CFR 1910.134 (independent standard 1910.139 repealed)</vt:lpstr>
      <vt:lpstr>IATA Dangerous Goods Regulations, DOT 49 CFR 171-185, &amp; USPS 39 CFR Part 111</vt:lpstr>
      <vt:lpstr>Select Agents and Toxins Regulations</vt:lpstr>
      <vt:lpstr>  </vt:lpstr>
      <vt:lpstr>UTHealth Houston’s  Institutional Biosafety Committee (IBC) </vt:lpstr>
      <vt:lpstr>What work requires an IBC Protocol? </vt:lpstr>
      <vt:lpstr>What work requires an IBC Protocol? </vt:lpstr>
      <vt:lpstr>What work requires an IBC Protocol? </vt:lpstr>
      <vt:lpstr>What work requires an IBC Protocol? </vt:lpstr>
      <vt:lpstr>Online Protocol Submission Interface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BIOSAFETY BASICS for Researchers</dc:title>
  <dc:creator>King, Kristin G</dc:creator>
  <cp:lastModifiedBy>King, Kristin G</cp:lastModifiedBy>
  <cp:revision>39</cp:revision>
  <dcterms:created xsi:type="dcterms:W3CDTF">2022-05-16T14:43:03Z</dcterms:created>
  <dcterms:modified xsi:type="dcterms:W3CDTF">2026-01-14T21:35:58Z</dcterms:modified>
</cp:coreProperties>
</file>